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60" r:id="rId2"/>
    <p:sldId id="261" r:id="rId3"/>
    <p:sldId id="273" r:id="rId4"/>
    <p:sldId id="263" r:id="rId5"/>
    <p:sldId id="307" r:id="rId6"/>
    <p:sldId id="308" r:id="rId7"/>
    <p:sldId id="262" r:id="rId8"/>
    <p:sldId id="264" r:id="rId9"/>
    <p:sldId id="265" r:id="rId10"/>
    <p:sldId id="266" r:id="rId11"/>
    <p:sldId id="267" r:id="rId12"/>
    <p:sldId id="268" r:id="rId13"/>
    <p:sldId id="298" r:id="rId14"/>
    <p:sldId id="269" r:id="rId15"/>
    <p:sldId id="271" r:id="rId16"/>
    <p:sldId id="272" r:id="rId17"/>
    <p:sldId id="274" r:id="rId18"/>
    <p:sldId id="275" r:id="rId19"/>
    <p:sldId id="276" r:id="rId20"/>
    <p:sldId id="278" r:id="rId21"/>
    <p:sldId id="277" r:id="rId22"/>
    <p:sldId id="280" r:id="rId23"/>
    <p:sldId id="279" r:id="rId24"/>
    <p:sldId id="281" r:id="rId25"/>
    <p:sldId id="283" r:id="rId26"/>
    <p:sldId id="299" r:id="rId27"/>
    <p:sldId id="282" r:id="rId28"/>
    <p:sldId id="284" r:id="rId29"/>
    <p:sldId id="285" r:id="rId30"/>
    <p:sldId id="286" r:id="rId31"/>
    <p:sldId id="288" r:id="rId32"/>
    <p:sldId id="309" r:id="rId33"/>
    <p:sldId id="290" r:id="rId34"/>
    <p:sldId id="292" r:id="rId35"/>
    <p:sldId id="291" r:id="rId36"/>
    <p:sldId id="300" r:id="rId37"/>
    <p:sldId id="293" r:id="rId38"/>
    <p:sldId id="301" r:id="rId39"/>
    <p:sldId id="303" r:id="rId40"/>
    <p:sldId id="304" r:id="rId41"/>
    <p:sldId id="294" r:id="rId42"/>
    <p:sldId id="295" r:id="rId43"/>
    <p:sldId id="305" r:id="rId44"/>
    <p:sldId id="306" r:id="rId45"/>
    <p:sldId id="29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08" autoAdjust="0"/>
  </p:normalViewPr>
  <p:slideViewPr>
    <p:cSldViewPr>
      <p:cViewPr>
        <p:scale>
          <a:sx n="70" d="100"/>
          <a:sy n="70" d="100"/>
        </p:scale>
        <p:origin x="-12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D807C-2215-46A4-868E-999304844D74}" type="datetimeFigureOut">
              <a:rPr lang="en-CA" smtClean="0"/>
              <a:t>2015-11-12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C0F8A-E60E-4B94-BBD8-DB2CCD7B75EB}" type="slidenum">
              <a:rPr lang="en-CA" smtClean="0"/>
              <a:t>‹#›</a:t>
            </a:fld>
            <a:endParaRPr lang="en-CA"/>
          </a:p>
        </p:txBody>
      </p:sp>
    </p:spTree>
    <p:extLst>
      <p:ext uri="{BB962C8B-B14F-4D97-AF65-F5344CB8AC3E}">
        <p14:creationId xmlns:p14="http://schemas.microsoft.com/office/powerpoint/2010/main" val="82241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of the population accounts for 61% of hospital and home care costs in Ontari</a:t>
            </a:r>
            <a:r>
              <a:rPr lang="en-US" baseline="0" dirty="0" smtClean="0"/>
              <a:t>o (</a:t>
            </a:r>
            <a:r>
              <a:rPr lang="en-US" baseline="0" dirty="0" err="1" smtClean="0"/>
              <a:t>Rais</a:t>
            </a:r>
            <a:r>
              <a:rPr lang="en-US" baseline="0" dirty="0" smtClean="0"/>
              <a:t> et al. 2013). Among this 5% are individuals suffering from acute and chronic mental health struggles combined with other deleterious conditions and experiences. </a:t>
            </a:r>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5</a:t>
            </a:fld>
            <a:endParaRPr lang="en-CA"/>
          </a:p>
        </p:txBody>
      </p:sp>
    </p:spTree>
    <p:extLst>
      <p:ext uri="{BB962C8B-B14F-4D97-AF65-F5344CB8AC3E}">
        <p14:creationId xmlns:p14="http://schemas.microsoft.com/office/powerpoint/2010/main" val="3387996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CA" sz="1200" kern="1200" dirty="0" smtClean="0">
                <a:solidFill>
                  <a:schemeClr val="tx1"/>
                </a:solidFill>
                <a:effectLst/>
                <a:latin typeface="+mn-lt"/>
                <a:ea typeface="+mn-ea"/>
                <a:cs typeface="+mn-cs"/>
              </a:rPr>
              <a:t>Having an ad hoc model creates some problems of sustaining the function and ensuring ongoing participation.  Others, who may be crucial for a given case, will not be called upon that much and may fall off.  </a:t>
            </a:r>
          </a:p>
          <a:p>
            <a:pPr marL="171450" lvl="0" indent="-171450">
              <a:buFontTx/>
              <a:buChar char="-"/>
            </a:pPr>
            <a:r>
              <a:rPr lang="en-CA" sz="1200" kern="1200" dirty="0" smtClean="0">
                <a:solidFill>
                  <a:schemeClr val="tx1"/>
                </a:solidFill>
                <a:effectLst/>
                <a:latin typeface="+mn-lt"/>
                <a:ea typeface="+mn-ea"/>
                <a:cs typeface="+mn-cs"/>
              </a:rPr>
              <a:t>Need to have service resolution coordinator (and function in general) accountable to system, not an organization (although an org will need to house them).</a:t>
            </a:r>
          </a:p>
          <a:p>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39</a:t>
            </a:fld>
            <a:endParaRPr lang="en-CA"/>
          </a:p>
        </p:txBody>
      </p:sp>
    </p:spTree>
    <p:extLst>
      <p:ext uri="{BB962C8B-B14F-4D97-AF65-F5344CB8AC3E}">
        <p14:creationId xmlns:p14="http://schemas.microsoft.com/office/powerpoint/2010/main" val="1836079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CA" sz="1200" kern="1200" dirty="0" smtClean="0">
                <a:solidFill>
                  <a:schemeClr val="tx1"/>
                </a:solidFill>
                <a:effectLst/>
                <a:latin typeface="+mn-lt"/>
                <a:ea typeface="+mn-ea"/>
                <a:cs typeface="+mn-cs"/>
              </a:rPr>
              <a:t>challenge:</a:t>
            </a:r>
            <a:r>
              <a:rPr lang="en-CA" sz="1200" kern="1200" baseline="0" dirty="0" smtClean="0">
                <a:solidFill>
                  <a:schemeClr val="tx1"/>
                </a:solidFill>
                <a:effectLst/>
                <a:latin typeface="+mn-lt"/>
                <a:ea typeface="+mn-ea"/>
                <a:cs typeface="+mn-cs"/>
              </a:rPr>
              <a:t> are existing tables sufficient to meet needs geographically?</a:t>
            </a:r>
          </a:p>
          <a:p>
            <a:pPr marL="171450" lvl="0" indent="-171450">
              <a:buFontTx/>
              <a:buChar char="-"/>
            </a:pPr>
            <a:r>
              <a:rPr lang="en-CA" sz="1200" kern="1200" baseline="0" dirty="0" smtClean="0">
                <a:solidFill>
                  <a:schemeClr val="tx1"/>
                </a:solidFill>
                <a:effectLst/>
                <a:latin typeface="+mn-lt"/>
                <a:ea typeface="+mn-ea"/>
                <a:cs typeface="+mn-cs"/>
              </a:rPr>
              <a:t>challenge: there little control over the mandate, vision, focus of the existing tables.  Influence and role of coordinators could be diluted, downplayed.</a:t>
            </a:r>
            <a:endParaRPr lang="en-CA" sz="1200" kern="1200" dirty="0" smtClean="0">
              <a:solidFill>
                <a:schemeClr val="tx1"/>
              </a:solidFill>
              <a:effectLst/>
              <a:latin typeface="+mn-lt"/>
              <a:ea typeface="+mn-ea"/>
              <a:cs typeface="+mn-cs"/>
            </a:endParaRPr>
          </a:p>
          <a:p>
            <a:pPr lvl="1"/>
            <a:r>
              <a:rPr lang="en-CA" sz="1200" kern="1200" dirty="0" smtClean="0">
                <a:solidFill>
                  <a:schemeClr val="tx1"/>
                </a:solidFill>
                <a:effectLst/>
                <a:latin typeface="+mn-lt"/>
                <a:ea typeface="+mn-ea"/>
                <a:cs typeface="+mn-cs"/>
              </a:rPr>
              <a:t>HSJCC*</a:t>
            </a:r>
          </a:p>
          <a:p>
            <a:pPr lvl="1"/>
            <a:r>
              <a:rPr lang="en-CA" sz="1200" kern="1200" dirty="0" smtClean="0">
                <a:solidFill>
                  <a:schemeClr val="tx1"/>
                </a:solidFill>
                <a:effectLst/>
                <a:latin typeface="+mn-lt"/>
                <a:ea typeface="+mn-ea"/>
                <a:cs typeface="+mn-cs"/>
              </a:rPr>
              <a:t>Toronto Network of Specialized Care (Dev Disability, including DD)</a:t>
            </a:r>
          </a:p>
          <a:p>
            <a:pPr lvl="1"/>
            <a:r>
              <a:rPr lang="en-CA" sz="1200" kern="1200" dirty="0" smtClean="0">
                <a:solidFill>
                  <a:schemeClr val="tx1"/>
                </a:solidFill>
                <a:effectLst/>
                <a:latin typeface="+mn-lt"/>
                <a:ea typeface="+mn-ea"/>
                <a:cs typeface="+mn-cs"/>
              </a:rPr>
              <a:t>SPIDER</a:t>
            </a:r>
          </a:p>
          <a:p>
            <a:pPr lvl="1"/>
            <a:r>
              <a:rPr lang="en-CA" sz="1200" kern="1200" dirty="0" smtClean="0">
                <a:solidFill>
                  <a:schemeClr val="tx1"/>
                </a:solidFill>
                <a:effectLst/>
                <a:latin typeface="+mn-lt"/>
                <a:ea typeface="+mn-ea"/>
                <a:cs typeface="+mn-cs"/>
              </a:rPr>
              <a:t>Justice Collaborative (more info needed).</a:t>
            </a:r>
          </a:p>
          <a:p>
            <a:pPr lvl="1"/>
            <a:r>
              <a:rPr lang="en-CA" sz="1200" kern="1200" dirty="0" smtClean="0">
                <a:solidFill>
                  <a:schemeClr val="tx1"/>
                </a:solidFill>
                <a:effectLst/>
                <a:latin typeface="+mn-lt"/>
                <a:ea typeface="+mn-ea"/>
                <a:cs typeface="+mn-cs"/>
              </a:rPr>
              <a:t>Health Links </a:t>
            </a:r>
          </a:p>
          <a:p>
            <a:pPr lvl="1"/>
            <a:r>
              <a:rPr lang="en-CA" sz="1200" kern="1200" dirty="0" smtClean="0">
                <a:solidFill>
                  <a:schemeClr val="tx1"/>
                </a:solidFill>
                <a:effectLst/>
                <a:latin typeface="+mn-lt"/>
                <a:ea typeface="+mn-ea"/>
                <a:cs typeface="+mn-cs"/>
              </a:rPr>
              <a:t>Access Point (?)</a:t>
            </a:r>
          </a:p>
          <a:p>
            <a:pPr lvl="1"/>
            <a:r>
              <a:rPr lang="en-CA" sz="1200" kern="1200" dirty="0" smtClean="0">
                <a:solidFill>
                  <a:schemeClr val="tx1"/>
                </a:solidFill>
                <a:effectLst/>
                <a:latin typeface="+mn-lt"/>
                <a:ea typeface="+mn-ea"/>
                <a:cs typeface="+mn-cs"/>
              </a:rPr>
              <a:t>ABI Network</a:t>
            </a:r>
          </a:p>
          <a:p>
            <a:pPr lvl="1"/>
            <a:r>
              <a:rPr lang="en-CA" sz="1200" kern="1200" dirty="0" smtClean="0">
                <a:solidFill>
                  <a:schemeClr val="tx1"/>
                </a:solidFill>
                <a:effectLst/>
                <a:latin typeface="+mn-lt"/>
                <a:ea typeface="+mn-ea"/>
                <a:cs typeface="+mn-cs"/>
              </a:rPr>
              <a:t>Focus </a:t>
            </a:r>
            <a:r>
              <a:rPr lang="en-CA" sz="1200" kern="1200" dirty="0" err="1" smtClean="0">
                <a:solidFill>
                  <a:schemeClr val="tx1"/>
                </a:solidFill>
                <a:effectLst/>
                <a:latin typeface="+mn-lt"/>
                <a:ea typeface="+mn-ea"/>
                <a:cs typeface="+mn-cs"/>
              </a:rPr>
              <a:t>Rexdale</a:t>
            </a:r>
            <a:r>
              <a:rPr lang="en-CA" sz="1200" kern="1200" dirty="0" smtClean="0">
                <a:solidFill>
                  <a:schemeClr val="tx1"/>
                </a:solidFill>
                <a:effectLst/>
                <a:latin typeface="+mn-lt"/>
                <a:ea typeface="+mn-ea"/>
                <a:cs typeface="+mn-cs"/>
              </a:rPr>
              <a:t>?</a:t>
            </a:r>
          </a:p>
          <a:p>
            <a:pPr lvl="1"/>
            <a:r>
              <a:rPr lang="en-CA" sz="1200" kern="1200" dirty="0" smtClean="0">
                <a:solidFill>
                  <a:schemeClr val="tx1"/>
                </a:solidFill>
                <a:effectLst/>
                <a:latin typeface="+mn-lt"/>
                <a:ea typeface="+mn-ea"/>
                <a:cs typeface="+mn-cs"/>
              </a:rPr>
              <a:t>CAMH Specialized Service Table (Access CAMH)</a:t>
            </a:r>
          </a:p>
          <a:p>
            <a:pPr lvl="1"/>
            <a:r>
              <a:rPr lang="en-CA" sz="1200" kern="1200" smtClean="0">
                <a:solidFill>
                  <a:schemeClr val="tx1"/>
                </a:solidFill>
                <a:effectLst/>
                <a:latin typeface="+mn-lt"/>
                <a:ea typeface="+mn-ea"/>
                <a:cs typeface="+mn-cs"/>
              </a:rPr>
              <a:t>CAMH ALC Table (Alt Level of Care)</a:t>
            </a:r>
          </a:p>
          <a:p>
            <a:endParaRPr lang="en-CA"/>
          </a:p>
        </p:txBody>
      </p:sp>
      <p:sp>
        <p:nvSpPr>
          <p:cNvPr id="4" name="Slide Number Placeholder 3"/>
          <p:cNvSpPr>
            <a:spLocks noGrp="1"/>
          </p:cNvSpPr>
          <p:nvPr>
            <p:ph type="sldNum" sz="quarter" idx="10"/>
          </p:nvPr>
        </p:nvSpPr>
        <p:spPr/>
        <p:txBody>
          <a:bodyPr/>
          <a:lstStyle/>
          <a:p>
            <a:fld id="{5C6C0F8A-E60E-4B94-BBD8-DB2CCD7B75EB}" type="slidenum">
              <a:rPr lang="en-CA" smtClean="0"/>
              <a:t>40</a:t>
            </a:fld>
            <a:endParaRPr lang="en-CA"/>
          </a:p>
        </p:txBody>
      </p:sp>
    </p:spTree>
    <p:extLst>
      <p:ext uri="{BB962C8B-B14F-4D97-AF65-F5344CB8AC3E}">
        <p14:creationId xmlns:p14="http://schemas.microsoft.com/office/powerpoint/2010/main" val="3963079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CA" sz="1200" kern="1200" dirty="0" smtClean="0">
                <a:solidFill>
                  <a:schemeClr val="tx1"/>
                </a:solidFill>
                <a:effectLst/>
                <a:latin typeface="+mn-lt"/>
                <a:ea typeface="+mn-ea"/>
                <a:cs typeface="+mn-cs"/>
              </a:rPr>
              <a:t>challenge:</a:t>
            </a:r>
            <a:r>
              <a:rPr lang="en-CA" sz="1200" kern="1200" baseline="0" dirty="0" smtClean="0">
                <a:solidFill>
                  <a:schemeClr val="tx1"/>
                </a:solidFill>
                <a:effectLst/>
                <a:latin typeface="+mn-lt"/>
                <a:ea typeface="+mn-ea"/>
                <a:cs typeface="+mn-cs"/>
              </a:rPr>
              <a:t> are existing tables sufficient to meet needs geographically?</a:t>
            </a:r>
          </a:p>
          <a:p>
            <a:pPr marL="171450" lvl="0" indent="-171450">
              <a:buFontTx/>
              <a:buChar char="-"/>
            </a:pPr>
            <a:r>
              <a:rPr lang="en-CA" sz="1200" kern="1200" baseline="0" dirty="0" smtClean="0">
                <a:solidFill>
                  <a:schemeClr val="tx1"/>
                </a:solidFill>
                <a:effectLst/>
                <a:latin typeface="+mn-lt"/>
                <a:ea typeface="+mn-ea"/>
                <a:cs typeface="+mn-cs"/>
              </a:rPr>
              <a:t>challenge: there little control over the mandate, vision, focus of the existing tables.  Influence and role of coordinators could be diluted, downplayed.</a:t>
            </a:r>
            <a:endParaRPr lang="en-CA" sz="1200" kern="1200" dirty="0" smtClean="0">
              <a:solidFill>
                <a:schemeClr val="tx1"/>
              </a:solidFill>
              <a:effectLst/>
              <a:latin typeface="+mn-lt"/>
              <a:ea typeface="+mn-ea"/>
              <a:cs typeface="+mn-cs"/>
            </a:endParaRPr>
          </a:p>
          <a:p>
            <a:pPr lvl="1"/>
            <a:r>
              <a:rPr lang="en-CA" sz="1200" kern="1200" dirty="0" smtClean="0">
                <a:solidFill>
                  <a:schemeClr val="tx1"/>
                </a:solidFill>
                <a:effectLst/>
                <a:latin typeface="+mn-lt"/>
                <a:ea typeface="+mn-ea"/>
                <a:cs typeface="+mn-cs"/>
              </a:rPr>
              <a:t>HSJCC*</a:t>
            </a:r>
          </a:p>
          <a:p>
            <a:pPr lvl="1"/>
            <a:r>
              <a:rPr lang="en-CA" sz="1200" kern="1200" dirty="0" smtClean="0">
                <a:solidFill>
                  <a:schemeClr val="tx1"/>
                </a:solidFill>
                <a:effectLst/>
                <a:latin typeface="+mn-lt"/>
                <a:ea typeface="+mn-ea"/>
                <a:cs typeface="+mn-cs"/>
              </a:rPr>
              <a:t>Toronto Network of Specialized Care (Dev Disability, including DD)</a:t>
            </a:r>
          </a:p>
          <a:p>
            <a:pPr lvl="1"/>
            <a:r>
              <a:rPr lang="en-CA" sz="1200" kern="1200" dirty="0" smtClean="0">
                <a:solidFill>
                  <a:schemeClr val="tx1"/>
                </a:solidFill>
                <a:effectLst/>
                <a:latin typeface="+mn-lt"/>
                <a:ea typeface="+mn-ea"/>
                <a:cs typeface="+mn-cs"/>
              </a:rPr>
              <a:t>SPIDER</a:t>
            </a:r>
          </a:p>
          <a:p>
            <a:pPr lvl="1"/>
            <a:r>
              <a:rPr lang="en-CA" sz="1200" kern="1200" dirty="0" smtClean="0">
                <a:solidFill>
                  <a:schemeClr val="tx1"/>
                </a:solidFill>
                <a:effectLst/>
                <a:latin typeface="+mn-lt"/>
                <a:ea typeface="+mn-ea"/>
                <a:cs typeface="+mn-cs"/>
              </a:rPr>
              <a:t>Justice Collaborative (more info needed).</a:t>
            </a:r>
          </a:p>
          <a:p>
            <a:pPr lvl="1"/>
            <a:r>
              <a:rPr lang="en-CA" sz="1200" kern="1200" dirty="0" smtClean="0">
                <a:solidFill>
                  <a:schemeClr val="tx1"/>
                </a:solidFill>
                <a:effectLst/>
                <a:latin typeface="+mn-lt"/>
                <a:ea typeface="+mn-ea"/>
                <a:cs typeface="+mn-cs"/>
              </a:rPr>
              <a:t>Health Links </a:t>
            </a:r>
          </a:p>
          <a:p>
            <a:pPr lvl="1"/>
            <a:r>
              <a:rPr lang="en-CA" sz="1200" kern="1200" dirty="0" smtClean="0">
                <a:solidFill>
                  <a:schemeClr val="tx1"/>
                </a:solidFill>
                <a:effectLst/>
                <a:latin typeface="+mn-lt"/>
                <a:ea typeface="+mn-ea"/>
                <a:cs typeface="+mn-cs"/>
              </a:rPr>
              <a:t>Access Point (?)</a:t>
            </a:r>
          </a:p>
          <a:p>
            <a:pPr lvl="1"/>
            <a:r>
              <a:rPr lang="en-CA" sz="1200" kern="1200" dirty="0" smtClean="0">
                <a:solidFill>
                  <a:schemeClr val="tx1"/>
                </a:solidFill>
                <a:effectLst/>
                <a:latin typeface="+mn-lt"/>
                <a:ea typeface="+mn-ea"/>
                <a:cs typeface="+mn-cs"/>
              </a:rPr>
              <a:t>ABI Network</a:t>
            </a:r>
          </a:p>
          <a:p>
            <a:pPr lvl="1"/>
            <a:r>
              <a:rPr lang="en-CA" sz="1200" kern="1200" dirty="0" smtClean="0">
                <a:solidFill>
                  <a:schemeClr val="tx1"/>
                </a:solidFill>
                <a:effectLst/>
                <a:latin typeface="+mn-lt"/>
                <a:ea typeface="+mn-ea"/>
                <a:cs typeface="+mn-cs"/>
              </a:rPr>
              <a:t>Focus </a:t>
            </a:r>
            <a:r>
              <a:rPr lang="en-CA" sz="1200" kern="1200" dirty="0" err="1" smtClean="0">
                <a:solidFill>
                  <a:schemeClr val="tx1"/>
                </a:solidFill>
                <a:effectLst/>
                <a:latin typeface="+mn-lt"/>
                <a:ea typeface="+mn-ea"/>
                <a:cs typeface="+mn-cs"/>
              </a:rPr>
              <a:t>Rexdale</a:t>
            </a:r>
            <a:r>
              <a:rPr lang="en-CA" sz="1200" kern="1200" dirty="0" smtClean="0">
                <a:solidFill>
                  <a:schemeClr val="tx1"/>
                </a:solidFill>
                <a:effectLst/>
                <a:latin typeface="+mn-lt"/>
                <a:ea typeface="+mn-ea"/>
                <a:cs typeface="+mn-cs"/>
              </a:rPr>
              <a:t>?</a:t>
            </a:r>
          </a:p>
          <a:p>
            <a:pPr lvl="1"/>
            <a:r>
              <a:rPr lang="en-CA" sz="1200" kern="1200" dirty="0" smtClean="0">
                <a:solidFill>
                  <a:schemeClr val="tx1"/>
                </a:solidFill>
                <a:effectLst/>
                <a:latin typeface="+mn-lt"/>
                <a:ea typeface="+mn-ea"/>
                <a:cs typeface="+mn-cs"/>
              </a:rPr>
              <a:t>CAMH Specialized Service Table (Access CAMH)</a:t>
            </a:r>
          </a:p>
          <a:p>
            <a:pPr lvl="1"/>
            <a:r>
              <a:rPr lang="en-CA" sz="1200" kern="1200" dirty="0" smtClean="0">
                <a:solidFill>
                  <a:schemeClr val="tx1"/>
                </a:solidFill>
                <a:effectLst/>
                <a:latin typeface="+mn-lt"/>
                <a:ea typeface="+mn-ea"/>
                <a:cs typeface="+mn-cs"/>
              </a:rPr>
              <a:t>CAMH ALC Table (Alt Level of Care)</a:t>
            </a:r>
          </a:p>
          <a:p>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41</a:t>
            </a:fld>
            <a:endParaRPr lang="en-CA"/>
          </a:p>
        </p:txBody>
      </p:sp>
    </p:spTree>
    <p:extLst>
      <p:ext uri="{BB962C8B-B14F-4D97-AF65-F5344CB8AC3E}">
        <p14:creationId xmlns:p14="http://schemas.microsoft.com/office/powerpoint/2010/main" val="3963079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Drawing upon the</a:t>
            </a:r>
            <a:r>
              <a:rPr lang="en-US" baseline="0" dirty="0" smtClean="0"/>
              <a:t> above model types (informed by our research) and feedback from the T-HSJCC and the ABI Network, we formulated a recommended model of service resolution. </a:t>
            </a:r>
          </a:p>
          <a:p>
            <a:r>
              <a:rPr lang="en-US" baseline="0" dirty="0" smtClean="0"/>
              <a:t>This model capitalizes on the strengths of the previously discussed models and limits their weaknesses, while also incorporating some of the stated needs and concerns of the provider community.</a:t>
            </a:r>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42</a:t>
            </a:fld>
            <a:endParaRPr lang="en-CA"/>
          </a:p>
        </p:txBody>
      </p:sp>
    </p:spTree>
    <p:extLst>
      <p:ext uri="{BB962C8B-B14F-4D97-AF65-F5344CB8AC3E}">
        <p14:creationId xmlns:p14="http://schemas.microsoft.com/office/powerpoint/2010/main" val="65259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And of course</a:t>
            </a:r>
            <a:r>
              <a:rPr lang="en-CA" baseline="0" dirty="0" smtClean="0"/>
              <a:t> this does not account for ACT or people who currently are disconnected to service.</a:t>
            </a:r>
            <a:endParaRPr lang="en-CA" dirty="0" smtClean="0"/>
          </a:p>
          <a:p>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14</a:t>
            </a:fld>
            <a:endParaRPr lang="en-CA"/>
          </a:p>
        </p:txBody>
      </p:sp>
    </p:spTree>
    <p:extLst>
      <p:ext uri="{BB962C8B-B14F-4D97-AF65-F5344CB8AC3E}">
        <p14:creationId xmlns:p14="http://schemas.microsoft.com/office/powerpoint/2010/main" val="3919621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CA" b="1" dirty="0" smtClean="0"/>
              <a:t>Service Users - very large or small grp depending on </a:t>
            </a:r>
            <a:r>
              <a:rPr lang="en-CA" b="1" dirty="0" err="1" smtClean="0"/>
              <a:t>def'n</a:t>
            </a:r>
            <a:r>
              <a:rPr lang="en-CA" b="1" dirty="0" smtClean="0"/>
              <a:t> of complexity/comorbidity – Frank </a:t>
            </a:r>
            <a:r>
              <a:rPr lang="en-CA" b="1" dirty="0" err="1" smtClean="0"/>
              <a:t>Sirotich’s</a:t>
            </a:r>
            <a:r>
              <a:rPr lang="en-CA" b="1" dirty="0" smtClean="0"/>
              <a:t> work</a:t>
            </a:r>
          </a:p>
          <a:p>
            <a:endParaRPr lang="en-US" dirty="0" smtClean="0"/>
          </a:p>
          <a:p>
            <a:r>
              <a:rPr lang="en-US" dirty="0" smtClean="0"/>
              <a:t>Also some notes re: seniors; no links to informal</a:t>
            </a:r>
            <a:r>
              <a:rPr lang="en-US" baseline="0" dirty="0" smtClean="0"/>
              <a:t> or formal supports; transgender; PTSD/trauma; FASD</a:t>
            </a:r>
          </a:p>
          <a:p>
            <a:endParaRPr lang="en-US" baseline="0" dirty="0" smtClean="0"/>
          </a:p>
          <a:p>
            <a:r>
              <a:rPr lang="en-CA" b="1" dirty="0" smtClean="0"/>
              <a:t>Barriers - ABI service challenging to access</a:t>
            </a:r>
          </a:p>
          <a:p>
            <a:r>
              <a:rPr lang="en-CA" b="1" dirty="0" smtClean="0"/>
              <a:t>Barriers - addictions make ineligible for other services</a:t>
            </a:r>
          </a:p>
          <a:p>
            <a:r>
              <a:rPr lang="en-CA" b="1" dirty="0" smtClean="0"/>
              <a:t>Barriers - no services for clients with </a:t>
            </a:r>
            <a:r>
              <a:rPr lang="en-CA" b="1" dirty="0" err="1" smtClean="0"/>
              <a:t>devpt</a:t>
            </a:r>
            <a:r>
              <a:rPr lang="en-CA" b="1" dirty="0" smtClean="0"/>
              <a:t> delays</a:t>
            </a:r>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18</a:t>
            </a:fld>
            <a:endParaRPr lang="en-CA"/>
          </a:p>
        </p:txBody>
      </p:sp>
    </p:spTree>
    <p:extLst>
      <p:ext uri="{BB962C8B-B14F-4D97-AF65-F5344CB8AC3E}">
        <p14:creationId xmlns:p14="http://schemas.microsoft.com/office/powerpoint/2010/main" val="3071762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CA" b="1" dirty="0" smtClean="0"/>
              <a:t>Barriers - MH services often set up for psychosis but few clients seem to have that – some programs will bend and take in, others do not</a:t>
            </a:r>
          </a:p>
          <a:p>
            <a:endParaRPr lang="en-US" dirty="0" smtClean="0"/>
          </a:p>
          <a:p>
            <a:r>
              <a:rPr lang="en-CA" b="1" dirty="0" smtClean="0"/>
              <a:t>Barriers - bureaucracy doesn't fit client needs (paper work; going to services rather than having services meet clients where they are)</a:t>
            </a:r>
          </a:p>
          <a:p>
            <a:r>
              <a:rPr lang="en-CA" b="1" dirty="0" smtClean="0"/>
              <a:t>Barriers - centralized access slows things down; Centralized Access in way of getting customized, person-centred supports for clients</a:t>
            </a:r>
          </a:p>
          <a:p>
            <a:endParaRPr lang="en-CA" b="1" dirty="0" smtClean="0"/>
          </a:p>
          <a:p>
            <a:r>
              <a:rPr lang="en-CA" b="1" dirty="0" smtClean="0"/>
              <a:t>Barriers - discharge from hospital (without worker)</a:t>
            </a:r>
          </a:p>
          <a:p>
            <a:r>
              <a:rPr lang="en-CA" b="1" dirty="0" smtClean="0"/>
              <a:t>Barriers - ID, Permanent Resident Card - to get services</a:t>
            </a:r>
          </a:p>
          <a:p>
            <a:r>
              <a:rPr lang="en-CA" b="1" dirty="0" smtClean="0"/>
              <a:t>Barriers - not having right diagnosis (e.g., higher functioning suffer too)</a:t>
            </a:r>
          </a:p>
          <a:p>
            <a:r>
              <a:rPr lang="en-CA" b="1" dirty="0" smtClean="0"/>
              <a:t>barriers - resistance in housing providers</a:t>
            </a:r>
          </a:p>
          <a:p>
            <a:r>
              <a:rPr lang="en-CA" b="1" dirty="0" smtClean="0"/>
              <a:t>Barriers - service silos based on diagnosis</a:t>
            </a:r>
          </a:p>
          <a:p>
            <a:r>
              <a:rPr lang="en-CA" b="1" dirty="0" smtClean="0"/>
              <a:t>Barriers - service silos based on diagnosis - based on funding</a:t>
            </a:r>
          </a:p>
          <a:p>
            <a:r>
              <a:rPr lang="en-CA" b="1" dirty="0" smtClean="0"/>
              <a:t>Barriers - services not working together; no communication</a:t>
            </a:r>
          </a:p>
          <a:p>
            <a:r>
              <a:rPr lang="en-CA" b="1" dirty="0" smtClean="0"/>
              <a:t>Barriers - wait lists complicate things further (client </a:t>
            </a:r>
            <a:r>
              <a:rPr lang="en-CA" b="1" dirty="0" err="1" smtClean="0"/>
              <a:t>sitaution</a:t>
            </a:r>
            <a:r>
              <a:rPr lang="en-CA" b="1" dirty="0" smtClean="0"/>
              <a:t> changes; additional risk in shelters; charges drop and changes service eligibility)</a:t>
            </a:r>
          </a:p>
          <a:p>
            <a:r>
              <a:rPr lang="en-CA" b="1" dirty="0" smtClean="0"/>
              <a:t>Short-term service becomes long-term and more complex because lack of services and wait times</a:t>
            </a:r>
          </a:p>
          <a:p>
            <a:r>
              <a:rPr lang="en-CA" b="1" dirty="0" smtClean="0"/>
              <a:t>Gaps - available services (e.g. CM) in system don't meet needs of complex cases</a:t>
            </a:r>
          </a:p>
          <a:p>
            <a:r>
              <a:rPr lang="en-CA" b="1" dirty="0" smtClean="0"/>
              <a:t>Gaps - education system (for transitional age youth)</a:t>
            </a:r>
          </a:p>
          <a:p>
            <a:r>
              <a:rPr lang="en-CA" b="1" dirty="0" smtClean="0"/>
              <a:t>Gaps - shelters inappropriate for complex clients</a:t>
            </a:r>
          </a:p>
          <a:p>
            <a:r>
              <a:rPr lang="en-CA" b="1" dirty="0" smtClean="0"/>
              <a:t>Gaps - staff not trained to manage multiple diagnoses/needs</a:t>
            </a:r>
          </a:p>
          <a:p>
            <a:r>
              <a:rPr lang="en-CA" b="1" dirty="0" smtClean="0"/>
              <a:t>housing as a gaping hole </a:t>
            </a:r>
          </a:p>
          <a:p>
            <a:r>
              <a:rPr lang="en-CA" b="1" dirty="0" smtClean="0"/>
              <a:t>Major problem - </a:t>
            </a:r>
            <a:r>
              <a:rPr lang="en-CA" b="1" dirty="0" err="1" smtClean="0"/>
              <a:t>ppl</a:t>
            </a:r>
            <a:r>
              <a:rPr lang="en-CA" b="1" dirty="0" smtClean="0"/>
              <a:t> pooling in shelters - nowhere else to go</a:t>
            </a:r>
          </a:p>
          <a:p>
            <a:r>
              <a:rPr lang="en-CA" b="1" dirty="0" smtClean="0"/>
              <a:t>resistance of sector to 'form' clients</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19</a:t>
            </a:fld>
            <a:endParaRPr lang="en-CA"/>
          </a:p>
        </p:txBody>
      </p:sp>
    </p:spTree>
    <p:extLst>
      <p:ext uri="{BB962C8B-B14F-4D97-AF65-F5344CB8AC3E}">
        <p14:creationId xmlns:p14="http://schemas.microsoft.com/office/powerpoint/2010/main" val="119905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20</a:t>
            </a:fld>
            <a:endParaRPr lang="en-CA"/>
          </a:p>
        </p:txBody>
      </p:sp>
    </p:spTree>
    <p:extLst>
      <p:ext uri="{BB962C8B-B14F-4D97-AF65-F5344CB8AC3E}">
        <p14:creationId xmlns:p14="http://schemas.microsoft.com/office/powerpoint/2010/main" val="2324494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That said, it could be decided that a narrowed definition be adopted in early stages, e.g., SR will only serve</a:t>
            </a:r>
            <a:r>
              <a:rPr lang="en-CA" sz="1200" baseline="0" dirty="0" smtClean="0"/>
              <a:t> </a:t>
            </a:r>
            <a:r>
              <a:rPr lang="en-CA" sz="1200" dirty="0" smtClean="0"/>
              <a:t>individuals identified through contact with MH court.</a:t>
            </a:r>
          </a:p>
          <a:p>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25</a:t>
            </a:fld>
            <a:endParaRPr lang="en-CA"/>
          </a:p>
        </p:txBody>
      </p:sp>
    </p:spTree>
    <p:extLst>
      <p:ext uri="{BB962C8B-B14F-4D97-AF65-F5344CB8AC3E}">
        <p14:creationId xmlns:p14="http://schemas.microsoft.com/office/powerpoint/2010/main" val="298687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because they were rostered</a:t>
            </a:r>
            <a:r>
              <a:rPr lang="en-CA" baseline="0" dirty="0" smtClean="0"/>
              <a:t> through an existing organization or service (e.g., primary care of health links, via MH courts).</a:t>
            </a:r>
          </a:p>
          <a:p>
            <a:pPr marL="171450" indent="-171450">
              <a:buFontTx/>
              <a:buChar char="-"/>
            </a:pPr>
            <a:r>
              <a:rPr lang="en-CA" baseline="0" dirty="0" smtClean="0"/>
              <a:t>situations brought to the table by members</a:t>
            </a:r>
          </a:p>
          <a:p>
            <a:pPr marL="171450" indent="-171450">
              <a:buFontTx/>
              <a:buChar char="-"/>
            </a:pPr>
            <a:r>
              <a:rPr lang="en-CA" baseline="0" dirty="0" smtClean="0"/>
              <a:t>situations brought to the table by service resolution coordinator who has received referrals from front-line workers</a:t>
            </a:r>
          </a:p>
          <a:p>
            <a:pPr marL="171450" indent="-171450">
              <a:buFontTx/>
              <a:buChar char="-"/>
            </a:pPr>
            <a:r>
              <a:rPr lang="en-CA" baseline="0" dirty="0" smtClean="0"/>
              <a:t>same as above, but brought forward with an organizations oversight</a:t>
            </a:r>
          </a:p>
          <a:p>
            <a:pPr marL="171450" indent="-171450">
              <a:buFontTx/>
              <a:buChar char="-"/>
            </a:pPr>
            <a:r>
              <a:rPr lang="en-CA" baseline="0" dirty="0" smtClean="0"/>
              <a:t>ALSO – some SR models attempt to divert from the service as much as possible, by supporting local case conferencing and rallying support before deciding to bring it to the next level.  And there is also of course protocol to decide if a situation moves from interagency to system.</a:t>
            </a:r>
            <a:endParaRPr lang="en-CA" dirty="0" smtClean="0"/>
          </a:p>
          <a:p>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26</a:t>
            </a:fld>
            <a:endParaRPr lang="en-CA"/>
          </a:p>
        </p:txBody>
      </p:sp>
    </p:spTree>
    <p:extLst>
      <p:ext uri="{BB962C8B-B14F-4D97-AF65-F5344CB8AC3E}">
        <p14:creationId xmlns:p14="http://schemas.microsoft.com/office/powerpoint/2010/main" val="2335681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Risks</a:t>
            </a:r>
            <a:r>
              <a:rPr lang="en-CA" baseline="0" dirty="0" smtClean="0"/>
              <a:t> and challenges:  </a:t>
            </a:r>
          </a:p>
          <a:p>
            <a:pPr marL="171450" indent="-171450">
              <a:buFontTx/>
              <a:buChar char="-"/>
            </a:pPr>
            <a:r>
              <a:rPr lang="en-CA" baseline="0" dirty="0" smtClean="0"/>
              <a:t>Challenge: how can you properly represent the full range of organizations in a standing committee?</a:t>
            </a:r>
          </a:p>
          <a:p>
            <a:pPr marL="171450" indent="-171450">
              <a:buFontTx/>
              <a:buChar char="-"/>
            </a:pPr>
            <a:r>
              <a:rPr lang="en-CA" baseline="0" dirty="0" smtClean="0"/>
              <a:t>One option is to have geographic divisions (e.g., by LHIN, health links, police/court divisions, service </a:t>
            </a:r>
            <a:r>
              <a:rPr lang="en-CA" baseline="0" dirty="0" err="1" smtClean="0"/>
              <a:t>infrastructue</a:t>
            </a:r>
            <a:r>
              <a:rPr lang="en-CA" baseline="0" dirty="0" smtClean="0"/>
              <a:t> or other service catchments) – </a:t>
            </a:r>
            <a:r>
              <a:rPr lang="en-CA" baseline="0" dirty="0" err="1" smtClean="0"/>
              <a:t>mulitple</a:t>
            </a:r>
            <a:r>
              <a:rPr lang="en-CA" baseline="0" dirty="0" smtClean="0"/>
              <a:t> standing committees aligned with the divisions.  </a:t>
            </a:r>
          </a:p>
          <a:p>
            <a:pPr marL="171450" indent="-171450">
              <a:buFontTx/>
              <a:buChar char="-"/>
            </a:pPr>
            <a:r>
              <a:rPr lang="en-CA" baseline="0" dirty="0" smtClean="0"/>
              <a:t>A problem with regional approach is that the transience of individuals means crossing all sorts of boundaries…also, organizations cross many boundaries.  Could solve this by the identification of the “best fit” primary worker based on the person’s circumstances, and proceed accordingly.  As for organizations crossing boundaries, there probably should be different staff/managers with different geographic allocations – for example, CMHA would have a corresponding representative on every regional committee, probably.</a:t>
            </a:r>
          </a:p>
          <a:p>
            <a:pPr marL="171450" indent="-171450">
              <a:buFontTx/>
              <a:buChar char="-"/>
            </a:pPr>
            <a:r>
              <a:rPr lang="en-CA" baseline="0" dirty="0" smtClean="0"/>
              <a:t>Challenge:  The standing model might mean that standing members are not the relevant organization – the need for ad hoc participation might be so high as to question the efficacy of standing committee model. (cf. small communities where standing members would routinely be involved).  This may be less problematic if regional committees are </a:t>
            </a:r>
          </a:p>
          <a:p>
            <a:pPr marL="171450" indent="-171450">
              <a:buFontTx/>
              <a:buChar char="-"/>
            </a:pPr>
            <a:r>
              <a:rPr lang="en-CA" baseline="0" dirty="0" smtClean="0"/>
              <a:t>Challenge:  this would require significant infrastructure and </a:t>
            </a:r>
            <a:r>
              <a:rPr lang="en-CA" baseline="0" dirty="0" err="1" smtClean="0"/>
              <a:t>resoruces</a:t>
            </a:r>
            <a:r>
              <a:rPr lang="en-CA" baseline="0" dirty="0" smtClean="0"/>
              <a:t> to be city wide.</a:t>
            </a:r>
          </a:p>
          <a:p>
            <a:pPr marL="171450" indent="-171450">
              <a:buFontTx/>
              <a:buChar char="-"/>
            </a:pPr>
            <a:r>
              <a:rPr lang="en-CA" baseline="0" dirty="0" smtClean="0"/>
              <a:t>Challenge:  does not integrate well with existing tables.</a:t>
            </a:r>
          </a:p>
          <a:p>
            <a:pPr marL="171450" indent="-171450">
              <a:buFontTx/>
              <a:buChar char="-"/>
            </a:pPr>
            <a:r>
              <a:rPr lang="en-CA" baseline="0" dirty="0" smtClean="0"/>
              <a:t>Challenge:  there is not a clear rationale for whatever divisions are suggested. I’ve always thought this question (in a large municipality at least) to be very difficult to answer clearly and objectively.</a:t>
            </a:r>
          </a:p>
          <a:p>
            <a:pPr marL="171450" indent="-171450">
              <a:buFontTx/>
              <a:buChar char="-"/>
            </a:pPr>
            <a:r>
              <a:rPr lang="en-CA" baseline="0" dirty="0" smtClean="0"/>
              <a:t>Challenge: each committee would need it’s own dedicated staff.</a:t>
            </a:r>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35</a:t>
            </a:fld>
            <a:endParaRPr lang="en-CA"/>
          </a:p>
        </p:txBody>
      </p:sp>
    </p:spTree>
    <p:extLst>
      <p:ext uri="{BB962C8B-B14F-4D97-AF65-F5344CB8AC3E}">
        <p14:creationId xmlns:p14="http://schemas.microsoft.com/office/powerpoint/2010/main" val="3204765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Technical vs. creative</a:t>
            </a:r>
          </a:p>
          <a:p>
            <a:endParaRPr lang="en-CA" dirty="0"/>
          </a:p>
        </p:txBody>
      </p:sp>
      <p:sp>
        <p:nvSpPr>
          <p:cNvPr id="4" name="Slide Number Placeholder 3"/>
          <p:cNvSpPr>
            <a:spLocks noGrp="1"/>
          </p:cNvSpPr>
          <p:nvPr>
            <p:ph type="sldNum" sz="quarter" idx="10"/>
          </p:nvPr>
        </p:nvSpPr>
        <p:spPr/>
        <p:txBody>
          <a:bodyPr/>
          <a:lstStyle/>
          <a:p>
            <a:fld id="{5C6C0F8A-E60E-4B94-BBD8-DB2CCD7B75EB}" type="slidenum">
              <a:rPr lang="en-CA" smtClean="0"/>
              <a:t>37</a:t>
            </a:fld>
            <a:endParaRPr lang="en-CA"/>
          </a:p>
        </p:txBody>
      </p:sp>
    </p:spTree>
    <p:extLst>
      <p:ext uri="{BB962C8B-B14F-4D97-AF65-F5344CB8AC3E}">
        <p14:creationId xmlns:p14="http://schemas.microsoft.com/office/powerpoint/2010/main" val="350038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age">
    <p:spTree>
      <p:nvGrpSpPr>
        <p:cNvPr id="1" name=""/>
        <p:cNvGrpSpPr/>
        <p:nvPr/>
      </p:nvGrpSpPr>
      <p:grpSpPr>
        <a:xfrm>
          <a:off x="0" y="0"/>
          <a:ext cx="0" cy="0"/>
          <a:chOff x="0" y="0"/>
          <a:chExt cx="0" cy="0"/>
        </a:xfrm>
      </p:grpSpPr>
      <p:pic>
        <p:nvPicPr>
          <p:cNvPr id="3" name="Picture 2" descr="TNC_PowerPoint_title.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395536" y="2069976"/>
            <a:ext cx="8229600" cy="1143000"/>
          </a:xfrm>
        </p:spPr>
        <p:txBody>
          <a:bodyPr/>
          <a:lstStyle>
            <a:lvl1pPr>
              <a:defRPr baseline="0">
                <a:solidFill>
                  <a:schemeClr val="bg1"/>
                </a:solidFill>
              </a:defRPr>
            </a:lvl1pPr>
          </a:lstStyle>
          <a:p>
            <a:r>
              <a:rPr lang="en-US" smtClean="0"/>
              <a:t>Click to edit Master title style</a:t>
            </a:r>
            <a:endParaRPr lang="en-CA" dirty="0"/>
          </a:p>
        </p:txBody>
      </p:sp>
      <p:sp>
        <p:nvSpPr>
          <p:cNvPr id="7" name="TextBox 6"/>
          <p:cNvSpPr txBox="1"/>
          <p:nvPr userDrawn="1"/>
        </p:nvSpPr>
        <p:spPr>
          <a:xfrm>
            <a:off x="539552" y="5106670"/>
            <a:ext cx="2808312" cy="338554"/>
          </a:xfrm>
          <a:prstGeom prst="rect">
            <a:avLst/>
          </a:prstGeom>
          <a:noFill/>
        </p:spPr>
        <p:txBody>
          <a:bodyPr wrap="square" rtlCol="0">
            <a:spAutoFit/>
          </a:bodyPr>
          <a:lstStyle/>
          <a:p>
            <a:r>
              <a:rPr lang="en-CA" sz="1600" b="1" i="0" dirty="0" smtClean="0">
                <a:solidFill>
                  <a:srgbClr val="777777"/>
                </a:solidFill>
                <a:latin typeface="Tw Cen MT Condensed" pitchFamily="34" charset="0"/>
              </a:rPr>
              <a:t>PREPARED</a:t>
            </a:r>
            <a:r>
              <a:rPr lang="en-CA" sz="1600" b="1" i="0" baseline="0" dirty="0" smtClean="0">
                <a:solidFill>
                  <a:srgbClr val="777777"/>
                </a:solidFill>
                <a:latin typeface="Tw Cen MT Condensed" pitchFamily="34" charset="0"/>
              </a:rPr>
              <a:t> FOR</a:t>
            </a:r>
            <a:endParaRPr lang="en-CA" sz="1600" b="1" i="0" dirty="0">
              <a:solidFill>
                <a:srgbClr val="777777"/>
              </a:solidFill>
              <a:latin typeface="Tw Cen MT Condensed" pitchFamily="34" charset="0"/>
            </a:endParaRPr>
          </a:p>
        </p:txBody>
      </p:sp>
      <p:sp>
        <p:nvSpPr>
          <p:cNvPr id="18" name="Text Placeholder 17"/>
          <p:cNvSpPr>
            <a:spLocks noGrp="1"/>
          </p:cNvSpPr>
          <p:nvPr>
            <p:ph type="body" sz="quarter" idx="11"/>
          </p:nvPr>
        </p:nvSpPr>
        <p:spPr>
          <a:xfrm>
            <a:off x="539552" y="5373216"/>
            <a:ext cx="1944215" cy="719137"/>
          </a:xfrm>
        </p:spPr>
        <p:txBody>
          <a:bodyPr>
            <a:normAutofit/>
          </a:bodyPr>
          <a:lstStyle>
            <a:lvl1pPr>
              <a:buNone/>
              <a:defRPr sz="1600" baseline="0">
                <a:solidFill>
                  <a:srgbClr val="777777"/>
                </a:solidFill>
                <a:latin typeface="Tw Cen MT" pitchFamily="34" charset="0"/>
              </a:defRPr>
            </a:lvl1pPr>
          </a:lstStyle>
          <a:p>
            <a:pPr lvl="0"/>
            <a:r>
              <a:rPr lang="en-US" smtClean="0"/>
              <a:t>Click to edit Master text styles</a:t>
            </a:r>
          </a:p>
        </p:txBody>
      </p:sp>
      <p:sp>
        <p:nvSpPr>
          <p:cNvPr id="16" name="Text Placeholder 15"/>
          <p:cNvSpPr>
            <a:spLocks noGrp="1"/>
          </p:cNvSpPr>
          <p:nvPr>
            <p:ph type="body" sz="quarter" idx="10" hasCustomPrompt="1"/>
          </p:nvPr>
        </p:nvSpPr>
        <p:spPr>
          <a:xfrm>
            <a:off x="2699792" y="3429000"/>
            <a:ext cx="3599854" cy="720080"/>
          </a:xfrm>
        </p:spPr>
        <p:txBody>
          <a:bodyPr>
            <a:normAutofit/>
          </a:bodyPr>
          <a:lstStyle>
            <a:lvl1pPr algn="ctr">
              <a:buNone/>
              <a:defRPr sz="3000" b="1" i="0" baseline="0">
                <a:solidFill>
                  <a:schemeClr val="bg1"/>
                </a:solidFill>
                <a:latin typeface="Tw Cen MT Condensed" pitchFamily="34" charset="0"/>
              </a:defRPr>
            </a:lvl1pPr>
          </a:lstStyle>
          <a:p>
            <a:pPr lvl="0"/>
            <a:r>
              <a:rPr lang="en-US" dirty="0" smtClean="0"/>
              <a:t>Click to edit date</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page (1 column)">
    <p:spTree>
      <p:nvGrpSpPr>
        <p:cNvPr id="1" name=""/>
        <p:cNvGrpSpPr/>
        <p:nvPr/>
      </p:nvGrpSpPr>
      <p:grpSpPr>
        <a:xfrm>
          <a:off x="0" y="0"/>
          <a:ext cx="0" cy="0"/>
          <a:chOff x="0" y="0"/>
          <a:chExt cx="0" cy="0"/>
        </a:xfrm>
      </p:grpSpPr>
      <p:pic>
        <p:nvPicPr>
          <p:cNvPr id="5" name="Picture 4" descr="TNC_PowerPoint_slide_G.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00000" y="1484785"/>
            <a:ext cx="6980312" cy="1080119"/>
          </a:xfrm>
        </p:spPr>
        <p:txBody>
          <a:bodyPr>
            <a:normAutofit/>
          </a:bodyPr>
          <a:lstStyle>
            <a:lvl1pPr algn="l">
              <a:defRPr sz="3800" b="1" i="0" baseline="0">
                <a:solidFill>
                  <a:srgbClr val="4986BD"/>
                </a:solidFill>
              </a:defRPr>
            </a:lvl1pPr>
          </a:lstStyle>
          <a:p>
            <a:r>
              <a:rPr lang="en-US" dirty="0" smtClean="0"/>
              <a:t>Click to edit sub-title style</a:t>
            </a:r>
            <a:endParaRPr lang="en-CA" dirty="0"/>
          </a:p>
        </p:txBody>
      </p:sp>
      <p:sp>
        <p:nvSpPr>
          <p:cNvPr id="3" name="Subtitle 2"/>
          <p:cNvSpPr>
            <a:spLocks noGrp="1"/>
          </p:cNvSpPr>
          <p:nvPr>
            <p:ph type="subTitle" idx="1" hasCustomPrompt="1"/>
          </p:nvPr>
        </p:nvSpPr>
        <p:spPr>
          <a:xfrm>
            <a:off x="395536" y="2636912"/>
            <a:ext cx="8424936" cy="3456384"/>
          </a:xfrm>
        </p:spPr>
        <p:txBody>
          <a:bodyPr>
            <a:normAutofit/>
          </a:bodyPr>
          <a:lstStyle>
            <a:lvl1pPr marL="0" indent="0" algn="l">
              <a:buNone/>
              <a:defRPr sz="1800" b="0" i="0" baseline="0">
                <a:solidFill>
                  <a:schemeClr val="tx1"/>
                </a:solidFill>
                <a:latin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body copy</a:t>
            </a:r>
            <a:endParaRPr lang="en-CA" dirty="0"/>
          </a:p>
        </p:txBody>
      </p:sp>
      <p:sp>
        <p:nvSpPr>
          <p:cNvPr id="8" name="Text Placeholder 7"/>
          <p:cNvSpPr>
            <a:spLocks noGrp="1"/>
          </p:cNvSpPr>
          <p:nvPr>
            <p:ph type="body" sz="quarter" idx="10"/>
          </p:nvPr>
        </p:nvSpPr>
        <p:spPr>
          <a:xfrm>
            <a:off x="395536" y="188640"/>
            <a:ext cx="6984776" cy="914400"/>
          </a:xfrm>
        </p:spPr>
        <p:txBody>
          <a:bodyPr>
            <a:normAutofit/>
          </a:bodyPr>
          <a:lstStyle>
            <a:lvl1pPr>
              <a:buNone/>
              <a:defRPr sz="4400" b="1" i="0" baseline="0">
                <a:solidFill>
                  <a:schemeClr val="bg1"/>
                </a:solidFill>
                <a:latin typeface="Tw Cen MT Condensed" pitchFamily="34" charset="0"/>
              </a:defRPr>
            </a:lvl1pPr>
            <a:lvl2pPr>
              <a:buNone/>
              <a:defRPr b="1" i="0" baseline="0">
                <a:solidFill>
                  <a:schemeClr val="bg1"/>
                </a:solidFill>
              </a:defRPr>
            </a:lvl2pPr>
            <a:lvl3pPr>
              <a:buNone/>
              <a:defRPr b="1" i="0" baseline="0">
                <a:solidFill>
                  <a:schemeClr val="bg1"/>
                </a:solidFill>
              </a:defRPr>
            </a:lvl3pPr>
            <a:lvl4pPr>
              <a:buNone/>
              <a:defRPr b="1" i="0" baseline="0">
                <a:solidFill>
                  <a:schemeClr val="bg1"/>
                </a:solidFill>
              </a:defRPr>
            </a:lvl4pPr>
            <a:lvl5pPr>
              <a:buNone/>
              <a:defRPr b="1" i="0" baseline="0">
                <a:solidFill>
                  <a:schemeClr val="bg1"/>
                </a:solidFill>
              </a:defRPr>
            </a:lvl5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page (2 column)">
    <p:spTree>
      <p:nvGrpSpPr>
        <p:cNvPr id="1" name=""/>
        <p:cNvGrpSpPr/>
        <p:nvPr/>
      </p:nvGrpSpPr>
      <p:grpSpPr>
        <a:xfrm>
          <a:off x="0" y="0"/>
          <a:ext cx="0" cy="0"/>
          <a:chOff x="0" y="0"/>
          <a:chExt cx="0" cy="0"/>
        </a:xfrm>
      </p:grpSpPr>
      <p:pic>
        <p:nvPicPr>
          <p:cNvPr id="3" name="Picture 2" descr="TNC_PowerPoint_slide_G.jpg"/>
          <p:cNvPicPr>
            <a:picLocks noChangeAspect="1"/>
          </p:cNvPicPr>
          <p:nvPr userDrawn="1"/>
        </p:nvPicPr>
        <p:blipFill>
          <a:blip r:embed="rId2" cstate="print"/>
          <a:stretch>
            <a:fillRect/>
          </a:stretch>
        </p:blipFill>
        <p:spPr>
          <a:xfrm>
            <a:off x="0" y="0"/>
            <a:ext cx="9144000" cy="6858000"/>
          </a:xfrm>
          <a:prstGeom prst="rect">
            <a:avLst/>
          </a:prstGeom>
        </p:spPr>
      </p:pic>
      <p:sp>
        <p:nvSpPr>
          <p:cNvPr id="4" name="Title 1"/>
          <p:cNvSpPr>
            <a:spLocks noGrp="1"/>
          </p:cNvSpPr>
          <p:nvPr>
            <p:ph type="ctrTitle" hasCustomPrompt="1"/>
          </p:nvPr>
        </p:nvSpPr>
        <p:spPr>
          <a:xfrm>
            <a:off x="400000" y="1484785"/>
            <a:ext cx="6980312" cy="1080119"/>
          </a:xfrm>
        </p:spPr>
        <p:txBody>
          <a:bodyPr>
            <a:normAutofit/>
          </a:bodyPr>
          <a:lstStyle>
            <a:lvl1pPr algn="l">
              <a:defRPr sz="3800" b="1" i="0" baseline="0">
                <a:solidFill>
                  <a:srgbClr val="4986BD"/>
                </a:solidFill>
              </a:defRPr>
            </a:lvl1pPr>
          </a:lstStyle>
          <a:p>
            <a:r>
              <a:rPr lang="en-US" dirty="0" smtClean="0"/>
              <a:t>Click to edit sub-title style</a:t>
            </a:r>
            <a:endParaRPr lang="en-CA" dirty="0"/>
          </a:p>
        </p:txBody>
      </p:sp>
      <p:sp>
        <p:nvSpPr>
          <p:cNvPr id="5" name="Subtitle 2"/>
          <p:cNvSpPr>
            <a:spLocks noGrp="1"/>
          </p:cNvSpPr>
          <p:nvPr>
            <p:ph type="subTitle" idx="1" hasCustomPrompt="1"/>
          </p:nvPr>
        </p:nvSpPr>
        <p:spPr>
          <a:xfrm>
            <a:off x="395536" y="2636912"/>
            <a:ext cx="8424936" cy="3456384"/>
          </a:xfrm>
        </p:spPr>
        <p:txBody>
          <a:bodyPr numCol="2" spcCol="720000">
            <a:normAutofit/>
          </a:bodyPr>
          <a:lstStyle>
            <a:lvl1pPr marL="0" indent="0" algn="l">
              <a:buNone/>
              <a:defRPr sz="1800" b="0" i="0" baseline="0">
                <a:solidFill>
                  <a:schemeClr val="tx1"/>
                </a:solidFill>
                <a:latin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body copy</a:t>
            </a:r>
            <a:endParaRPr lang="en-CA" dirty="0"/>
          </a:p>
        </p:txBody>
      </p:sp>
      <p:sp>
        <p:nvSpPr>
          <p:cNvPr id="6" name="Text Placeholder 7"/>
          <p:cNvSpPr>
            <a:spLocks noGrp="1"/>
          </p:cNvSpPr>
          <p:nvPr>
            <p:ph type="body" sz="quarter" idx="10"/>
          </p:nvPr>
        </p:nvSpPr>
        <p:spPr>
          <a:xfrm>
            <a:off x="395536" y="188640"/>
            <a:ext cx="6984776" cy="914400"/>
          </a:xfrm>
        </p:spPr>
        <p:txBody>
          <a:bodyPr>
            <a:normAutofit/>
          </a:bodyPr>
          <a:lstStyle>
            <a:lvl1pPr>
              <a:buNone/>
              <a:defRPr sz="4400" b="1" i="0" baseline="0">
                <a:solidFill>
                  <a:schemeClr val="bg1"/>
                </a:solidFill>
                <a:latin typeface="Tw Cen MT Condensed" pitchFamily="34" charset="0"/>
              </a:defRPr>
            </a:lvl1pPr>
            <a:lvl2pPr>
              <a:buNone/>
              <a:defRPr b="1" i="0" baseline="0">
                <a:solidFill>
                  <a:schemeClr val="bg1"/>
                </a:solidFill>
              </a:defRPr>
            </a:lvl2pPr>
            <a:lvl3pPr>
              <a:buNone/>
              <a:defRPr b="1" i="0" baseline="0">
                <a:solidFill>
                  <a:schemeClr val="bg1"/>
                </a:solidFill>
              </a:defRPr>
            </a:lvl3pPr>
            <a:lvl4pPr>
              <a:buNone/>
              <a:defRPr b="1" i="0" baseline="0">
                <a:solidFill>
                  <a:schemeClr val="bg1"/>
                </a:solidFill>
              </a:defRPr>
            </a:lvl4pPr>
            <a:lvl5pPr>
              <a:buNone/>
              <a:defRPr b="1" i="0" baseline="0">
                <a:solidFill>
                  <a:schemeClr val="bg1"/>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cSld>
  <p:clrMap bg1="lt1" tx1="dk1" bg2="lt2" tx2="dk2" accent1="accent1" accent2="accent2" accent3="accent3" accent4="accent4" accent5="accent5" accent6="accent6" hlink="hlink" folHlink="folHlink"/>
  <p:sldLayoutIdLst>
    <p:sldLayoutId id="2147483663" r:id="rId1"/>
    <p:sldLayoutId id="2147483661" r:id="rId2"/>
    <p:sldLayoutId id="2147483664" r:id="rId3"/>
  </p:sldLayoutIdLst>
  <p:txStyles>
    <p:titleStyle>
      <a:lvl1pPr algn="ctr" defTabSz="914400" rtl="0" eaLnBrk="1" latinLnBrk="0" hangingPunct="1">
        <a:spcBef>
          <a:spcPct val="0"/>
        </a:spcBef>
        <a:buNone/>
        <a:defRPr sz="4400" b="1" i="0" kern="1200" baseline="0">
          <a:solidFill>
            <a:srgbClr val="4986BD"/>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jaime@taylornewberry.ca"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05000"/>
            <a:ext cx="8229600" cy="1143000"/>
          </a:xfrm>
        </p:spPr>
        <p:txBody>
          <a:bodyPr>
            <a:normAutofit fontScale="90000"/>
          </a:bodyPr>
          <a:lstStyle/>
          <a:p>
            <a:r>
              <a:rPr lang="en-US" sz="3900" dirty="0" smtClean="0"/>
              <a:t>Building a Service Resolution Function in Toronto: </a:t>
            </a:r>
            <a:r>
              <a:rPr lang="en-US" dirty="0" smtClean="0"/>
              <a:t/>
            </a:r>
            <a:br>
              <a:rPr lang="en-US" dirty="0" smtClean="0"/>
            </a:br>
            <a:r>
              <a:rPr lang="en-US" sz="3400" i="1" dirty="0" smtClean="0"/>
              <a:t>Recommendations for Meeting the Needs of People with Complex Mental Health and Justice Needs</a:t>
            </a:r>
            <a:endParaRPr lang="en-CA" sz="3400" i="1" dirty="0"/>
          </a:p>
        </p:txBody>
      </p:sp>
      <p:sp>
        <p:nvSpPr>
          <p:cNvPr id="3" name="Text Placeholder 2"/>
          <p:cNvSpPr>
            <a:spLocks noGrp="1"/>
          </p:cNvSpPr>
          <p:nvPr>
            <p:ph type="body" sz="quarter" idx="11"/>
          </p:nvPr>
        </p:nvSpPr>
        <p:spPr>
          <a:xfrm>
            <a:off x="539552" y="4876800"/>
            <a:ext cx="2584648" cy="1295400"/>
          </a:xfrm>
          <a:solidFill>
            <a:schemeClr val="bg1"/>
          </a:solidFill>
        </p:spPr>
        <p:txBody>
          <a:bodyPr>
            <a:noAutofit/>
          </a:bodyPr>
          <a:lstStyle/>
          <a:p>
            <a:pPr marL="0" indent="1588"/>
            <a:endParaRPr lang="pt-BR" sz="2100" dirty="0" smtClean="0">
              <a:latin typeface="+mj-lt"/>
            </a:endParaRPr>
          </a:p>
          <a:p>
            <a:pPr marL="0" indent="1588"/>
            <a:r>
              <a:rPr lang="pt-BR" sz="2100" dirty="0" smtClean="0">
                <a:latin typeface="+mj-lt"/>
              </a:rPr>
              <a:t>Jaime Brown, PhD</a:t>
            </a:r>
          </a:p>
          <a:p>
            <a:pPr marL="0" indent="1588"/>
            <a:r>
              <a:rPr lang="pt-BR" sz="2100" dirty="0" smtClean="0">
                <a:latin typeface="+mj-lt"/>
              </a:rPr>
              <a:t>Jason Newberry, PhD</a:t>
            </a:r>
            <a:endParaRPr lang="en-CA" sz="2100" dirty="0">
              <a:latin typeface="+mj-lt"/>
            </a:endParaRPr>
          </a:p>
        </p:txBody>
      </p:sp>
      <p:sp>
        <p:nvSpPr>
          <p:cNvPr id="4" name="Text Placeholder 3"/>
          <p:cNvSpPr>
            <a:spLocks noGrp="1"/>
          </p:cNvSpPr>
          <p:nvPr>
            <p:ph type="body" sz="quarter" idx="10"/>
          </p:nvPr>
        </p:nvSpPr>
        <p:spPr>
          <a:xfrm>
            <a:off x="1219200" y="3547120"/>
            <a:ext cx="6858000" cy="720080"/>
          </a:xfrm>
        </p:spPr>
        <p:txBody>
          <a:bodyPr>
            <a:normAutofit fontScale="70000" lnSpcReduction="20000"/>
          </a:bodyPr>
          <a:lstStyle/>
          <a:p>
            <a:r>
              <a:rPr lang="en-US" dirty="0" smtClean="0"/>
              <a:t>Provincial HSJCC Conference – Toronto, ON</a:t>
            </a:r>
          </a:p>
          <a:p>
            <a:r>
              <a:rPr lang="en-US" dirty="0" smtClean="0"/>
              <a:t>Nov 18, 2015</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95536" y="188640"/>
            <a:ext cx="8367464" cy="914400"/>
          </a:xfrm>
        </p:spPr>
        <p:txBody>
          <a:bodyPr>
            <a:normAutofit/>
          </a:bodyPr>
          <a:lstStyle/>
          <a:p>
            <a:r>
              <a:rPr lang="en-US" dirty="0" smtClean="0"/>
              <a:t>Service Resolution vs. Case Conferencing</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3137498996"/>
              </p:ext>
            </p:extLst>
          </p:nvPr>
        </p:nvGraphicFramePr>
        <p:xfrm>
          <a:off x="304800" y="1686982"/>
          <a:ext cx="8534400" cy="4942418"/>
        </p:xfrm>
        <a:graphic>
          <a:graphicData uri="http://schemas.openxmlformats.org/drawingml/2006/table">
            <a:tbl>
              <a:tblPr firstRow="1" bandRow="1"/>
              <a:tblGrid>
                <a:gridCol w="4267200"/>
                <a:gridCol w="4267200"/>
              </a:tblGrid>
              <a:tr h="44661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CA" sz="2400" dirty="0" smtClean="0">
                          <a:latin typeface="+mj-lt"/>
                        </a:rPr>
                        <a:t>CASE</a:t>
                      </a:r>
                      <a:r>
                        <a:rPr lang="en-CA" sz="2400" baseline="0" dirty="0" smtClean="0">
                          <a:latin typeface="+mj-lt"/>
                        </a:rPr>
                        <a:t> CONFERENCING</a:t>
                      </a:r>
                      <a:endParaRPr lang="en-CA" sz="2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5B64E"/>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CA" sz="2400" dirty="0" smtClean="0">
                          <a:latin typeface="+mj-lt"/>
                        </a:rPr>
                        <a:t>SERVICE  RESOLUTION</a:t>
                      </a:r>
                      <a:endParaRPr lang="en-CA" sz="2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5B64E"/>
                    </a:solidFill>
                  </a:tcPr>
                </a:tc>
              </a:tr>
              <a:tr h="62808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itchFamily="34" charset="0"/>
                        <a:buChar char="•"/>
                      </a:pPr>
                      <a:r>
                        <a:rPr lang="en-CA" dirty="0" smtClean="0">
                          <a:latin typeface="Tw Cen MT" panose="020B0602020104020603" pitchFamily="34" charset="0"/>
                        </a:rPr>
                        <a:t>Initiated</a:t>
                      </a:r>
                      <a:r>
                        <a:rPr lang="en-CA" baseline="0" dirty="0" smtClean="0">
                          <a:latin typeface="Tw Cen MT" panose="020B0602020104020603" pitchFamily="34" charset="0"/>
                        </a:rPr>
                        <a:t> by primary worker</a:t>
                      </a:r>
                    </a:p>
                    <a:p>
                      <a:pPr marL="0" indent="0">
                        <a:buFont typeface="Arial" pitchFamily="34" charset="0"/>
                        <a:buNone/>
                      </a:pPr>
                      <a:endParaRPr lang="en-CA" baseline="0" dirty="0" smtClean="0">
                        <a:latin typeface="Tw Cen MT" panose="020B0602020104020603"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5B64E">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itchFamily="34" charset="0"/>
                        <a:buChar char="•"/>
                      </a:pPr>
                      <a:r>
                        <a:rPr lang="en-CA" dirty="0" smtClean="0">
                          <a:latin typeface="Tw Cen MT" panose="020B0602020104020603" pitchFamily="34" charset="0"/>
                        </a:rPr>
                        <a:t>Initiated</a:t>
                      </a:r>
                      <a:r>
                        <a:rPr lang="en-CA" baseline="0" dirty="0" smtClean="0">
                          <a:latin typeface="Tw Cen MT" panose="020B0602020104020603" pitchFamily="34" charset="0"/>
                        </a:rPr>
                        <a:t> by a coordinating staff person behalf of partners.</a:t>
                      </a:r>
                      <a:endParaRPr lang="en-CA" dirty="0">
                        <a:latin typeface="Tw Cen MT" panose="020B0602020104020603"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5B64E">
                        <a:tint val="40000"/>
                      </a:srgbClr>
                    </a:solidFill>
                  </a:tcPr>
                </a:tc>
              </a:tr>
              <a:tr h="86350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baseline="0" dirty="0" smtClean="0">
                          <a:latin typeface="Tw Cen MT" panose="020B0602020104020603" pitchFamily="34" charset="0"/>
                        </a:rPr>
                        <a:t>Typically composed of front-line workers</a:t>
                      </a:r>
                    </a:p>
                    <a:p>
                      <a:pPr marL="285750" indent="-285750">
                        <a:buFont typeface="Arial" pitchFamily="34" charset="0"/>
                        <a:buChar char="•"/>
                      </a:pPr>
                      <a:endParaRPr lang="en-CA" dirty="0">
                        <a:latin typeface="Tw Cen MT" panose="020B0602020104020603" pitchFamily="34" charset="0"/>
                      </a:endParaRP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5B64E">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baseline="0" dirty="0" smtClean="0">
                          <a:latin typeface="Tw Cen MT" panose="020B0602020104020603" pitchFamily="34" charset="0"/>
                        </a:rPr>
                        <a:t>When case conferencing is ineffective, SR is composed of high-level managers</a:t>
                      </a:r>
                      <a:endParaRPr lang="en-CA" dirty="0">
                        <a:latin typeface="Tw Cen MT" panose="020B0602020104020603" pitchFamily="34" charset="0"/>
                      </a:endParaRP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5B64E">
                        <a:tint val="20000"/>
                      </a:srgbClr>
                    </a:solidFill>
                  </a:tcPr>
                </a:tc>
              </a:tr>
              <a:tr h="92196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baseline="0" dirty="0" smtClean="0">
                          <a:latin typeface="Tw Cen MT" panose="020B0602020104020603" pitchFamily="34" charset="0"/>
                        </a:rPr>
                        <a:t>Effective if the primary worker is well-connected, dedicated, tenacious.</a:t>
                      </a:r>
                      <a:endParaRPr lang="en-CA" dirty="0">
                        <a:latin typeface="Tw Cen MT" panose="020B0602020104020603" pitchFamily="34" charset="0"/>
                      </a:endParaRP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5B64E">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baseline="0" dirty="0" smtClean="0">
                          <a:latin typeface="Tw Cen MT" panose="020B0602020104020603" pitchFamily="34" charset="0"/>
                        </a:rPr>
                        <a:t>Effective because workers in system are accountable, through their organizations, to SR. </a:t>
                      </a:r>
                      <a:endParaRPr lang="en-CA" dirty="0">
                        <a:latin typeface="Tw Cen MT" panose="020B0602020104020603" pitchFamily="34" charset="0"/>
                      </a:endParaRP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5B64E">
                        <a:tint val="40000"/>
                      </a:srgbClr>
                    </a:solidFill>
                  </a:tcPr>
                </a:tc>
              </a:tr>
              <a:tr h="92196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baseline="0" dirty="0" smtClean="0">
                          <a:latin typeface="Tw Cen MT" panose="020B0602020104020603" pitchFamily="34" charset="0"/>
                        </a:rPr>
                        <a:t>Falls short when system barriers are beyond the control of case conference.</a:t>
                      </a:r>
                      <a:endParaRPr lang="en-CA" dirty="0">
                        <a:latin typeface="Tw Cen MT" panose="020B0602020104020603" pitchFamily="34" charset="0"/>
                      </a:endParaRP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5B64E">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baseline="0" dirty="0" smtClean="0">
                          <a:latin typeface="Tw Cen MT" panose="020B0602020104020603" pitchFamily="34" charset="0"/>
                        </a:rPr>
                        <a:t>Has the power and position to “bend policies”, make exceptions, change programs.</a:t>
                      </a:r>
                      <a:endParaRPr lang="en-CA" dirty="0">
                        <a:latin typeface="Tw Cen MT" panose="020B0602020104020603" pitchFamily="34" charset="0"/>
                      </a:endParaRP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5B64E">
                        <a:tint val="20000"/>
                      </a:srgbClr>
                    </a:solidFill>
                  </a:tcPr>
                </a:tc>
              </a:tr>
              <a:tr h="113770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baseline="0" dirty="0" smtClean="0">
                          <a:latin typeface="Tw Cen MT" panose="020B0602020104020603" pitchFamily="34" charset="0"/>
                        </a:rPr>
                        <a:t>Actions and outcomes are most often not captured by the system</a:t>
                      </a:r>
                      <a:r>
                        <a:rPr lang="en-CA" baseline="0" dirty="0">
                          <a:latin typeface="Tw Cen MT" panose="020B0602020104020603" pitchFamily="34" charset="0"/>
                        </a:rPr>
                        <a:t>.</a:t>
                      </a:r>
                      <a:endParaRPr lang="en-CA" dirty="0" smtClean="0">
                        <a:latin typeface="Tw Cen MT" panose="020B0602020104020603" pitchFamily="34" charset="0"/>
                      </a:endParaRP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75B64E">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baseline="0" dirty="0" smtClean="0">
                          <a:latin typeface="Tw Cen MT" panose="020B0602020104020603" pitchFamily="34" charset="0"/>
                        </a:rPr>
                        <a:t>Actions and outcomes are continually collected to inform system improvements.</a:t>
                      </a: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75B64E">
                        <a:tint val="40000"/>
                      </a:srgbClr>
                    </a:solidFill>
                  </a:tcPr>
                </a:tc>
              </a:tr>
            </a:tbl>
          </a:graphicData>
        </a:graphic>
      </p:graphicFrame>
    </p:spTree>
    <p:extLst>
      <p:ext uri="{BB962C8B-B14F-4D97-AF65-F5344CB8AC3E}">
        <p14:creationId xmlns:p14="http://schemas.microsoft.com/office/powerpoint/2010/main" val="2526098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do we mean by “complexity”</a:t>
            </a:r>
            <a:endParaRPr lang="en-CA" dirty="0"/>
          </a:p>
        </p:txBody>
      </p:sp>
      <p:sp>
        <p:nvSpPr>
          <p:cNvPr id="3" name="Subtitle 2"/>
          <p:cNvSpPr>
            <a:spLocks noGrp="1"/>
          </p:cNvSpPr>
          <p:nvPr>
            <p:ph type="subTitle" idx="1"/>
          </p:nvPr>
        </p:nvSpPr>
        <p:spPr>
          <a:xfrm>
            <a:off x="395536" y="2362200"/>
            <a:ext cx="8424936" cy="3810000"/>
          </a:xfrm>
        </p:spPr>
        <p:txBody>
          <a:bodyPr/>
          <a:lstStyle/>
          <a:p>
            <a:pPr marL="285750" indent="-285750">
              <a:spcAft>
                <a:spcPts val="600"/>
              </a:spcAft>
              <a:buFont typeface="Arial" panose="020B0604020202020204" pitchFamily="34" charset="0"/>
              <a:buChar char="•"/>
            </a:pPr>
            <a:r>
              <a:rPr lang="en-CA" b="1" dirty="0">
                <a:solidFill>
                  <a:schemeClr val="accent3"/>
                </a:solidFill>
              </a:rPr>
              <a:t>Combined challenges </a:t>
            </a:r>
            <a:r>
              <a:rPr lang="en-CA" dirty="0"/>
              <a:t>associated with mental health, addictions, developmental disability, ABI, and/or physical health concerns. </a:t>
            </a:r>
          </a:p>
          <a:p>
            <a:pPr marL="285750" indent="-285750">
              <a:spcAft>
                <a:spcPts val="600"/>
              </a:spcAft>
              <a:buFont typeface="Arial" panose="020B0604020202020204" pitchFamily="34" charset="0"/>
              <a:buChar char="•"/>
            </a:pPr>
            <a:r>
              <a:rPr lang="en-CA" dirty="0"/>
              <a:t>Risk factors in the context of </a:t>
            </a:r>
            <a:r>
              <a:rPr lang="en-CA" b="1" dirty="0">
                <a:solidFill>
                  <a:schemeClr val="accent3"/>
                </a:solidFill>
              </a:rPr>
              <a:t>social determinants of health</a:t>
            </a:r>
            <a:r>
              <a:rPr lang="en-CA" dirty="0"/>
              <a:t>:  poor housing status, poverty, isolation, family breakdown, conflict with the justice system.</a:t>
            </a:r>
          </a:p>
          <a:p>
            <a:pPr marL="285750" indent="-285750">
              <a:spcAft>
                <a:spcPts val="600"/>
              </a:spcAft>
              <a:buFont typeface="Arial" panose="020B0604020202020204" pitchFamily="34" charset="0"/>
              <a:buChar char="•"/>
            </a:pPr>
            <a:r>
              <a:rPr lang="en-CA" b="1" dirty="0">
                <a:solidFill>
                  <a:schemeClr val="accent3"/>
                </a:solidFill>
              </a:rPr>
              <a:t>Risk of harm to self or others</a:t>
            </a:r>
            <a:r>
              <a:rPr lang="en-CA" dirty="0"/>
              <a:t>; not imminent, but chronically high and elevated.  SR is not a crisis response per se.</a:t>
            </a:r>
          </a:p>
          <a:p>
            <a:pPr marL="285750" indent="-285750">
              <a:spcAft>
                <a:spcPts val="600"/>
              </a:spcAft>
              <a:buFont typeface="Arial" panose="020B0604020202020204" pitchFamily="34" charset="0"/>
              <a:buChar char="•"/>
            </a:pPr>
            <a:r>
              <a:rPr lang="en-CA" dirty="0"/>
              <a:t>High </a:t>
            </a:r>
            <a:r>
              <a:rPr lang="en-CA" b="1" dirty="0">
                <a:solidFill>
                  <a:schemeClr val="accent3"/>
                </a:solidFill>
              </a:rPr>
              <a:t>acuity</a:t>
            </a:r>
            <a:r>
              <a:rPr lang="en-CA" dirty="0">
                <a:solidFill>
                  <a:schemeClr val="accent3"/>
                </a:solidFill>
              </a:rPr>
              <a:t> </a:t>
            </a:r>
            <a:r>
              <a:rPr lang="en-CA" dirty="0"/>
              <a:t>of presenting problems. </a:t>
            </a:r>
          </a:p>
          <a:p>
            <a:pPr marL="285750" indent="-285750">
              <a:spcAft>
                <a:spcPts val="600"/>
              </a:spcAft>
              <a:buFont typeface="Arial" panose="020B0604020202020204" pitchFamily="34" charset="0"/>
              <a:buChar char="•"/>
            </a:pPr>
            <a:r>
              <a:rPr lang="en-CA" dirty="0"/>
              <a:t>High </a:t>
            </a:r>
            <a:r>
              <a:rPr lang="en-CA" b="1" dirty="0">
                <a:solidFill>
                  <a:schemeClr val="accent3"/>
                </a:solidFill>
              </a:rPr>
              <a:t>chronicity</a:t>
            </a:r>
            <a:r>
              <a:rPr lang="en-CA" dirty="0"/>
              <a:t> of presenting problems.</a:t>
            </a:r>
          </a:p>
          <a:p>
            <a:pPr marL="285750" indent="-285750">
              <a:spcAft>
                <a:spcPts val="600"/>
              </a:spcAft>
              <a:buFont typeface="Arial" panose="020B0604020202020204" pitchFamily="34" charset="0"/>
              <a:buChar char="•"/>
            </a:pPr>
            <a:r>
              <a:rPr lang="en-CA" dirty="0" smtClean="0"/>
              <a:t>High </a:t>
            </a:r>
            <a:r>
              <a:rPr lang="en-CA" b="1" dirty="0" smtClean="0">
                <a:solidFill>
                  <a:schemeClr val="accent3"/>
                </a:solidFill>
              </a:rPr>
              <a:t>usage of EMS </a:t>
            </a:r>
            <a:r>
              <a:rPr lang="en-CA" dirty="0" smtClean="0"/>
              <a:t>and </a:t>
            </a:r>
            <a:r>
              <a:rPr lang="en-CA" b="1" dirty="0" smtClean="0">
                <a:solidFill>
                  <a:schemeClr val="accent3"/>
                </a:solidFill>
              </a:rPr>
              <a:t>justice services</a:t>
            </a:r>
            <a:r>
              <a:rPr lang="en-CA" dirty="0" smtClean="0"/>
              <a:t>.</a:t>
            </a:r>
          </a:p>
          <a:p>
            <a:pPr marL="285750" indent="-285750">
              <a:spcAft>
                <a:spcPts val="600"/>
              </a:spcAft>
              <a:buFont typeface="Arial" panose="020B0604020202020204" pitchFamily="34" charset="0"/>
              <a:buChar char="•"/>
            </a:pPr>
            <a:r>
              <a:rPr lang="en-CA" dirty="0" smtClean="0"/>
              <a:t>Repeated </a:t>
            </a:r>
            <a:r>
              <a:rPr lang="en-CA" b="1" dirty="0">
                <a:solidFill>
                  <a:schemeClr val="accent3"/>
                </a:solidFill>
              </a:rPr>
              <a:t>challenges in accessing </a:t>
            </a:r>
            <a:r>
              <a:rPr lang="en-CA" dirty="0"/>
              <a:t>supports and services.</a:t>
            </a:r>
          </a:p>
          <a:p>
            <a:endParaRPr lang="en-CA" dirty="0"/>
          </a:p>
        </p:txBody>
      </p:sp>
      <p:sp>
        <p:nvSpPr>
          <p:cNvPr id="4" name="Text Placeholder 3"/>
          <p:cNvSpPr>
            <a:spLocks noGrp="1"/>
          </p:cNvSpPr>
          <p:nvPr>
            <p:ph type="body" sz="quarter" idx="10"/>
          </p:nvPr>
        </p:nvSpPr>
        <p:spPr>
          <a:xfrm>
            <a:off x="395536" y="188640"/>
            <a:ext cx="8367464" cy="914400"/>
          </a:xfrm>
        </p:spPr>
        <p:txBody>
          <a:bodyPr>
            <a:noAutofit/>
          </a:bodyPr>
          <a:lstStyle/>
          <a:p>
            <a:pPr marL="1588" indent="-1588"/>
            <a:r>
              <a:rPr lang="en-US" sz="3300" dirty="0" smtClean="0"/>
              <a:t>Service Resolution Targets People with Complex Needs</a:t>
            </a:r>
            <a:endParaRPr lang="en-CA" sz="3300" dirty="0"/>
          </a:p>
        </p:txBody>
      </p:sp>
    </p:spTree>
    <p:extLst>
      <p:ext uri="{BB962C8B-B14F-4D97-AF65-F5344CB8AC3E}">
        <p14:creationId xmlns:p14="http://schemas.microsoft.com/office/powerpoint/2010/main" val="115281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1484785"/>
            <a:ext cx="6980312" cy="572615"/>
          </a:xfrm>
        </p:spPr>
        <p:txBody>
          <a:bodyPr>
            <a:normAutofit fontScale="90000"/>
          </a:bodyPr>
          <a:lstStyle/>
          <a:p>
            <a:r>
              <a:rPr lang="en-US" dirty="0" smtClean="0"/>
              <a:t>Adapted from Rush (2009)</a:t>
            </a:r>
            <a:endParaRPr lang="en-CA" dirty="0"/>
          </a:p>
        </p:txBody>
      </p:sp>
      <p:sp>
        <p:nvSpPr>
          <p:cNvPr id="5" name="Up Arrow 4"/>
          <p:cNvSpPr/>
          <p:nvPr/>
        </p:nvSpPr>
        <p:spPr>
          <a:xfrm>
            <a:off x="2505500" y="2676798"/>
            <a:ext cx="313509" cy="2725783"/>
          </a:xfrm>
          <a:prstGeom prst="upArrow">
            <a:avLst>
              <a:gd name="adj1" fmla="val 50000"/>
              <a:gd name="adj2" fmla="val 136364"/>
            </a:avLst>
          </a:prstGeom>
          <a:gradFill>
            <a:gsLst>
              <a:gs pos="40000">
                <a:schemeClr val="tx1"/>
              </a:gs>
              <a:gs pos="100000">
                <a:srgbClr val="FFEBFA"/>
              </a:gs>
            </a:gsLst>
            <a:lin ang="5400000" scaled="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 name="Straight Connector 5"/>
          <p:cNvCxnSpPr/>
          <p:nvPr/>
        </p:nvCxnSpPr>
        <p:spPr>
          <a:xfrm>
            <a:off x="2923512" y="5402581"/>
            <a:ext cx="33179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931402" y="2716395"/>
            <a:ext cx="1611087" cy="26822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4586849" y="2685507"/>
            <a:ext cx="26126" cy="2717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4616920" y="2706869"/>
            <a:ext cx="1618252" cy="27009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 name="Picture 6" descr="https://encrypted-tbn0.gstatic.com/images?q=tbn:ANd9GcSn1H6pwO4foQFzwWtfKFzVwex-ewBLTQ-cVi-fBEHDDyKjeob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5949" y="5426862"/>
            <a:ext cx="3196137" cy="767513"/>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4291846" y="2209800"/>
            <a:ext cx="586740" cy="476141"/>
            <a:chOff x="3291840" y="802009"/>
            <a:chExt cx="648788" cy="565672"/>
          </a:xfrm>
        </p:grpSpPr>
        <p:pic>
          <p:nvPicPr>
            <p:cNvPr id="12" name="Picture 6" descr="https://encrypted-tbn0.gstatic.com/images?q=tbn:ANd9GcSn1H6pwO4foQFzwWtfKFzVwex-ewBLTQ-cVi-fBEHDDyKjeobQ"/>
            <p:cNvPicPr>
              <a:picLocks noChangeAspect="1" noChangeArrowheads="1"/>
            </p:cNvPicPr>
            <p:nvPr/>
          </p:nvPicPr>
          <p:blipFill rotWithShape="1">
            <a:blip r:embed="rId2">
              <a:extLst>
                <a:ext uri="{28A0092B-C50C-407E-A947-70E740481C1C}">
                  <a14:useLocalDpi xmlns:a14="http://schemas.microsoft.com/office/drawing/2010/main" val="0"/>
                </a:ext>
              </a:extLst>
            </a:blip>
            <a:srcRect l="81146" t="46199"/>
            <a:stretch/>
          </p:blipFill>
          <p:spPr bwMode="auto">
            <a:xfrm>
              <a:off x="3291840" y="923108"/>
              <a:ext cx="648788" cy="444573"/>
            </a:xfrm>
            <a:prstGeom prst="rect">
              <a:avLst/>
            </a:prstGeom>
            <a:noFill/>
            <a:extLst>
              <a:ext uri="{909E8E84-426E-40DD-AFC4-6F175D3DCCD1}">
                <a14:hiddenFill xmlns:a14="http://schemas.microsoft.com/office/drawing/2010/main">
                  <a:solidFill>
                    <a:srgbClr val="FFFFFF"/>
                  </a:solidFill>
                </a14:hiddenFill>
              </a:ext>
            </a:extLst>
          </p:spPr>
        </p:pic>
        <p:sp>
          <p:nvSpPr>
            <p:cNvPr id="13" name="Isosceles Triangle 12"/>
            <p:cNvSpPr/>
            <p:nvPr/>
          </p:nvSpPr>
          <p:spPr>
            <a:xfrm rot="10800000">
              <a:off x="3361514" y="802009"/>
              <a:ext cx="287383" cy="23513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Isosceles Triangle 13"/>
            <p:cNvSpPr/>
            <p:nvPr/>
          </p:nvSpPr>
          <p:spPr>
            <a:xfrm rot="10800000">
              <a:off x="3580596" y="825808"/>
              <a:ext cx="287383" cy="23513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5" name="TextBox 14"/>
          <p:cNvSpPr txBox="1"/>
          <p:nvPr/>
        </p:nvSpPr>
        <p:spPr>
          <a:xfrm rot="17963770">
            <a:off x="2844046" y="3642361"/>
            <a:ext cx="1661160" cy="369332"/>
          </a:xfrm>
          <a:prstGeom prst="rect">
            <a:avLst/>
          </a:prstGeom>
          <a:noFill/>
        </p:spPr>
        <p:txBody>
          <a:bodyPr wrap="square" rtlCol="0">
            <a:spAutoFit/>
          </a:bodyPr>
          <a:lstStyle/>
          <a:p>
            <a:pPr algn="ctr"/>
            <a:r>
              <a:rPr lang="en-CA" smtClean="0"/>
              <a:t>Acuity</a:t>
            </a:r>
            <a:endParaRPr lang="en-CA"/>
          </a:p>
        </p:txBody>
      </p:sp>
      <p:sp>
        <p:nvSpPr>
          <p:cNvPr id="16" name="TextBox 15"/>
          <p:cNvSpPr txBox="1"/>
          <p:nvPr/>
        </p:nvSpPr>
        <p:spPr>
          <a:xfrm rot="16200000">
            <a:off x="3628906" y="3916681"/>
            <a:ext cx="1661160" cy="369332"/>
          </a:xfrm>
          <a:prstGeom prst="rect">
            <a:avLst/>
          </a:prstGeom>
          <a:noFill/>
        </p:spPr>
        <p:txBody>
          <a:bodyPr wrap="square" rtlCol="0">
            <a:spAutoFit/>
          </a:bodyPr>
          <a:lstStyle/>
          <a:p>
            <a:pPr algn="ctr"/>
            <a:r>
              <a:rPr lang="en-CA" smtClean="0"/>
              <a:t>Complexity</a:t>
            </a:r>
            <a:endParaRPr lang="en-CA"/>
          </a:p>
        </p:txBody>
      </p:sp>
      <p:sp>
        <p:nvSpPr>
          <p:cNvPr id="17" name="TextBox 16"/>
          <p:cNvSpPr txBox="1"/>
          <p:nvPr/>
        </p:nvSpPr>
        <p:spPr>
          <a:xfrm rot="3470777">
            <a:off x="4703326" y="3741421"/>
            <a:ext cx="1661160" cy="369332"/>
          </a:xfrm>
          <a:prstGeom prst="rect">
            <a:avLst/>
          </a:prstGeom>
          <a:noFill/>
        </p:spPr>
        <p:txBody>
          <a:bodyPr wrap="square" rtlCol="0">
            <a:spAutoFit/>
          </a:bodyPr>
          <a:lstStyle/>
          <a:p>
            <a:pPr algn="ctr"/>
            <a:r>
              <a:rPr lang="en-CA" smtClean="0"/>
              <a:t>Chronicity</a:t>
            </a:r>
            <a:endParaRPr lang="en-CA"/>
          </a:p>
        </p:txBody>
      </p:sp>
      <p:sp>
        <p:nvSpPr>
          <p:cNvPr id="18" name="TextBox 17"/>
          <p:cNvSpPr txBox="1"/>
          <p:nvPr/>
        </p:nvSpPr>
        <p:spPr>
          <a:xfrm rot="16200000">
            <a:off x="1563886" y="3916681"/>
            <a:ext cx="1661160" cy="369332"/>
          </a:xfrm>
          <a:prstGeom prst="rect">
            <a:avLst/>
          </a:prstGeom>
          <a:noFill/>
        </p:spPr>
        <p:txBody>
          <a:bodyPr wrap="square" rtlCol="0">
            <a:spAutoFit/>
          </a:bodyPr>
          <a:lstStyle/>
          <a:p>
            <a:pPr algn="ctr"/>
            <a:r>
              <a:rPr lang="en-CA" smtClean="0"/>
              <a:t>Severity</a:t>
            </a:r>
            <a:endParaRPr lang="en-CA"/>
          </a:p>
        </p:txBody>
      </p:sp>
      <p:sp>
        <p:nvSpPr>
          <p:cNvPr id="19" name="Text Placeholder 18"/>
          <p:cNvSpPr>
            <a:spLocks noGrp="1"/>
          </p:cNvSpPr>
          <p:nvPr>
            <p:ph type="body" sz="quarter" idx="10"/>
          </p:nvPr>
        </p:nvSpPr>
        <p:spPr/>
        <p:txBody>
          <a:bodyPr/>
          <a:lstStyle/>
          <a:p>
            <a:r>
              <a:rPr lang="en-US" dirty="0"/>
              <a:t>What do we mean by “complexity”</a:t>
            </a:r>
            <a:endParaRPr lang="en-CA" dirty="0"/>
          </a:p>
        </p:txBody>
      </p:sp>
    </p:spTree>
    <p:extLst>
      <p:ext uri="{BB962C8B-B14F-4D97-AF65-F5344CB8AC3E}">
        <p14:creationId xmlns:p14="http://schemas.microsoft.com/office/powerpoint/2010/main" val="4284852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1484785"/>
            <a:ext cx="6980312" cy="572615"/>
          </a:xfrm>
        </p:spPr>
        <p:txBody>
          <a:bodyPr>
            <a:normAutofit fontScale="90000"/>
          </a:bodyPr>
          <a:lstStyle/>
          <a:p>
            <a:r>
              <a:rPr lang="en-US" dirty="0" smtClean="0"/>
              <a:t>Adapted from Rush (2009)</a:t>
            </a:r>
            <a:endParaRPr lang="en-CA" dirty="0"/>
          </a:p>
        </p:txBody>
      </p:sp>
      <p:sp>
        <p:nvSpPr>
          <p:cNvPr id="19" name="Text Placeholder 18"/>
          <p:cNvSpPr>
            <a:spLocks noGrp="1"/>
          </p:cNvSpPr>
          <p:nvPr>
            <p:ph type="body" sz="quarter" idx="10"/>
          </p:nvPr>
        </p:nvSpPr>
        <p:spPr/>
        <p:txBody>
          <a:bodyPr/>
          <a:lstStyle/>
          <a:p>
            <a:r>
              <a:rPr lang="en-US" dirty="0"/>
              <a:t>What do we mean by “complexity”</a:t>
            </a:r>
            <a:endParaRPr lang="en-CA" dirty="0"/>
          </a:p>
        </p:txBody>
      </p:sp>
      <p:graphicFrame>
        <p:nvGraphicFramePr>
          <p:cNvPr id="21" name="Table 20"/>
          <p:cNvGraphicFramePr>
            <a:graphicFrameLocks noGrp="1"/>
          </p:cNvGraphicFramePr>
          <p:nvPr>
            <p:extLst>
              <p:ext uri="{D42A27DB-BD31-4B8C-83A1-F6EECF244321}">
                <p14:modId xmlns:p14="http://schemas.microsoft.com/office/powerpoint/2010/main" val="2012166439"/>
              </p:ext>
            </p:extLst>
          </p:nvPr>
        </p:nvGraphicFramePr>
        <p:xfrm>
          <a:off x="304800" y="2133600"/>
          <a:ext cx="8534400" cy="4552350"/>
        </p:xfrm>
        <a:graphic>
          <a:graphicData uri="http://schemas.openxmlformats.org/drawingml/2006/table">
            <a:tbl>
              <a:tblPr firstRow="1" bandRow="1">
                <a:tableStyleId>{5C22544A-7EE6-4342-B048-85BDC9FD1C3A}</a:tableStyleId>
              </a:tblPr>
              <a:tblGrid>
                <a:gridCol w="1422400"/>
                <a:gridCol w="1422400"/>
                <a:gridCol w="1422400"/>
                <a:gridCol w="1422400"/>
                <a:gridCol w="1422400"/>
                <a:gridCol w="1422400"/>
              </a:tblGrid>
              <a:tr h="998644">
                <a:tc>
                  <a:txBody>
                    <a:bodyPr/>
                    <a:lstStyle/>
                    <a:p>
                      <a:pPr algn="ctr"/>
                      <a:r>
                        <a:rPr lang="en-CA" sz="1600" dirty="0" smtClean="0"/>
                        <a:t>Eligibility to Services</a:t>
                      </a:r>
                      <a:endParaRPr lang="en-CA" sz="1600" dirty="0"/>
                    </a:p>
                  </a:txBody>
                  <a:tcPr anchor="ctr">
                    <a:solidFill>
                      <a:schemeClr val="tx1">
                        <a:lumMod val="75000"/>
                        <a:lumOff val="25000"/>
                      </a:schemeClr>
                    </a:solidFill>
                  </a:tcPr>
                </a:tc>
                <a:tc>
                  <a:txBody>
                    <a:bodyPr/>
                    <a:lstStyle/>
                    <a:p>
                      <a:pPr algn="ctr"/>
                      <a:r>
                        <a:rPr lang="en-CA" sz="1600" dirty="0" smtClean="0"/>
                        <a:t>Nature of Problems</a:t>
                      </a:r>
                      <a:endParaRPr lang="en-CA" sz="1600" dirty="0"/>
                    </a:p>
                  </a:txBody>
                  <a:tcPr anchor="ctr">
                    <a:solidFill>
                      <a:schemeClr val="tx1">
                        <a:lumMod val="75000"/>
                        <a:lumOff val="25000"/>
                      </a:schemeClr>
                    </a:solidFill>
                  </a:tcPr>
                </a:tc>
                <a:tc>
                  <a:txBody>
                    <a:bodyPr/>
                    <a:lstStyle/>
                    <a:p>
                      <a:pPr algn="ctr"/>
                      <a:r>
                        <a:rPr lang="en-CA" sz="1600" dirty="0" smtClean="0"/>
                        <a:t>Share of Population</a:t>
                      </a:r>
                      <a:endParaRPr lang="en-CA" sz="1600" dirty="0"/>
                    </a:p>
                  </a:txBody>
                  <a:tcPr anchor="ctr">
                    <a:solidFill>
                      <a:schemeClr val="tx1">
                        <a:lumMod val="75000"/>
                        <a:lumOff val="25000"/>
                      </a:schemeClr>
                    </a:solidFill>
                  </a:tcPr>
                </a:tc>
                <a:tc>
                  <a:txBody>
                    <a:bodyPr/>
                    <a:lstStyle/>
                    <a:p>
                      <a:pPr algn="ctr"/>
                      <a:r>
                        <a:rPr lang="en-CA" sz="1600" dirty="0" smtClean="0"/>
                        <a:t>Cost</a:t>
                      </a:r>
                      <a:r>
                        <a:rPr lang="en-CA" sz="1600" baseline="0" dirty="0" smtClean="0"/>
                        <a:t> per Person</a:t>
                      </a:r>
                      <a:endParaRPr lang="en-CA" sz="1600" dirty="0"/>
                    </a:p>
                  </a:txBody>
                  <a:tcPr anchor="ctr">
                    <a:solidFill>
                      <a:schemeClr val="tx1">
                        <a:lumMod val="75000"/>
                        <a:lumOff val="25000"/>
                      </a:schemeClr>
                    </a:solidFill>
                  </a:tcPr>
                </a:tc>
                <a:tc>
                  <a:txBody>
                    <a:bodyPr/>
                    <a:lstStyle/>
                    <a:p>
                      <a:pPr algn="ctr"/>
                      <a:r>
                        <a:rPr lang="en-CA" sz="1600" dirty="0" smtClean="0"/>
                        <a:t>Specialization</a:t>
                      </a:r>
                      <a:r>
                        <a:rPr lang="en-CA" sz="1600" baseline="0" dirty="0" smtClean="0"/>
                        <a:t> &amp; Intensity</a:t>
                      </a:r>
                      <a:endParaRPr lang="en-CA" sz="1600" dirty="0"/>
                    </a:p>
                  </a:txBody>
                  <a:tcPr anchor="ctr">
                    <a:solidFill>
                      <a:schemeClr val="tx1">
                        <a:lumMod val="75000"/>
                        <a:lumOff val="25000"/>
                      </a:schemeClr>
                    </a:solidFill>
                  </a:tcPr>
                </a:tc>
                <a:tc>
                  <a:txBody>
                    <a:bodyPr/>
                    <a:lstStyle/>
                    <a:p>
                      <a:pPr algn="ctr"/>
                      <a:r>
                        <a:rPr lang="en-CA" sz="1600" dirty="0" smtClean="0"/>
                        <a:t>Integration</a:t>
                      </a:r>
                      <a:r>
                        <a:rPr lang="en-CA" sz="1600" baseline="0" dirty="0" smtClean="0"/>
                        <a:t> with Community Life</a:t>
                      </a:r>
                      <a:endParaRPr lang="en-CA" sz="1600" dirty="0"/>
                    </a:p>
                  </a:txBody>
                  <a:tcPr anchor="ctr">
                    <a:solidFill>
                      <a:schemeClr val="tx1">
                        <a:lumMod val="75000"/>
                        <a:lumOff val="25000"/>
                      </a:schemeClr>
                    </a:solidFill>
                  </a:tcPr>
                </a:tc>
              </a:tr>
              <a:tr h="326181">
                <a:tc>
                  <a:txBody>
                    <a:bodyPr/>
                    <a:lstStyle/>
                    <a:p>
                      <a:pPr algn="ctr"/>
                      <a:r>
                        <a:rPr lang="en-CA" sz="1600" dirty="0" smtClean="0"/>
                        <a:t>Limited</a:t>
                      </a:r>
                      <a:endParaRPr lang="en-CA" sz="1600" dirty="0"/>
                    </a:p>
                  </a:txBody>
                  <a:tcPr>
                    <a:solidFill>
                      <a:schemeClr val="bg1"/>
                    </a:solidFill>
                  </a:tcPr>
                </a:tc>
                <a:tc>
                  <a:txBody>
                    <a:bodyPr/>
                    <a:lstStyle/>
                    <a:p>
                      <a:pPr algn="ctr"/>
                      <a:r>
                        <a:rPr lang="en-CA" sz="1600" dirty="0" smtClean="0"/>
                        <a:t>Severe</a:t>
                      </a:r>
                      <a:endParaRPr lang="en-CA" sz="1600" dirty="0"/>
                    </a:p>
                  </a:txBody>
                  <a:tcPr>
                    <a:solidFill>
                      <a:schemeClr val="bg1"/>
                    </a:solidFill>
                  </a:tcPr>
                </a:tc>
                <a:tc>
                  <a:txBody>
                    <a:bodyPr/>
                    <a:lstStyle/>
                    <a:p>
                      <a:pPr algn="ctr"/>
                      <a:r>
                        <a:rPr lang="en-CA" sz="1600" dirty="0" smtClean="0"/>
                        <a:t>Smallest</a:t>
                      </a:r>
                      <a:endParaRPr lang="en-CA" sz="1600" dirty="0"/>
                    </a:p>
                  </a:txBody>
                  <a:tcPr>
                    <a:solidFill>
                      <a:schemeClr val="bg1"/>
                    </a:solidFill>
                  </a:tcPr>
                </a:tc>
                <a:tc>
                  <a:txBody>
                    <a:bodyPr/>
                    <a:lstStyle/>
                    <a:p>
                      <a:pPr algn="ctr"/>
                      <a:r>
                        <a:rPr lang="en-CA" sz="1600" dirty="0" smtClean="0"/>
                        <a:t>Highest</a:t>
                      </a:r>
                      <a:endParaRPr lang="en-CA" sz="1600" dirty="0"/>
                    </a:p>
                  </a:txBody>
                  <a:tcPr>
                    <a:solidFill>
                      <a:schemeClr val="bg1"/>
                    </a:solidFill>
                  </a:tcPr>
                </a:tc>
                <a:tc>
                  <a:txBody>
                    <a:bodyPr/>
                    <a:lstStyle/>
                    <a:p>
                      <a:pPr algn="ctr"/>
                      <a:r>
                        <a:rPr lang="en-CA" sz="1600" dirty="0" smtClean="0"/>
                        <a:t>Highest</a:t>
                      </a:r>
                      <a:endParaRPr lang="en-CA" sz="1600" dirty="0"/>
                    </a:p>
                  </a:txBody>
                  <a:tcPr>
                    <a:solidFill>
                      <a:schemeClr val="bg1"/>
                    </a:solidFill>
                  </a:tcPr>
                </a:tc>
                <a:tc>
                  <a:txBody>
                    <a:bodyPr/>
                    <a:lstStyle/>
                    <a:p>
                      <a:pPr algn="ctr"/>
                      <a:r>
                        <a:rPr lang="en-CA" sz="1600" dirty="0" smtClean="0"/>
                        <a:t>Lowest</a:t>
                      </a:r>
                      <a:endParaRPr lang="en-CA" sz="1600" dirty="0"/>
                    </a:p>
                  </a:txBody>
                  <a:tcPr>
                    <a:solidFill>
                      <a:schemeClr val="bg1"/>
                    </a:solidFill>
                  </a:tcPr>
                </a:tc>
              </a:tr>
              <a:tr h="562998">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r>
              <a:tr h="562998">
                <a:tc>
                  <a:txBody>
                    <a:bodyPr/>
                    <a:lstStyle/>
                    <a:p>
                      <a:endParaRPr lang="en-CA" dirty="0"/>
                    </a:p>
                  </a:txBody>
                  <a:tcPr>
                    <a:solidFill>
                      <a:schemeClr val="bg1"/>
                    </a:solidFill>
                  </a:tcPr>
                </a:tc>
                <a:tc>
                  <a:txBody>
                    <a:bodyPr/>
                    <a:lstStyle/>
                    <a:p>
                      <a:endParaRPr lang="en-CA" dirty="0"/>
                    </a:p>
                  </a:txBody>
                  <a:tcPr>
                    <a:solidFill>
                      <a:schemeClr val="bg1"/>
                    </a:solidFill>
                  </a:tcPr>
                </a:tc>
                <a:tc>
                  <a:txBody>
                    <a:bodyPr/>
                    <a:lstStyle/>
                    <a:p>
                      <a:endParaRPr lang="en-CA" dirty="0"/>
                    </a:p>
                  </a:txBody>
                  <a:tcPr>
                    <a:solidFill>
                      <a:schemeClr val="bg1"/>
                    </a:solidFill>
                  </a:tcPr>
                </a:tc>
                <a:tc>
                  <a:txBody>
                    <a:bodyPr/>
                    <a:lstStyle/>
                    <a:p>
                      <a:endParaRPr lang="en-CA" dirty="0"/>
                    </a:p>
                  </a:txBody>
                  <a:tcPr>
                    <a:solidFill>
                      <a:schemeClr val="bg1"/>
                    </a:solidFill>
                  </a:tcPr>
                </a:tc>
                <a:tc>
                  <a:txBody>
                    <a:bodyPr/>
                    <a:lstStyle/>
                    <a:p>
                      <a:endParaRPr lang="en-CA" dirty="0"/>
                    </a:p>
                  </a:txBody>
                  <a:tcPr>
                    <a:solidFill>
                      <a:schemeClr val="bg1"/>
                    </a:solidFill>
                  </a:tcPr>
                </a:tc>
                <a:tc>
                  <a:txBody>
                    <a:bodyPr/>
                    <a:lstStyle/>
                    <a:p>
                      <a:endParaRPr lang="en-CA" dirty="0"/>
                    </a:p>
                  </a:txBody>
                  <a:tcPr>
                    <a:solidFill>
                      <a:schemeClr val="bg1"/>
                    </a:solidFill>
                  </a:tcPr>
                </a:tc>
              </a:tr>
              <a:tr h="562998">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r>
              <a:tr h="562998">
                <a:tc>
                  <a:txBody>
                    <a:bodyPr/>
                    <a:lstStyle/>
                    <a:p>
                      <a:endParaRPr lang="en-CA" dirty="0"/>
                    </a:p>
                  </a:txBody>
                  <a:tcPr>
                    <a:solidFill>
                      <a:schemeClr val="bg1"/>
                    </a:solidFill>
                  </a:tcPr>
                </a:tc>
                <a:tc>
                  <a:txBody>
                    <a:bodyPr/>
                    <a:lstStyle/>
                    <a:p>
                      <a:endParaRPr lang="en-CA" dirty="0"/>
                    </a:p>
                  </a:txBody>
                  <a:tcPr>
                    <a:solidFill>
                      <a:schemeClr val="bg1"/>
                    </a:solidFill>
                  </a:tcPr>
                </a:tc>
                <a:tc>
                  <a:txBody>
                    <a:bodyPr/>
                    <a:lstStyle/>
                    <a:p>
                      <a:endParaRPr lang="en-CA" dirty="0"/>
                    </a:p>
                  </a:txBody>
                  <a:tcPr>
                    <a:solidFill>
                      <a:schemeClr val="bg1"/>
                    </a:solidFill>
                  </a:tcPr>
                </a:tc>
                <a:tc>
                  <a:txBody>
                    <a:bodyPr/>
                    <a:lstStyle/>
                    <a:p>
                      <a:endParaRPr lang="en-CA" dirty="0"/>
                    </a:p>
                  </a:txBody>
                  <a:tcPr>
                    <a:solidFill>
                      <a:schemeClr val="bg1"/>
                    </a:solidFill>
                  </a:tcPr>
                </a:tc>
                <a:tc>
                  <a:txBody>
                    <a:bodyPr/>
                    <a:lstStyle/>
                    <a:p>
                      <a:endParaRPr lang="en-CA" dirty="0"/>
                    </a:p>
                  </a:txBody>
                  <a:tcPr>
                    <a:solidFill>
                      <a:schemeClr val="bg1"/>
                    </a:solidFill>
                  </a:tcPr>
                </a:tc>
                <a:tc>
                  <a:txBody>
                    <a:bodyPr/>
                    <a:lstStyle/>
                    <a:p>
                      <a:endParaRPr lang="en-CA" dirty="0"/>
                    </a:p>
                  </a:txBody>
                  <a:tcPr>
                    <a:solidFill>
                      <a:schemeClr val="bg1"/>
                    </a:solidFill>
                  </a:tcPr>
                </a:tc>
              </a:tr>
              <a:tr h="562998">
                <a:tc>
                  <a:txBody>
                    <a:bodyPr/>
                    <a:lstStyle/>
                    <a:p>
                      <a:endParaRPr lang="en-CA" sz="1600" dirty="0"/>
                    </a:p>
                  </a:txBody>
                  <a:tcPr>
                    <a:solidFill>
                      <a:schemeClr val="bg1">
                        <a:lumMod val="85000"/>
                      </a:schemeClr>
                    </a:solidFill>
                  </a:tcPr>
                </a:tc>
                <a:tc>
                  <a:txBody>
                    <a:bodyPr/>
                    <a:lstStyle/>
                    <a:p>
                      <a:endParaRPr lang="en-CA" sz="1600" dirty="0"/>
                    </a:p>
                  </a:txBody>
                  <a:tcPr>
                    <a:solidFill>
                      <a:schemeClr val="bg1">
                        <a:lumMod val="85000"/>
                      </a:schemeClr>
                    </a:solidFill>
                  </a:tcPr>
                </a:tc>
                <a:tc>
                  <a:txBody>
                    <a:bodyPr/>
                    <a:lstStyle/>
                    <a:p>
                      <a:endParaRPr lang="en-CA" sz="1600" dirty="0"/>
                    </a:p>
                  </a:txBody>
                  <a:tcPr>
                    <a:solidFill>
                      <a:schemeClr val="bg1">
                        <a:lumMod val="85000"/>
                      </a:schemeClr>
                    </a:solidFill>
                  </a:tcPr>
                </a:tc>
                <a:tc>
                  <a:txBody>
                    <a:bodyPr/>
                    <a:lstStyle/>
                    <a:p>
                      <a:endParaRPr lang="en-CA" sz="1600" dirty="0"/>
                    </a:p>
                  </a:txBody>
                  <a:tcPr>
                    <a:solidFill>
                      <a:schemeClr val="bg1">
                        <a:lumMod val="85000"/>
                      </a:schemeClr>
                    </a:solidFill>
                  </a:tcPr>
                </a:tc>
                <a:tc>
                  <a:txBody>
                    <a:bodyPr/>
                    <a:lstStyle/>
                    <a:p>
                      <a:endParaRPr lang="en-CA" sz="1600" dirty="0"/>
                    </a:p>
                  </a:txBody>
                  <a:tcPr>
                    <a:solidFill>
                      <a:schemeClr val="bg1">
                        <a:lumMod val="85000"/>
                      </a:schemeClr>
                    </a:solidFill>
                  </a:tcPr>
                </a:tc>
                <a:tc>
                  <a:txBody>
                    <a:bodyPr/>
                    <a:lstStyle/>
                    <a:p>
                      <a:endParaRPr lang="en-CA" sz="1600" dirty="0"/>
                    </a:p>
                  </a:txBody>
                  <a:tcPr>
                    <a:solidFill>
                      <a:schemeClr val="bg1">
                        <a:lumMod val="85000"/>
                      </a:schemeClr>
                    </a:solidFill>
                  </a:tcPr>
                </a:tc>
              </a:tr>
              <a:tr h="326181">
                <a:tc>
                  <a:txBody>
                    <a:bodyPr/>
                    <a:lstStyle/>
                    <a:p>
                      <a:pPr algn="ctr"/>
                      <a:r>
                        <a:rPr lang="en-CA" sz="1600" dirty="0" smtClean="0"/>
                        <a:t>Open</a:t>
                      </a:r>
                      <a:endParaRPr lang="en-CA" sz="1600" dirty="0"/>
                    </a:p>
                  </a:txBody>
                  <a:tcPr>
                    <a:solidFill>
                      <a:schemeClr val="bg1"/>
                    </a:solidFill>
                  </a:tcPr>
                </a:tc>
                <a:tc>
                  <a:txBody>
                    <a:bodyPr/>
                    <a:lstStyle/>
                    <a:p>
                      <a:pPr algn="ctr"/>
                      <a:r>
                        <a:rPr lang="en-CA" sz="1600" dirty="0" smtClean="0"/>
                        <a:t>At Risk</a:t>
                      </a:r>
                      <a:endParaRPr lang="en-CA" sz="1600" dirty="0"/>
                    </a:p>
                  </a:txBody>
                  <a:tcPr>
                    <a:solidFill>
                      <a:schemeClr val="bg1"/>
                    </a:solidFill>
                  </a:tcPr>
                </a:tc>
                <a:tc>
                  <a:txBody>
                    <a:bodyPr/>
                    <a:lstStyle/>
                    <a:p>
                      <a:pPr algn="ctr"/>
                      <a:r>
                        <a:rPr lang="en-CA" sz="1600" dirty="0" smtClean="0"/>
                        <a:t>Biggest</a:t>
                      </a:r>
                      <a:endParaRPr lang="en-CA" sz="1600" dirty="0"/>
                    </a:p>
                  </a:txBody>
                  <a:tcPr>
                    <a:solidFill>
                      <a:schemeClr val="bg1"/>
                    </a:solidFill>
                  </a:tcPr>
                </a:tc>
                <a:tc>
                  <a:txBody>
                    <a:bodyPr/>
                    <a:lstStyle/>
                    <a:p>
                      <a:pPr algn="ctr"/>
                      <a:r>
                        <a:rPr lang="en-CA" sz="1600" dirty="0" smtClean="0"/>
                        <a:t>Lowest</a:t>
                      </a:r>
                      <a:endParaRPr lang="en-CA" sz="1600" dirty="0"/>
                    </a:p>
                  </a:txBody>
                  <a:tcPr>
                    <a:solidFill>
                      <a:schemeClr val="bg1"/>
                    </a:solidFill>
                  </a:tcPr>
                </a:tc>
                <a:tc>
                  <a:txBody>
                    <a:bodyPr/>
                    <a:lstStyle/>
                    <a:p>
                      <a:pPr algn="ctr"/>
                      <a:r>
                        <a:rPr lang="en-CA" sz="1600" dirty="0" smtClean="0"/>
                        <a:t>Lowest</a:t>
                      </a:r>
                      <a:endParaRPr lang="en-CA" sz="1600" dirty="0"/>
                    </a:p>
                  </a:txBody>
                  <a:tcPr>
                    <a:solidFill>
                      <a:schemeClr val="bg1"/>
                    </a:solidFill>
                  </a:tcPr>
                </a:tc>
                <a:tc>
                  <a:txBody>
                    <a:bodyPr/>
                    <a:lstStyle/>
                    <a:p>
                      <a:pPr algn="ctr"/>
                      <a:r>
                        <a:rPr lang="en-CA" sz="1600" dirty="0" smtClean="0"/>
                        <a:t>Highest</a:t>
                      </a:r>
                      <a:endParaRPr lang="en-CA" sz="1600" dirty="0"/>
                    </a:p>
                  </a:txBody>
                  <a:tcPr>
                    <a:solidFill>
                      <a:schemeClr val="bg1"/>
                    </a:solidFill>
                  </a:tcPr>
                </a:tc>
              </a:tr>
            </a:tbl>
          </a:graphicData>
        </a:graphic>
      </p:graphicFrame>
      <p:sp>
        <p:nvSpPr>
          <p:cNvPr id="22" name="Up-Down Arrow 21"/>
          <p:cNvSpPr/>
          <p:nvPr/>
        </p:nvSpPr>
        <p:spPr>
          <a:xfrm>
            <a:off x="838200" y="3581400"/>
            <a:ext cx="288032" cy="2740714"/>
          </a:xfrm>
          <a:prstGeom prst="upDownArrow">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Up-Down Arrow 22"/>
          <p:cNvSpPr/>
          <p:nvPr/>
        </p:nvSpPr>
        <p:spPr>
          <a:xfrm>
            <a:off x="2286000" y="3581400"/>
            <a:ext cx="288032" cy="2740714"/>
          </a:xfrm>
          <a:prstGeom prst="upDownArrow">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Up-Down Arrow 23"/>
          <p:cNvSpPr/>
          <p:nvPr/>
        </p:nvSpPr>
        <p:spPr>
          <a:xfrm>
            <a:off x="3733800" y="3581400"/>
            <a:ext cx="288032" cy="2740714"/>
          </a:xfrm>
          <a:prstGeom prst="upDownArrow">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Up-Down Arrow 24"/>
          <p:cNvSpPr/>
          <p:nvPr/>
        </p:nvSpPr>
        <p:spPr>
          <a:xfrm>
            <a:off x="5105400" y="3581400"/>
            <a:ext cx="288032" cy="2740714"/>
          </a:xfrm>
          <a:prstGeom prst="upDownArrow">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Up-Down Arrow 25"/>
          <p:cNvSpPr/>
          <p:nvPr/>
        </p:nvSpPr>
        <p:spPr>
          <a:xfrm>
            <a:off x="6553200" y="3581400"/>
            <a:ext cx="288032" cy="2740714"/>
          </a:xfrm>
          <a:prstGeom prst="upDownArrow">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Up-Down Arrow 26"/>
          <p:cNvSpPr/>
          <p:nvPr/>
        </p:nvSpPr>
        <p:spPr>
          <a:xfrm>
            <a:off x="7976776" y="3581400"/>
            <a:ext cx="288032" cy="2740714"/>
          </a:xfrm>
          <a:prstGeom prst="upDownArrow">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6194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1713385"/>
            <a:ext cx="6980312" cy="572615"/>
          </a:xfrm>
        </p:spPr>
        <p:txBody>
          <a:bodyPr>
            <a:normAutofit fontScale="90000"/>
          </a:bodyPr>
          <a:lstStyle/>
          <a:p>
            <a:r>
              <a:rPr lang="en-US" dirty="0"/>
              <a:t>(</a:t>
            </a:r>
            <a:r>
              <a:rPr lang="en-US" dirty="0" err="1"/>
              <a:t>Sirotich</a:t>
            </a:r>
            <a:r>
              <a:rPr lang="en-US" dirty="0"/>
              <a:t> &amp; Durbin, 2014</a:t>
            </a:r>
            <a:r>
              <a:rPr lang="en-US" dirty="0" smtClean="0"/>
              <a:t>)</a:t>
            </a:r>
            <a:endParaRPr lang="en-CA" dirty="0"/>
          </a:p>
        </p:txBody>
      </p:sp>
      <p:sp>
        <p:nvSpPr>
          <p:cNvPr id="3" name="Subtitle 2"/>
          <p:cNvSpPr>
            <a:spLocks noGrp="1"/>
          </p:cNvSpPr>
          <p:nvPr>
            <p:ph type="subTitle" idx="1"/>
          </p:nvPr>
        </p:nvSpPr>
        <p:spPr>
          <a:xfrm>
            <a:off x="395536" y="2441104"/>
            <a:ext cx="8424936" cy="3959696"/>
          </a:xfrm>
        </p:spPr>
        <p:txBody>
          <a:bodyPr>
            <a:normAutofit/>
          </a:bodyPr>
          <a:lstStyle/>
          <a:p>
            <a:pPr marL="285750" indent="-285750">
              <a:buFont typeface="Arial" panose="020B0604020202020204" pitchFamily="34" charset="0"/>
              <a:buChar char="•"/>
            </a:pPr>
            <a:r>
              <a:rPr lang="en-CA" dirty="0"/>
              <a:t>In Toronto, 87% of 2202 people receiving case management and 83% of 856 receiving supportive housing were considered “</a:t>
            </a:r>
            <a:r>
              <a:rPr lang="en-CA" b="1" dirty="0">
                <a:solidFill>
                  <a:schemeClr val="accent3"/>
                </a:solidFill>
              </a:rPr>
              <a:t>complex</a:t>
            </a:r>
            <a:r>
              <a:rPr lang="en-CA" dirty="0"/>
              <a:t>” using the definition of the TC LHIN:</a:t>
            </a:r>
          </a:p>
          <a:p>
            <a:pPr marL="742950" lvl="1" indent="-285750" algn="l">
              <a:buFont typeface="Arial" panose="020B0604020202020204" pitchFamily="34" charset="0"/>
              <a:buChar char="•"/>
            </a:pPr>
            <a:r>
              <a:rPr lang="en-CA" sz="1900" dirty="0"/>
              <a:t>Multiple chronic physical or mental health conditions; </a:t>
            </a:r>
            <a:r>
              <a:rPr lang="en-CA" sz="1900" i="1" u="sng" dirty="0"/>
              <a:t>or</a:t>
            </a:r>
            <a:r>
              <a:rPr lang="en-CA" sz="1900" dirty="0"/>
              <a:t> </a:t>
            </a:r>
          </a:p>
          <a:p>
            <a:pPr marL="742950" lvl="1" indent="-285750" algn="l">
              <a:buFont typeface="Arial" panose="020B0604020202020204" pitchFamily="34" charset="0"/>
              <a:buChar char="•"/>
            </a:pPr>
            <a:r>
              <a:rPr lang="en-CA" sz="1900" dirty="0"/>
              <a:t>Psychosocial challenges (homelessness, poverty, isolation); </a:t>
            </a:r>
            <a:r>
              <a:rPr lang="en-CA" sz="1900" i="1" u="sng" dirty="0"/>
              <a:t>or</a:t>
            </a:r>
          </a:p>
          <a:p>
            <a:pPr marL="742950" lvl="1" indent="-285750" algn="l">
              <a:buFont typeface="Arial" panose="020B0604020202020204" pitchFamily="34" charset="0"/>
              <a:buChar char="•"/>
            </a:pPr>
            <a:r>
              <a:rPr lang="en-CA" sz="1900" dirty="0"/>
              <a:t>Challenges accessing service and/or high emergency service use.</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b="1" dirty="0">
                <a:solidFill>
                  <a:schemeClr val="accent3"/>
                </a:solidFill>
              </a:rPr>
              <a:t>High health complexity</a:t>
            </a:r>
            <a:r>
              <a:rPr lang="en-CA" dirty="0"/>
              <a:t>:  Co-occurring conditions </a:t>
            </a:r>
            <a:r>
              <a:rPr lang="en-CA" i="1" u="sng" dirty="0"/>
              <a:t>and</a:t>
            </a:r>
            <a:r>
              <a:rPr lang="en-CA" dirty="0"/>
              <a:t> high health care utilization or criminal involvement </a:t>
            </a:r>
            <a:r>
              <a:rPr lang="en-CA" i="1" u="sng" dirty="0"/>
              <a:t>and</a:t>
            </a:r>
            <a:r>
              <a:rPr lang="en-CA" dirty="0"/>
              <a:t> low income or (risk of) homelessness:</a:t>
            </a:r>
          </a:p>
          <a:p>
            <a:pPr marL="742950" lvl="1" indent="-285750" algn="l">
              <a:buFont typeface="Arial" panose="020B0604020202020204" pitchFamily="34" charset="0"/>
              <a:buChar char="•"/>
            </a:pPr>
            <a:r>
              <a:rPr lang="en-CA" sz="1800" dirty="0"/>
              <a:t>4.0% (69) of the case management sample</a:t>
            </a:r>
          </a:p>
          <a:p>
            <a:pPr marL="742950" lvl="1" indent="-285750" algn="l">
              <a:buFont typeface="Arial" panose="020B0604020202020204" pitchFamily="34" charset="0"/>
              <a:buChar char="•"/>
            </a:pPr>
            <a:r>
              <a:rPr lang="en-CA" sz="1800" dirty="0"/>
              <a:t>3.4% (23) of the supportive housing sample</a:t>
            </a:r>
          </a:p>
          <a:p>
            <a:endParaRPr lang="en-CA" dirty="0"/>
          </a:p>
        </p:txBody>
      </p:sp>
      <p:sp>
        <p:nvSpPr>
          <p:cNvPr id="4" name="Text Placeholder 3"/>
          <p:cNvSpPr>
            <a:spLocks noGrp="1"/>
          </p:cNvSpPr>
          <p:nvPr>
            <p:ph type="body" sz="quarter" idx="10"/>
          </p:nvPr>
        </p:nvSpPr>
        <p:spPr/>
        <p:txBody>
          <a:bodyPr/>
          <a:lstStyle/>
          <a:p>
            <a:r>
              <a:rPr lang="en-US" dirty="0" smtClean="0"/>
              <a:t>Local Data on Complexity</a:t>
            </a:r>
            <a:endParaRPr lang="en-CA" dirty="0"/>
          </a:p>
        </p:txBody>
      </p:sp>
    </p:spTree>
    <p:extLst>
      <p:ext uri="{BB962C8B-B14F-4D97-AF65-F5344CB8AC3E}">
        <p14:creationId xmlns:p14="http://schemas.microsoft.com/office/powerpoint/2010/main" val="123891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752600"/>
            <a:ext cx="8424936" cy="3456384"/>
          </a:xfrm>
        </p:spPr>
        <p:txBody>
          <a:bodyPr/>
          <a:lstStyle/>
          <a:p>
            <a:pPr marL="285750" indent="-285750">
              <a:spcAft>
                <a:spcPts val="600"/>
              </a:spcAft>
              <a:buFont typeface="Arial" panose="020B0604020202020204" pitchFamily="34" charset="0"/>
              <a:buChar char="•"/>
            </a:pPr>
            <a:r>
              <a:rPr lang="en-CA" dirty="0"/>
              <a:t>Web-based scan of services, organizations, initiatives, and partnerships.</a:t>
            </a:r>
          </a:p>
          <a:p>
            <a:pPr marL="285750" indent="-285750">
              <a:spcAft>
                <a:spcPts val="600"/>
              </a:spcAft>
              <a:buFont typeface="Arial" panose="020B0604020202020204" pitchFamily="34" charset="0"/>
              <a:buChar char="•"/>
            </a:pPr>
            <a:r>
              <a:rPr lang="en-CA" dirty="0"/>
              <a:t>Local research, evaluation, and policy reports to shed light on the target population and local service pressures and gaps.</a:t>
            </a:r>
          </a:p>
          <a:p>
            <a:pPr marL="285750" indent="-285750">
              <a:spcAft>
                <a:spcPts val="600"/>
              </a:spcAft>
              <a:buFont typeface="Arial" panose="020B0604020202020204" pitchFamily="34" charset="0"/>
              <a:buChar char="•"/>
            </a:pPr>
            <a:r>
              <a:rPr lang="en-CA" dirty="0"/>
              <a:t>Conducted 26 key informant interviews and 6 focus groups (~75 individuals) in the following sectors/service areas:</a:t>
            </a:r>
          </a:p>
          <a:p>
            <a:endParaRPr lang="en-CA" dirty="0"/>
          </a:p>
        </p:txBody>
      </p:sp>
      <p:sp>
        <p:nvSpPr>
          <p:cNvPr id="4" name="Text Placeholder 3"/>
          <p:cNvSpPr>
            <a:spLocks noGrp="1"/>
          </p:cNvSpPr>
          <p:nvPr>
            <p:ph type="body" sz="quarter" idx="10"/>
          </p:nvPr>
        </p:nvSpPr>
        <p:spPr/>
        <p:txBody>
          <a:bodyPr/>
          <a:lstStyle/>
          <a:p>
            <a:r>
              <a:rPr lang="en-US" dirty="0" smtClean="0"/>
              <a:t>Our Methodology</a:t>
            </a:r>
            <a:endParaRPr lang="en-CA" dirty="0"/>
          </a:p>
        </p:txBody>
      </p:sp>
      <p:sp>
        <p:nvSpPr>
          <p:cNvPr id="5" name="Content Placeholder 4"/>
          <p:cNvSpPr txBox="1">
            <a:spLocks/>
          </p:cNvSpPr>
          <p:nvPr/>
        </p:nvSpPr>
        <p:spPr>
          <a:xfrm>
            <a:off x="395536" y="3600400"/>
            <a:ext cx="3816424" cy="3257600"/>
          </a:xfrm>
          <a:prstGeom prst="rect">
            <a:avLst/>
          </a:prstGeom>
          <a:solidFill>
            <a:sysClr val="window" lastClr="FFFFFF"/>
          </a:solidFill>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Mental health</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Addictions</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Developmental Services</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Dual Diagnosis</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Supportive Housing</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ABI</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1800" b="0" i="0" u="none" strike="noStrike" kern="1200" cap="none" spc="0" normalizeH="0" baseline="0" noProof="0" dirty="0" smtClean="0">
              <a:ln>
                <a:noFill/>
              </a:ln>
              <a:solidFill>
                <a:prstClr val="black"/>
              </a:solidFill>
              <a:effectLst/>
              <a:uLnTx/>
              <a:uFillTx/>
              <a:ea typeface="+mn-ea"/>
              <a:cs typeface="+mn-cs"/>
            </a:endParaRPr>
          </a:p>
          <a:p>
            <a:pPr marL="3429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1800" b="0" i="0" u="none" strike="noStrike" kern="1200" cap="none" spc="0" normalizeH="0" baseline="0" noProof="0" dirty="0" smtClean="0">
              <a:ln>
                <a:noFill/>
              </a:ln>
              <a:solidFill>
                <a:prstClr val="black"/>
              </a:solidFill>
              <a:effectLst/>
              <a:uLnTx/>
              <a:uFillTx/>
              <a:ea typeface="+mn-ea"/>
              <a:cs typeface="+mn-cs"/>
            </a:endParaRPr>
          </a:p>
          <a:p>
            <a:pPr marL="3429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1800" b="0" i="0" u="none" strike="noStrike" kern="1200" cap="none" spc="0" normalizeH="0" baseline="0" noProof="0" dirty="0" smtClean="0">
              <a:ln>
                <a:noFill/>
              </a:ln>
              <a:solidFill>
                <a:prstClr val="black"/>
              </a:solidFill>
              <a:effectLst/>
              <a:uLnTx/>
              <a:uFillTx/>
              <a:ea typeface="+mn-ea"/>
              <a:cs typeface="+mn-cs"/>
            </a:endParaRPr>
          </a:p>
          <a:p>
            <a:pPr marL="3429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1800" b="0" i="0" u="none" strike="noStrike" kern="1200" cap="none" spc="0" normalizeH="0" baseline="0" noProof="0" dirty="0">
              <a:ln>
                <a:noFill/>
              </a:ln>
              <a:solidFill>
                <a:prstClr val="black"/>
              </a:solidFill>
              <a:effectLst/>
              <a:uLnTx/>
              <a:uFillTx/>
              <a:ea typeface="+mn-ea"/>
              <a:cs typeface="+mn-cs"/>
            </a:endParaRPr>
          </a:p>
        </p:txBody>
      </p:sp>
      <p:sp>
        <p:nvSpPr>
          <p:cNvPr id="6" name="Content Placeholder 4"/>
          <p:cNvSpPr txBox="1">
            <a:spLocks/>
          </p:cNvSpPr>
          <p:nvPr/>
        </p:nvSpPr>
        <p:spPr>
          <a:xfrm>
            <a:off x="4211960" y="3600400"/>
            <a:ext cx="4176464" cy="3140968"/>
          </a:xfrm>
          <a:prstGeom prst="rect">
            <a:avLst/>
          </a:prstGeom>
          <a:solidFill>
            <a:sysClr val="window" lastClr="FFFFFF"/>
          </a:solidFill>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a:ln>
                  <a:noFill/>
                </a:ln>
                <a:solidFill>
                  <a:prstClr val="black"/>
                </a:solidFill>
                <a:effectLst/>
                <a:uLnTx/>
                <a:uFillTx/>
                <a:ea typeface="+mn-ea"/>
                <a:cs typeface="+mn-cs"/>
              </a:rPr>
              <a:t>Emergency shelters</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Centralized MHA Access</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Hospital Services</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Psychiatry</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Government (prov./mun.)</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Police Services</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800" b="0" i="0" u="none" strike="noStrike" kern="1200" cap="none" spc="0" normalizeH="0" baseline="0" noProof="0" dirty="0" smtClean="0">
                <a:ln>
                  <a:noFill/>
                </a:ln>
                <a:solidFill>
                  <a:prstClr val="black"/>
                </a:solidFill>
                <a:effectLst/>
                <a:uLnTx/>
                <a:uFillTx/>
                <a:ea typeface="+mn-ea"/>
                <a:cs typeface="+mn-cs"/>
              </a:rPr>
              <a:t>Justice Services</a:t>
            </a:r>
          </a:p>
          <a:p>
            <a:pPr marL="640080" marR="0" lvl="1"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18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81444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left)">
                                      <p:cBhvr>
                                        <p:cTn id="7" dur="500"/>
                                        <p:tgtEl>
                                          <p:spTgt spid="5">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wipe(left)">
                                      <p:cBhvr>
                                        <p:cTn id="13" dur="500"/>
                                        <p:tgtEl>
                                          <p:spTgt spid="5">
                                            <p:txEl>
                                              <p:pRg st="1" end="1"/>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left)">
                                      <p:cBhvr>
                                        <p:cTn id="16" dur="500"/>
                                        <p:tgtEl>
                                          <p:spTgt spid="5">
                                            <p:txEl>
                                              <p:pRg st="2" end="2"/>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wipe(left)">
                                      <p:cBhvr>
                                        <p:cTn id="25" dur="500"/>
                                        <p:tgtEl>
                                          <p:spTgt spid="5">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6">
                                            <p:bg/>
                                          </p:spTgt>
                                        </p:tgtEl>
                                        <p:attrNameLst>
                                          <p:attrName>style.visibility</p:attrName>
                                        </p:attrNameLst>
                                      </p:cBhvr>
                                      <p:to>
                                        <p:strVal val="visible"/>
                                      </p:to>
                                    </p:set>
                                    <p:animEffect transition="in" filter="wipe(left)">
                                      <p:cBhvr>
                                        <p:cTn id="28" dur="500"/>
                                        <p:tgtEl>
                                          <p:spTgt spid="6">
                                            <p:bg/>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wipe(left)">
                                      <p:cBhvr>
                                        <p:cTn id="31" dur="500"/>
                                        <p:tgtEl>
                                          <p:spTgt spid="6">
                                            <p:txEl>
                                              <p:pRg st="0" end="0"/>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Effect transition="in" filter="wipe(left)">
                                      <p:cBhvr>
                                        <p:cTn id="34" dur="500"/>
                                        <p:tgtEl>
                                          <p:spTgt spid="6">
                                            <p:txEl>
                                              <p:pRg st="1" end="1"/>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wipe(left)">
                                      <p:cBhvr>
                                        <p:cTn id="37" dur="500"/>
                                        <p:tgtEl>
                                          <p:spTgt spid="6">
                                            <p:txEl>
                                              <p:pRg st="2" end="2"/>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left)">
                                      <p:cBhvr>
                                        <p:cTn id="40" dur="500"/>
                                        <p:tgtEl>
                                          <p:spTgt spid="6">
                                            <p:txEl>
                                              <p:pRg st="3" end="3"/>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wipe(left)">
                                      <p:cBhvr>
                                        <p:cTn id="43" dur="500"/>
                                        <p:tgtEl>
                                          <p:spTgt spid="6">
                                            <p:txEl>
                                              <p:pRg st="4" end="4"/>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Effect transition="in" filter="wipe(left)">
                                      <p:cBhvr>
                                        <p:cTn id="46" dur="500"/>
                                        <p:tgtEl>
                                          <p:spTgt spid="6">
                                            <p:txEl>
                                              <p:pRg st="5" end="5"/>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Effect transition="in" filter="wipe(left)">
                                      <p:cBhvr>
                                        <p:cTn id="49"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286000"/>
            <a:ext cx="8424936" cy="3807296"/>
          </a:xfrm>
        </p:spPr>
        <p:txBody>
          <a:bodyPr/>
          <a:lstStyle/>
          <a:p>
            <a:pPr marL="285750" indent="-285750">
              <a:spcAft>
                <a:spcPts val="600"/>
              </a:spcAft>
              <a:buFont typeface="Arial" panose="020B0604020202020204" pitchFamily="34" charset="0"/>
              <a:buChar char="•"/>
            </a:pPr>
            <a:r>
              <a:rPr lang="en-CA" sz="2200" dirty="0"/>
              <a:t>The </a:t>
            </a:r>
            <a:r>
              <a:rPr lang="en-CA" sz="2200" b="1" dirty="0">
                <a:solidFill>
                  <a:schemeClr val="accent3"/>
                </a:solidFill>
              </a:rPr>
              <a:t>characteristics and circumstances </a:t>
            </a:r>
            <a:r>
              <a:rPr lang="en-CA" sz="2200" dirty="0"/>
              <a:t>of the individuals served.</a:t>
            </a:r>
          </a:p>
          <a:p>
            <a:pPr marL="285750" indent="-285750">
              <a:spcAft>
                <a:spcPts val="600"/>
              </a:spcAft>
              <a:buFont typeface="Arial" panose="020B0604020202020204" pitchFamily="34" charset="0"/>
              <a:buChar char="•"/>
            </a:pPr>
            <a:r>
              <a:rPr lang="en-CA" sz="2200" dirty="0"/>
              <a:t>Prevalent </a:t>
            </a:r>
            <a:r>
              <a:rPr lang="en-CA" sz="2200" b="1" dirty="0">
                <a:solidFill>
                  <a:schemeClr val="accent3"/>
                </a:solidFill>
              </a:rPr>
              <a:t>barriers</a:t>
            </a:r>
            <a:r>
              <a:rPr lang="en-CA" sz="2200" dirty="0"/>
              <a:t> in the system.</a:t>
            </a:r>
          </a:p>
          <a:p>
            <a:pPr marL="285750" indent="-285750">
              <a:spcAft>
                <a:spcPts val="600"/>
              </a:spcAft>
              <a:buFont typeface="Arial" panose="020B0604020202020204" pitchFamily="34" charset="0"/>
              <a:buChar char="•"/>
            </a:pPr>
            <a:r>
              <a:rPr lang="en-CA" sz="2200" b="1" dirty="0">
                <a:solidFill>
                  <a:schemeClr val="accent3"/>
                </a:solidFill>
              </a:rPr>
              <a:t>Similar initiatives </a:t>
            </a:r>
            <a:r>
              <a:rPr lang="en-CA" sz="2200" dirty="0"/>
              <a:t>and examples of success in serving this population.</a:t>
            </a:r>
          </a:p>
          <a:p>
            <a:pPr marL="285750" indent="-285750">
              <a:spcAft>
                <a:spcPts val="600"/>
              </a:spcAft>
              <a:buFont typeface="Arial" panose="020B0604020202020204" pitchFamily="34" charset="0"/>
              <a:buChar char="•"/>
            </a:pPr>
            <a:r>
              <a:rPr lang="en-CA" sz="2200" dirty="0"/>
              <a:t>Visioning </a:t>
            </a:r>
            <a:r>
              <a:rPr lang="en-CA" sz="2200" b="1" dirty="0">
                <a:solidFill>
                  <a:schemeClr val="accent3"/>
                </a:solidFill>
              </a:rPr>
              <a:t>responsive and flexible </a:t>
            </a:r>
            <a:r>
              <a:rPr lang="en-CA" sz="2200" dirty="0"/>
              <a:t>supports.</a:t>
            </a:r>
          </a:p>
          <a:p>
            <a:pPr marL="285750" indent="-285750">
              <a:spcAft>
                <a:spcPts val="600"/>
              </a:spcAft>
              <a:buFont typeface="Arial" panose="020B0604020202020204" pitchFamily="34" charset="0"/>
              <a:buChar char="•"/>
            </a:pPr>
            <a:r>
              <a:rPr lang="en-CA" sz="2200" dirty="0"/>
              <a:t>The </a:t>
            </a:r>
            <a:r>
              <a:rPr lang="en-CA" sz="2200" b="1" dirty="0">
                <a:solidFill>
                  <a:schemeClr val="accent3"/>
                </a:solidFill>
              </a:rPr>
              <a:t>support and buy-in </a:t>
            </a:r>
            <a:r>
              <a:rPr lang="en-CA" sz="2200" dirty="0"/>
              <a:t>for service resolution </a:t>
            </a:r>
          </a:p>
          <a:p>
            <a:pPr marL="285750" indent="-285750">
              <a:spcAft>
                <a:spcPts val="600"/>
              </a:spcAft>
              <a:buFont typeface="Arial" panose="020B0604020202020204" pitchFamily="34" charset="0"/>
              <a:buChar char="•"/>
            </a:pPr>
            <a:r>
              <a:rPr lang="en-CA" sz="2200" b="1" dirty="0">
                <a:solidFill>
                  <a:schemeClr val="accent3"/>
                </a:solidFill>
              </a:rPr>
              <a:t>Ideas and feedback </a:t>
            </a:r>
            <a:r>
              <a:rPr lang="en-CA" sz="2200" dirty="0"/>
              <a:t>regarding what a service resolution function could look like in Toronto.</a:t>
            </a:r>
          </a:p>
          <a:p>
            <a:endParaRPr lang="en-CA" dirty="0"/>
          </a:p>
        </p:txBody>
      </p:sp>
      <p:sp>
        <p:nvSpPr>
          <p:cNvPr id="4" name="Text Placeholder 3"/>
          <p:cNvSpPr>
            <a:spLocks noGrp="1"/>
          </p:cNvSpPr>
          <p:nvPr>
            <p:ph type="body" sz="quarter" idx="10"/>
          </p:nvPr>
        </p:nvSpPr>
        <p:spPr>
          <a:xfrm>
            <a:off x="395536" y="188640"/>
            <a:ext cx="8291264" cy="914400"/>
          </a:xfrm>
        </p:spPr>
        <p:txBody>
          <a:bodyPr>
            <a:normAutofit fontScale="85000" lnSpcReduction="10000"/>
          </a:bodyPr>
          <a:lstStyle/>
          <a:p>
            <a:r>
              <a:rPr lang="en-US" dirty="0" smtClean="0"/>
              <a:t>Areas of Focus for our Primary Data Collection</a:t>
            </a:r>
            <a:endParaRPr lang="en-CA" dirty="0"/>
          </a:p>
        </p:txBody>
      </p:sp>
    </p:spTree>
    <p:extLst>
      <p:ext uri="{BB962C8B-B14F-4D97-AF65-F5344CB8AC3E}">
        <p14:creationId xmlns:p14="http://schemas.microsoft.com/office/powerpoint/2010/main" val="789205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Our Research Findings</a:t>
            </a:r>
            <a:endParaRPr lang="en-CA" dirty="0"/>
          </a:p>
        </p:txBody>
      </p:sp>
      <p:sp>
        <p:nvSpPr>
          <p:cNvPr id="3" name="Text Placeholder 2"/>
          <p:cNvSpPr>
            <a:spLocks noGrp="1"/>
          </p:cNvSpPr>
          <p:nvPr>
            <p:ph type="body" sz="quarter" idx="11"/>
          </p:nvPr>
        </p:nvSpPr>
        <p:spPr>
          <a:xfrm>
            <a:off x="539552" y="4581128"/>
            <a:ext cx="8496943" cy="1944216"/>
          </a:xfrm>
          <a:solidFill>
            <a:schemeClr val="bg1"/>
          </a:solidFill>
        </p:spPr>
        <p:txBody>
          <a:bodyPr/>
          <a:lstStyle/>
          <a:p>
            <a:endParaRPr lang="en-CA" dirty="0"/>
          </a:p>
        </p:txBody>
      </p:sp>
    </p:spTree>
    <p:extLst>
      <p:ext uri="{BB962C8B-B14F-4D97-AF65-F5344CB8AC3E}">
        <p14:creationId xmlns:p14="http://schemas.microsoft.com/office/powerpoint/2010/main" val="602312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53816"/>
            <a:ext cx="8424936" cy="3456384"/>
          </a:xfrm>
        </p:spPr>
        <p:txBody>
          <a:bodyPr>
            <a:noAutofit/>
          </a:bodyPr>
          <a:lstStyle/>
          <a:p>
            <a:pPr marL="285750" indent="-285750">
              <a:spcAft>
                <a:spcPts val="600"/>
              </a:spcAft>
              <a:buFont typeface="Arial" panose="020B0604020202020204" pitchFamily="34" charset="0"/>
              <a:buChar char="•"/>
            </a:pPr>
            <a:r>
              <a:rPr lang="en-CA" sz="2000" dirty="0"/>
              <a:t>Respondents aligned with common definitions of </a:t>
            </a:r>
            <a:r>
              <a:rPr lang="en-CA" sz="2000" dirty="0" smtClean="0"/>
              <a:t>complexity.</a:t>
            </a:r>
            <a:endParaRPr lang="en-CA" sz="2000" dirty="0"/>
          </a:p>
          <a:p>
            <a:pPr marL="285750" indent="-285750">
              <a:spcAft>
                <a:spcPts val="600"/>
              </a:spcAft>
              <a:buFont typeface="Arial" panose="020B0604020202020204" pitchFamily="34" charset="0"/>
              <a:buChar char="•"/>
            </a:pPr>
            <a:r>
              <a:rPr lang="en-CA" sz="2000" dirty="0"/>
              <a:t>Co-occurrence of mental health and addictions with other health challenges.</a:t>
            </a:r>
          </a:p>
          <a:p>
            <a:pPr marL="285750" indent="-285750">
              <a:spcAft>
                <a:spcPts val="600"/>
              </a:spcAft>
              <a:buFont typeface="Arial" panose="020B0604020202020204" pitchFamily="34" charset="0"/>
              <a:buChar char="•"/>
            </a:pPr>
            <a:r>
              <a:rPr lang="en-CA" sz="2000" dirty="0"/>
              <a:t>Unstably housed, homeless, living in poverty. </a:t>
            </a:r>
          </a:p>
          <a:p>
            <a:pPr marL="285750" indent="-285750">
              <a:spcAft>
                <a:spcPts val="600"/>
              </a:spcAft>
              <a:buFont typeface="Arial" panose="020B0604020202020204" pitchFamily="34" charset="0"/>
              <a:buChar char="•"/>
            </a:pPr>
            <a:r>
              <a:rPr lang="en-CA" sz="2000" dirty="0"/>
              <a:t>Lack of awareness of needs/resistance to support.</a:t>
            </a:r>
          </a:p>
          <a:p>
            <a:pPr marL="285750" indent="-285750">
              <a:spcAft>
                <a:spcPts val="600"/>
              </a:spcAft>
              <a:buFont typeface="Arial" panose="020B0604020202020204" pitchFamily="34" charset="0"/>
              <a:buChar char="•"/>
            </a:pPr>
            <a:r>
              <a:rPr lang="en-CA" sz="2000" dirty="0"/>
              <a:t>Failure of system to meet needs in relation to:</a:t>
            </a:r>
          </a:p>
          <a:p>
            <a:pPr marL="742950" lvl="1" indent="-285750" algn="l">
              <a:spcAft>
                <a:spcPts val="600"/>
              </a:spcAft>
              <a:buFont typeface="Arial" panose="020B0604020202020204" pitchFamily="34" charset="0"/>
              <a:buChar char="•"/>
            </a:pPr>
            <a:r>
              <a:rPr lang="en-CA" sz="1800" dirty="0"/>
              <a:t>People with developmental delay and justice involvement</a:t>
            </a:r>
          </a:p>
          <a:p>
            <a:pPr marL="742950" lvl="1" indent="-285750" algn="l">
              <a:spcAft>
                <a:spcPts val="600"/>
              </a:spcAft>
              <a:buFont typeface="Arial" panose="020B0604020202020204" pitchFamily="34" charset="0"/>
              <a:buChar char="•"/>
            </a:pPr>
            <a:r>
              <a:rPr lang="en-CA" sz="1800" dirty="0"/>
              <a:t>Addictions</a:t>
            </a:r>
          </a:p>
          <a:p>
            <a:pPr marL="742950" lvl="1" indent="-285750" algn="l">
              <a:spcAft>
                <a:spcPts val="600"/>
              </a:spcAft>
              <a:buFont typeface="Arial" panose="020B0604020202020204" pitchFamily="34" charset="0"/>
              <a:buChar char="•"/>
            </a:pPr>
            <a:r>
              <a:rPr lang="en-CA" sz="1800" dirty="0"/>
              <a:t>Behavioural issues (e.g., aggression/risk of harm to others, sexual behaviours)</a:t>
            </a:r>
          </a:p>
          <a:p>
            <a:pPr marL="742950" lvl="1" indent="-285750" algn="l">
              <a:spcAft>
                <a:spcPts val="600"/>
              </a:spcAft>
              <a:buFont typeface="Arial" panose="020B0604020202020204" pitchFamily="34" charset="0"/>
              <a:buChar char="•"/>
            </a:pPr>
            <a:r>
              <a:rPr lang="en-CA" sz="1800" dirty="0"/>
              <a:t>Significant trauma</a:t>
            </a:r>
          </a:p>
          <a:p>
            <a:endParaRPr lang="en-CA" sz="2000" dirty="0"/>
          </a:p>
        </p:txBody>
      </p:sp>
      <p:sp>
        <p:nvSpPr>
          <p:cNvPr id="4" name="Text Placeholder 3"/>
          <p:cNvSpPr>
            <a:spLocks noGrp="1"/>
          </p:cNvSpPr>
          <p:nvPr>
            <p:ph type="body" sz="quarter" idx="10"/>
          </p:nvPr>
        </p:nvSpPr>
        <p:spPr>
          <a:xfrm>
            <a:off x="395536" y="188640"/>
            <a:ext cx="8291264" cy="914400"/>
          </a:xfrm>
        </p:spPr>
        <p:txBody>
          <a:bodyPr>
            <a:normAutofit fontScale="92500"/>
          </a:bodyPr>
          <a:lstStyle/>
          <a:p>
            <a:r>
              <a:rPr lang="en-US" dirty="0" smtClean="0"/>
              <a:t>Who could benefit from Service Resolution?</a:t>
            </a:r>
            <a:endParaRPr lang="en-CA" dirty="0"/>
          </a:p>
        </p:txBody>
      </p:sp>
    </p:spTree>
    <p:extLst>
      <p:ext uri="{BB962C8B-B14F-4D97-AF65-F5344CB8AC3E}">
        <p14:creationId xmlns:p14="http://schemas.microsoft.com/office/powerpoint/2010/main" val="403519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828800"/>
            <a:ext cx="8424936" cy="4264496"/>
          </a:xfrm>
        </p:spPr>
        <p:txBody>
          <a:bodyPr/>
          <a:lstStyle/>
          <a:p>
            <a:pPr marL="285750" indent="-285750">
              <a:spcAft>
                <a:spcPts val="600"/>
              </a:spcAft>
              <a:buFont typeface="Arial" panose="020B0604020202020204" pitchFamily="34" charset="0"/>
              <a:buChar char="•"/>
            </a:pPr>
            <a:r>
              <a:rPr lang="en-CA" sz="2100" b="1" dirty="0">
                <a:solidFill>
                  <a:schemeClr val="accent3"/>
                </a:solidFill>
              </a:rPr>
              <a:t>Ineligibility</a:t>
            </a:r>
            <a:r>
              <a:rPr lang="en-CA" sz="2100" dirty="0"/>
              <a:t> due to presenting needs in relation to organizational policies, funding agreements, capacity, staff expertise/skills, and low risk tolerance.  Creates service silos.</a:t>
            </a:r>
          </a:p>
          <a:p>
            <a:pPr marL="285750" indent="-285750">
              <a:spcAft>
                <a:spcPts val="600"/>
              </a:spcAft>
              <a:buFont typeface="Arial" panose="020B0604020202020204" pitchFamily="34" charset="0"/>
              <a:buChar char="•"/>
            </a:pPr>
            <a:r>
              <a:rPr lang="en-CA" sz="2100" b="1" dirty="0">
                <a:solidFill>
                  <a:schemeClr val="accent3"/>
                </a:solidFill>
              </a:rPr>
              <a:t>Fragmented system</a:t>
            </a:r>
            <a:r>
              <a:rPr lang="en-CA" sz="2100" dirty="0"/>
              <a:t>:  Too many gaps in continuum of care and lack of support to navigate the system. Poor coordination and communication across providers.</a:t>
            </a:r>
          </a:p>
          <a:p>
            <a:pPr marL="285750" indent="-285750">
              <a:spcAft>
                <a:spcPts val="600"/>
              </a:spcAft>
              <a:buFont typeface="Arial" panose="020B0604020202020204" pitchFamily="34" charset="0"/>
              <a:buChar char="•"/>
            </a:pPr>
            <a:r>
              <a:rPr lang="en-CA" sz="2100" b="1" dirty="0">
                <a:solidFill>
                  <a:schemeClr val="accent3"/>
                </a:solidFill>
              </a:rPr>
              <a:t>Inflexibility</a:t>
            </a:r>
            <a:r>
              <a:rPr lang="en-CA" sz="2100" dirty="0">
                <a:solidFill>
                  <a:schemeClr val="accent3"/>
                </a:solidFill>
              </a:rPr>
              <a:t> </a:t>
            </a:r>
            <a:r>
              <a:rPr lang="en-CA" sz="2100" dirty="0"/>
              <a:t>and service bureaucracy doesn’t match needs of complex clients – timely, responsive, and mobile services within small windows of opportunity.</a:t>
            </a:r>
          </a:p>
          <a:p>
            <a:pPr marL="285750" indent="-285750">
              <a:spcAft>
                <a:spcPts val="600"/>
              </a:spcAft>
              <a:buFont typeface="Arial" panose="020B0604020202020204" pitchFamily="34" charset="0"/>
              <a:buChar char="•"/>
            </a:pPr>
            <a:r>
              <a:rPr lang="en-CA" sz="2100" b="1" dirty="0">
                <a:solidFill>
                  <a:schemeClr val="accent3"/>
                </a:solidFill>
              </a:rPr>
              <a:t>Root problems heighten complexity</a:t>
            </a:r>
            <a:r>
              <a:rPr lang="en-CA" sz="2100" dirty="0"/>
              <a:t>.  Lack of housing and income, for example, exacerbate all other problems. </a:t>
            </a:r>
          </a:p>
          <a:p>
            <a:endParaRPr lang="en-CA" dirty="0"/>
          </a:p>
        </p:txBody>
      </p:sp>
      <p:sp>
        <p:nvSpPr>
          <p:cNvPr id="4" name="Text Placeholder 3"/>
          <p:cNvSpPr>
            <a:spLocks noGrp="1"/>
          </p:cNvSpPr>
          <p:nvPr>
            <p:ph type="body" sz="quarter" idx="10"/>
          </p:nvPr>
        </p:nvSpPr>
        <p:spPr/>
        <p:txBody>
          <a:bodyPr/>
          <a:lstStyle/>
          <a:p>
            <a:r>
              <a:rPr lang="en-US" dirty="0" smtClean="0"/>
              <a:t>Prevalent System Barriers</a:t>
            </a:r>
            <a:endParaRPr lang="en-CA" dirty="0"/>
          </a:p>
        </p:txBody>
      </p:sp>
    </p:spTree>
    <p:extLst>
      <p:ext uri="{BB962C8B-B14F-4D97-AF65-F5344CB8AC3E}">
        <p14:creationId xmlns:p14="http://schemas.microsoft.com/office/powerpoint/2010/main" val="183777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Taylor Newberry Consulting</a:t>
            </a:r>
            <a:endParaRPr lang="en-CA" dirty="0"/>
          </a:p>
        </p:txBody>
      </p:sp>
      <p:sp>
        <p:nvSpPr>
          <p:cNvPr id="3" name="Subtitle 2"/>
          <p:cNvSpPr>
            <a:spLocks noGrp="1"/>
          </p:cNvSpPr>
          <p:nvPr>
            <p:ph type="subTitle" idx="1"/>
          </p:nvPr>
        </p:nvSpPr>
        <p:spPr/>
        <p:txBody>
          <a:bodyPr>
            <a:normAutofit lnSpcReduction="10000"/>
          </a:bodyPr>
          <a:lstStyle/>
          <a:p>
            <a:r>
              <a:rPr lang="en-CA" dirty="0"/>
              <a:t>Taylor Newberry Consulting (TNC) is community based research and evaluation organization located in Guelph, Ontario</a:t>
            </a:r>
            <a:r>
              <a:rPr lang="en-CA" dirty="0" smtClean="0"/>
              <a:t>. We </a:t>
            </a:r>
            <a:r>
              <a:rPr lang="en-CA" dirty="0"/>
              <a:t>have extensive experience in </a:t>
            </a:r>
            <a:endParaRPr lang="en-CA" dirty="0" smtClean="0"/>
          </a:p>
          <a:p>
            <a:pPr marL="285750" indent="-285750">
              <a:buFont typeface="Arial" panose="020B0604020202020204" pitchFamily="34" charset="0"/>
              <a:buChar char="•"/>
            </a:pPr>
            <a:r>
              <a:rPr lang="en-CA" dirty="0" smtClean="0"/>
              <a:t>program </a:t>
            </a:r>
            <a:r>
              <a:rPr lang="en-CA" dirty="0"/>
              <a:t>and system level evaluations, </a:t>
            </a:r>
            <a:endParaRPr lang="en-CA" dirty="0" smtClean="0"/>
          </a:p>
          <a:p>
            <a:pPr marL="285750" indent="-285750">
              <a:buFont typeface="Arial" panose="020B0604020202020204" pitchFamily="34" charset="0"/>
              <a:buChar char="•"/>
            </a:pPr>
            <a:r>
              <a:rPr lang="en-US" dirty="0" smtClean="0"/>
              <a:t>needs assessments, </a:t>
            </a:r>
            <a:endParaRPr lang="en-CA" dirty="0" smtClean="0"/>
          </a:p>
          <a:p>
            <a:pPr marL="285750" indent="-285750">
              <a:buFont typeface="Arial" panose="020B0604020202020204" pitchFamily="34" charset="0"/>
              <a:buChar char="•"/>
            </a:pPr>
            <a:r>
              <a:rPr lang="en-CA" dirty="0" smtClean="0"/>
              <a:t>program </a:t>
            </a:r>
            <a:r>
              <a:rPr lang="en-CA" dirty="0"/>
              <a:t>and system design, </a:t>
            </a:r>
            <a:endParaRPr lang="en-CA" dirty="0" smtClean="0"/>
          </a:p>
          <a:p>
            <a:pPr marL="285750" indent="-285750">
              <a:buFont typeface="Arial" panose="020B0604020202020204" pitchFamily="34" charset="0"/>
              <a:buChar char="•"/>
            </a:pPr>
            <a:r>
              <a:rPr lang="en-CA" dirty="0" smtClean="0"/>
              <a:t>organizational </a:t>
            </a:r>
            <a:r>
              <a:rPr lang="en-CA" dirty="0"/>
              <a:t>capacity building, and </a:t>
            </a:r>
            <a:endParaRPr lang="en-CA" dirty="0" smtClean="0"/>
          </a:p>
          <a:p>
            <a:pPr marL="285750" indent="-285750">
              <a:buFont typeface="Arial" panose="020B0604020202020204" pitchFamily="34" charset="0"/>
              <a:buChar char="•"/>
            </a:pPr>
            <a:r>
              <a:rPr lang="en-CA" dirty="0" smtClean="0"/>
              <a:t>facilitation </a:t>
            </a:r>
            <a:r>
              <a:rPr lang="en-CA" dirty="0"/>
              <a:t>and training.  </a:t>
            </a:r>
            <a:endParaRPr lang="en-CA" dirty="0" smtClean="0"/>
          </a:p>
          <a:p>
            <a:endParaRPr lang="en-CA" dirty="0"/>
          </a:p>
          <a:p>
            <a:r>
              <a:rPr lang="en-CA" dirty="0" smtClean="0"/>
              <a:t>We work in a number of theme areas, including: </a:t>
            </a:r>
            <a:r>
              <a:rPr lang="en-CA" dirty="0" smtClean="0">
                <a:solidFill>
                  <a:schemeClr val="accent3"/>
                </a:solidFill>
              </a:rPr>
              <a:t>mental health and addictions</a:t>
            </a:r>
            <a:r>
              <a:rPr lang="en-CA" dirty="0" smtClean="0"/>
              <a:t>, </a:t>
            </a:r>
            <a:r>
              <a:rPr lang="en-CA" dirty="0" smtClean="0">
                <a:solidFill>
                  <a:schemeClr val="accent1"/>
                </a:solidFill>
              </a:rPr>
              <a:t>disability rights and supports</a:t>
            </a:r>
            <a:r>
              <a:rPr lang="en-CA" dirty="0" smtClean="0"/>
              <a:t>, </a:t>
            </a:r>
            <a:r>
              <a:rPr lang="en-CA" dirty="0" smtClean="0">
                <a:solidFill>
                  <a:schemeClr val="accent3"/>
                </a:solidFill>
              </a:rPr>
              <a:t>youth development</a:t>
            </a:r>
            <a:r>
              <a:rPr lang="en-CA" dirty="0" smtClean="0"/>
              <a:t>, </a:t>
            </a:r>
            <a:r>
              <a:rPr lang="en-CA" dirty="0" smtClean="0">
                <a:solidFill>
                  <a:schemeClr val="accent1"/>
                </a:solidFill>
              </a:rPr>
              <a:t>anti-poverty</a:t>
            </a:r>
            <a:r>
              <a:rPr lang="en-CA" dirty="0" smtClean="0"/>
              <a:t>, </a:t>
            </a:r>
            <a:r>
              <a:rPr lang="en-CA" dirty="0" smtClean="0">
                <a:solidFill>
                  <a:schemeClr val="accent3"/>
                </a:solidFill>
              </a:rPr>
              <a:t>collective impact</a:t>
            </a:r>
            <a:r>
              <a:rPr lang="en-CA" dirty="0" smtClean="0"/>
              <a:t>, and </a:t>
            </a:r>
            <a:r>
              <a:rPr lang="en-CA" dirty="0" smtClean="0">
                <a:solidFill>
                  <a:schemeClr val="accent1"/>
                </a:solidFill>
              </a:rPr>
              <a:t>community wellbeing</a:t>
            </a:r>
            <a:r>
              <a:rPr lang="en-CA" dirty="0" smtClean="0"/>
              <a:t>. </a:t>
            </a:r>
            <a:endParaRPr lang="en-CA" dirty="0"/>
          </a:p>
        </p:txBody>
      </p:sp>
      <p:sp>
        <p:nvSpPr>
          <p:cNvPr id="4" name="Text Placeholder 3"/>
          <p:cNvSpPr>
            <a:spLocks noGrp="1"/>
          </p:cNvSpPr>
          <p:nvPr>
            <p:ph type="body" sz="quarter" idx="10"/>
          </p:nvPr>
        </p:nvSpPr>
        <p:spPr/>
        <p:txBody>
          <a:bodyPr/>
          <a:lstStyle/>
          <a:p>
            <a:r>
              <a:rPr lang="en-US" dirty="0" smtClean="0"/>
              <a:t>About Us</a:t>
            </a:r>
            <a:endParaRPr lang="en-CA" dirty="0"/>
          </a:p>
        </p:txBody>
      </p:sp>
    </p:spTree>
    <p:extLst>
      <p:ext uri="{BB962C8B-B14F-4D97-AF65-F5344CB8AC3E}">
        <p14:creationId xmlns:p14="http://schemas.microsoft.com/office/powerpoint/2010/main" val="529665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05000"/>
            <a:ext cx="8424936" cy="4188296"/>
          </a:xfrm>
        </p:spPr>
        <p:txBody>
          <a:bodyPr>
            <a:normAutofit/>
          </a:bodyPr>
          <a:lstStyle/>
          <a:p>
            <a:pPr marL="285750" indent="-285750">
              <a:spcAft>
                <a:spcPts val="600"/>
              </a:spcAft>
              <a:buFont typeface="Arial" panose="020B0604020202020204" pitchFamily="34" charset="0"/>
              <a:buChar char="•"/>
            </a:pPr>
            <a:r>
              <a:rPr lang="en-CA" sz="1900" b="1" dirty="0">
                <a:solidFill>
                  <a:schemeClr val="accent3"/>
                </a:solidFill>
              </a:rPr>
              <a:t>Major gaps </a:t>
            </a:r>
            <a:r>
              <a:rPr lang="en-CA" sz="1900" dirty="0"/>
              <a:t>in services </a:t>
            </a:r>
            <a:r>
              <a:rPr lang="en-CA" sz="1900" b="1" dirty="0">
                <a:solidFill>
                  <a:schemeClr val="accent3"/>
                </a:solidFill>
              </a:rPr>
              <a:t>related to ABI and dual diagnosis</a:t>
            </a:r>
            <a:r>
              <a:rPr lang="en-CA" sz="1900" dirty="0"/>
              <a:t>.</a:t>
            </a:r>
          </a:p>
          <a:p>
            <a:pPr marL="285750" indent="-285750">
              <a:spcAft>
                <a:spcPts val="600"/>
              </a:spcAft>
              <a:buFont typeface="Arial" panose="020B0604020202020204" pitchFamily="34" charset="0"/>
              <a:buChar char="•"/>
            </a:pPr>
            <a:r>
              <a:rPr lang="en-CA" sz="1900" dirty="0"/>
              <a:t>Discharge from hospital without </a:t>
            </a:r>
            <a:r>
              <a:rPr lang="en-CA" sz="1900" b="1" dirty="0">
                <a:solidFill>
                  <a:schemeClr val="accent3"/>
                </a:solidFill>
              </a:rPr>
              <a:t>appropriate discharge planning </a:t>
            </a:r>
            <a:r>
              <a:rPr lang="en-CA" sz="1900" dirty="0"/>
              <a:t>and support.</a:t>
            </a:r>
          </a:p>
          <a:p>
            <a:pPr marL="285750" indent="-285750">
              <a:spcAft>
                <a:spcPts val="600"/>
              </a:spcAft>
              <a:buFont typeface="Arial" panose="020B0604020202020204" pitchFamily="34" charset="0"/>
              <a:buChar char="•"/>
            </a:pPr>
            <a:r>
              <a:rPr lang="en-CA" sz="1900" b="1" dirty="0">
                <a:solidFill>
                  <a:schemeClr val="accent3"/>
                </a:solidFill>
              </a:rPr>
              <a:t>Centralized access </a:t>
            </a:r>
            <a:r>
              <a:rPr lang="en-CA" sz="1900" dirty="0"/>
              <a:t>slows down access and disrupts the effectiveness of front-line relationships among providers.</a:t>
            </a:r>
          </a:p>
          <a:p>
            <a:pPr marL="285750" indent="-285750">
              <a:spcAft>
                <a:spcPts val="600"/>
              </a:spcAft>
              <a:buFont typeface="Arial" panose="020B0604020202020204" pitchFamily="34" charset="0"/>
              <a:buChar char="•"/>
            </a:pPr>
            <a:r>
              <a:rPr lang="en-CA" sz="1900" dirty="0"/>
              <a:t>People are </a:t>
            </a:r>
            <a:r>
              <a:rPr lang="en-CA" sz="1900" b="1" dirty="0">
                <a:solidFill>
                  <a:schemeClr val="accent3"/>
                </a:solidFill>
              </a:rPr>
              <a:t>pooled in shelters and hostels</a:t>
            </a:r>
            <a:r>
              <a:rPr lang="en-CA" sz="1900" dirty="0"/>
              <a:t> – inappropriate for individuals with complex needs</a:t>
            </a:r>
          </a:p>
          <a:p>
            <a:pPr marL="285750" indent="-285750">
              <a:buFont typeface="Arial" panose="020B0604020202020204" pitchFamily="34" charset="0"/>
              <a:buChar char="•"/>
            </a:pPr>
            <a:r>
              <a:rPr lang="en-CA" sz="1900" b="1" dirty="0">
                <a:solidFill>
                  <a:schemeClr val="accent3"/>
                </a:solidFill>
              </a:rPr>
              <a:t>Long wait times </a:t>
            </a:r>
            <a:r>
              <a:rPr lang="en-CA" sz="1900" dirty="0"/>
              <a:t>complicate things further </a:t>
            </a:r>
          </a:p>
          <a:p>
            <a:pPr marL="742950" lvl="1" indent="-285750" algn="l">
              <a:buFont typeface="Arial" panose="020B0604020202020204" pitchFamily="34" charset="0"/>
              <a:buChar char="•"/>
            </a:pPr>
            <a:r>
              <a:rPr lang="en-CA" sz="1900" dirty="0"/>
              <a:t>Client situation changes resulting in change in service need or eligibility; exposure to additional risk, e.g., in shelters while waiting .</a:t>
            </a:r>
          </a:p>
          <a:p>
            <a:pPr marL="742950" lvl="1" indent="-285750" algn="l">
              <a:buFont typeface="Arial" panose="020B0604020202020204" pitchFamily="34" charset="0"/>
              <a:buChar char="•"/>
            </a:pPr>
            <a:r>
              <a:rPr lang="en-CA" sz="1900" dirty="0"/>
              <a:t>Services that were intended as temporary/transitional to become long-term (and insufficient/inappropriate for complex needs)</a:t>
            </a:r>
          </a:p>
          <a:p>
            <a:endParaRPr lang="en-CA" dirty="0"/>
          </a:p>
        </p:txBody>
      </p:sp>
      <p:sp>
        <p:nvSpPr>
          <p:cNvPr id="4" name="Text Placeholder 3"/>
          <p:cNvSpPr>
            <a:spLocks noGrp="1"/>
          </p:cNvSpPr>
          <p:nvPr>
            <p:ph type="body" sz="quarter" idx="10"/>
          </p:nvPr>
        </p:nvSpPr>
        <p:spPr/>
        <p:txBody>
          <a:bodyPr/>
          <a:lstStyle/>
          <a:p>
            <a:r>
              <a:rPr lang="en-US" dirty="0" smtClean="0"/>
              <a:t>Prevalent System Barriers</a:t>
            </a:r>
            <a:endParaRPr lang="en-CA" dirty="0"/>
          </a:p>
        </p:txBody>
      </p:sp>
    </p:spTree>
    <p:extLst>
      <p:ext uri="{BB962C8B-B14F-4D97-AF65-F5344CB8AC3E}">
        <p14:creationId xmlns:p14="http://schemas.microsoft.com/office/powerpoint/2010/main" val="397584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057400"/>
            <a:ext cx="8424936" cy="4035896"/>
          </a:xfrm>
        </p:spPr>
        <p:txBody>
          <a:bodyPr/>
          <a:lstStyle/>
          <a:p>
            <a:pPr marL="285750" indent="-285750">
              <a:spcAft>
                <a:spcPts val="600"/>
              </a:spcAft>
              <a:buFont typeface="Arial" panose="020B0604020202020204" pitchFamily="34" charset="0"/>
              <a:buChar char="•"/>
            </a:pPr>
            <a:r>
              <a:rPr lang="en-CA" sz="2400" b="1" dirty="0">
                <a:solidFill>
                  <a:schemeClr val="accent3"/>
                </a:solidFill>
              </a:rPr>
              <a:t>Bending eligibility </a:t>
            </a:r>
            <a:r>
              <a:rPr lang="en-CA" sz="2400" dirty="0"/>
              <a:t>to pick up clients who wouldn't be eligible services because of diagnoses.</a:t>
            </a:r>
          </a:p>
          <a:p>
            <a:pPr marL="285750" indent="-285750">
              <a:spcAft>
                <a:spcPts val="600"/>
              </a:spcAft>
              <a:buFont typeface="Arial" panose="020B0604020202020204" pitchFamily="34" charset="0"/>
              <a:buChar char="•"/>
            </a:pPr>
            <a:r>
              <a:rPr lang="en-CA" sz="2400" b="1" dirty="0">
                <a:solidFill>
                  <a:schemeClr val="accent3"/>
                </a:solidFill>
              </a:rPr>
              <a:t>Service provider training </a:t>
            </a:r>
            <a:r>
              <a:rPr lang="en-CA" sz="2400" dirty="0"/>
              <a:t>to expand capacity to address multiple/complex needs.</a:t>
            </a:r>
          </a:p>
          <a:p>
            <a:pPr marL="285750" indent="-285750">
              <a:spcAft>
                <a:spcPts val="600"/>
              </a:spcAft>
              <a:buFont typeface="Arial" panose="020B0604020202020204" pitchFamily="34" charset="0"/>
              <a:buChar char="•"/>
            </a:pPr>
            <a:r>
              <a:rPr lang="en-CA" sz="2400" b="1" dirty="0" smtClean="0">
                <a:solidFill>
                  <a:schemeClr val="accent3"/>
                </a:solidFill>
              </a:rPr>
              <a:t>Services</a:t>
            </a:r>
            <a:r>
              <a:rPr lang="en-CA" sz="2400" b="1" dirty="0" smtClean="0"/>
              <a:t> </a:t>
            </a:r>
            <a:r>
              <a:rPr lang="en-CA" sz="2400" b="1" dirty="0" smtClean="0">
                <a:solidFill>
                  <a:schemeClr val="accent3"/>
                </a:solidFill>
              </a:rPr>
              <a:t>meet clients where they are  </a:t>
            </a:r>
            <a:r>
              <a:rPr lang="en-CA" sz="2400" dirty="0" smtClean="0"/>
              <a:t>- </a:t>
            </a:r>
            <a:r>
              <a:rPr lang="en-CA" sz="2400" dirty="0"/>
              <a:t>flexibility in location of treatment; paperwork; etc.</a:t>
            </a:r>
          </a:p>
          <a:p>
            <a:pPr marL="285750" indent="-285750">
              <a:spcAft>
                <a:spcPts val="600"/>
              </a:spcAft>
              <a:buFont typeface="Arial" panose="020B0604020202020204" pitchFamily="34" charset="0"/>
              <a:buChar char="•"/>
            </a:pPr>
            <a:r>
              <a:rPr lang="en-CA" sz="2400" b="1" dirty="0">
                <a:solidFill>
                  <a:schemeClr val="accent3"/>
                </a:solidFill>
              </a:rPr>
              <a:t>Committed, multi-service teams</a:t>
            </a:r>
            <a:r>
              <a:rPr lang="en-CA" sz="2400" dirty="0"/>
              <a:t>; flexible, continuum of care.</a:t>
            </a:r>
          </a:p>
          <a:p>
            <a:endParaRPr lang="en-CA" dirty="0"/>
          </a:p>
        </p:txBody>
      </p:sp>
      <p:sp>
        <p:nvSpPr>
          <p:cNvPr id="4" name="Text Placeholder 3"/>
          <p:cNvSpPr>
            <a:spLocks noGrp="1"/>
          </p:cNvSpPr>
          <p:nvPr>
            <p:ph type="body" sz="quarter" idx="10"/>
          </p:nvPr>
        </p:nvSpPr>
        <p:spPr/>
        <p:txBody>
          <a:bodyPr/>
          <a:lstStyle/>
          <a:p>
            <a:r>
              <a:rPr lang="en-US" dirty="0" smtClean="0"/>
              <a:t>Examples of Success</a:t>
            </a:r>
            <a:endParaRPr lang="en-CA" dirty="0"/>
          </a:p>
        </p:txBody>
      </p:sp>
    </p:spTree>
    <p:extLst>
      <p:ext uri="{BB962C8B-B14F-4D97-AF65-F5344CB8AC3E}">
        <p14:creationId xmlns:p14="http://schemas.microsoft.com/office/powerpoint/2010/main" val="612811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a Service Resolution Mechanism: Key Dimensions, Considerations, and Preconditions</a:t>
            </a:r>
            <a:endParaRPr lang="en-CA" dirty="0"/>
          </a:p>
        </p:txBody>
      </p:sp>
      <p:sp>
        <p:nvSpPr>
          <p:cNvPr id="3" name="Text Placeholder 2"/>
          <p:cNvSpPr>
            <a:spLocks noGrp="1"/>
          </p:cNvSpPr>
          <p:nvPr>
            <p:ph type="body" sz="quarter" idx="11"/>
          </p:nvPr>
        </p:nvSpPr>
        <p:spPr>
          <a:xfrm>
            <a:off x="539552" y="4581128"/>
            <a:ext cx="8496943" cy="1944216"/>
          </a:xfrm>
          <a:solidFill>
            <a:schemeClr val="bg1"/>
          </a:solidFill>
        </p:spPr>
        <p:txBody>
          <a:bodyPr/>
          <a:lstStyle/>
          <a:p>
            <a:endParaRPr lang="en-CA" dirty="0"/>
          </a:p>
        </p:txBody>
      </p:sp>
    </p:spTree>
    <p:extLst>
      <p:ext uri="{BB962C8B-B14F-4D97-AF65-F5344CB8AC3E}">
        <p14:creationId xmlns:p14="http://schemas.microsoft.com/office/powerpoint/2010/main" val="3933217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057400"/>
            <a:ext cx="8424936" cy="3048000"/>
          </a:xfrm>
        </p:spPr>
        <p:txBody>
          <a:bodyPr/>
          <a:lstStyle/>
          <a:p>
            <a:pPr marL="285750" indent="-285750">
              <a:spcAft>
                <a:spcPts val="600"/>
              </a:spcAft>
              <a:buFont typeface="Arial" panose="020B0604020202020204" pitchFamily="34" charset="0"/>
              <a:buChar char="•"/>
            </a:pPr>
            <a:r>
              <a:rPr lang="en-CA" sz="2100" dirty="0"/>
              <a:t>Consistent with our definition of complexity.</a:t>
            </a:r>
          </a:p>
          <a:p>
            <a:pPr marL="285750" indent="-285750">
              <a:spcAft>
                <a:spcPts val="600"/>
              </a:spcAft>
              <a:buFont typeface="Arial" panose="020B0604020202020204" pitchFamily="34" charset="0"/>
              <a:buChar char="•"/>
            </a:pPr>
            <a:r>
              <a:rPr lang="en-CA" sz="2100" dirty="0"/>
              <a:t>Current context:  MHA with justice involvement, and acknowledgement of cross-over with developmental disability, ABI, and other issues.</a:t>
            </a:r>
          </a:p>
          <a:p>
            <a:pPr marL="285750" indent="-285750">
              <a:spcAft>
                <a:spcPts val="600"/>
              </a:spcAft>
              <a:buFont typeface="Arial" panose="020B0604020202020204" pitchFamily="34" charset="0"/>
              <a:buChar char="•"/>
            </a:pPr>
            <a:r>
              <a:rPr lang="en-CA" sz="2100" dirty="0"/>
              <a:t>If SR is concerned with addressing needs of the most complex and difficult to serve then MH is always an issue and justice involvement is (virtually) always a risk</a:t>
            </a:r>
            <a:r>
              <a:rPr lang="en-CA" sz="2100" dirty="0" smtClean="0"/>
              <a:t>.</a:t>
            </a:r>
            <a:endParaRPr lang="en-CA" sz="2100" dirty="0"/>
          </a:p>
        </p:txBody>
      </p:sp>
      <p:sp>
        <p:nvSpPr>
          <p:cNvPr id="4" name="Text Placeholder 3"/>
          <p:cNvSpPr>
            <a:spLocks noGrp="1"/>
          </p:cNvSpPr>
          <p:nvPr>
            <p:ph type="body" sz="quarter" idx="10"/>
          </p:nvPr>
        </p:nvSpPr>
        <p:spPr/>
        <p:txBody>
          <a:bodyPr/>
          <a:lstStyle/>
          <a:p>
            <a:r>
              <a:rPr lang="en-US" dirty="0" smtClean="0"/>
              <a:t>Target Group</a:t>
            </a:r>
            <a:endParaRPr lang="en-CA" dirty="0"/>
          </a:p>
        </p:txBody>
      </p:sp>
    </p:spTree>
    <p:extLst>
      <p:ext uri="{BB962C8B-B14F-4D97-AF65-F5344CB8AC3E}">
        <p14:creationId xmlns:p14="http://schemas.microsoft.com/office/powerpoint/2010/main" val="1603877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Level</a:t>
            </a:r>
            <a:endParaRPr lang="en-CA" dirty="0"/>
          </a:p>
        </p:txBody>
      </p:sp>
      <p:sp>
        <p:nvSpPr>
          <p:cNvPr id="3" name="Subtitle 2"/>
          <p:cNvSpPr>
            <a:spLocks noGrp="1"/>
          </p:cNvSpPr>
          <p:nvPr>
            <p:ph type="subTitle" idx="1"/>
          </p:nvPr>
        </p:nvSpPr>
        <p:spPr>
          <a:xfrm>
            <a:off x="395536" y="2636912"/>
            <a:ext cx="4481264" cy="3456384"/>
          </a:xfrm>
        </p:spPr>
        <p:txBody>
          <a:bodyPr>
            <a:normAutofit/>
          </a:bodyPr>
          <a:lstStyle/>
          <a:p>
            <a:pPr marL="285750" indent="-285750">
              <a:buFont typeface="Arial" panose="020B0604020202020204" pitchFamily="34" charset="0"/>
              <a:buChar char="•"/>
            </a:pPr>
            <a:r>
              <a:rPr lang="en-CA" sz="2100" dirty="0"/>
              <a:t>SR models often have  different response levels:</a:t>
            </a:r>
          </a:p>
          <a:p>
            <a:pPr marL="742950" lvl="1" indent="-285750" algn="l">
              <a:buFont typeface="Arial" panose="020B0604020202020204" pitchFamily="34" charset="0"/>
              <a:buChar char="•"/>
            </a:pPr>
            <a:r>
              <a:rPr lang="en-CA" sz="2100" dirty="0"/>
              <a:t>Front-line case conferencing</a:t>
            </a:r>
          </a:p>
          <a:p>
            <a:pPr marL="742950" lvl="1" indent="-285750" algn="l">
              <a:buFont typeface="Arial" panose="020B0604020202020204" pitchFamily="34" charset="0"/>
              <a:buChar char="•"/>
            </a:pPr>
            <a:r>
              <a:rPr lang="en-CA" sz="2100" dirty="0"/>
              <a:t>Interagency case conferencing (a mix of front-line staff and service managers)</a:t>
            </a:r>
          </a:p>
          <a:p>
            <a:pPr marL="742950" lvl="1" indent="-285750" algn="l">
              <a:buFont typeface="Arial" panose="020B0604020202020204" pitchFamily="34" charset="0"/>
              <a:buChar char="•"/>
            </a:pPr>
            <a:r>
              <a:rPr lang="en-CA" sz="2100" dirty="0"/>
              <a:t>System case conferencing</a:t>
            </a:r>
          </a:p>
          <a:p>
            <a:endParaRPr lang="en-CA" sz="2100" dirty="0"/>
          </a:p>
        </p:txBody>
      </p:sp>
      <p:sp>
        <p:nvSpPr>
          <p:cNvPr id="4" name="Text Placeholder 3"/>
          <p:cNvSpPr>
            <a:spLocks noGrp="1"/>
          </p:cNvSpPr>
          <p:nvPr>
            <p:ph type="body" sz="quarter" idx="10"/>
          </p:nvPr>
        </p:nvSpPr>
        <p:spPr>
          <a:xfrm>
            <a:off x="395536" y="188640"/>
            <a:ext cx="8291264" cy="914400"/>
          </a:xfrm>
        </p:spPr>
        <p:txBody>
          <a:bodyPr>
            <a:normAutofit/>
          </a:bodyPr>
          <a:lstStyle/>
          <a:p>
            <a:r>
              <a:rPr lang="en-US" dirty="0" smtClean="0"/>
              <a:t>Response Level and Committee Structure</a:t>
            </a:r>
            <a:endParaRPr lang="en-CA" dirty="0"/>
          </a:p>
        </p:txBody>
      </p:sp>
      <p:sp>
        <p:nvSpPr>
          <p:cNvPr id="5" name="Up-Down Arrow 4"/>
          <p:cNvSpPr/>
          <p:nvPr/>
        </p:nvSpPr>
        <p:spPr>
          <a:xfrm>
            <a:off x="5148064" y="2541097"/>
            <a:ext cx="864096" cy="2736304"/>
          </a:xfrm>
          <a:prstGeom prst="upDown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p:cNvSpPr txBox="1"/>
          <p:nvPr/>
        </p:nvSpPr>
        <p:spPr>
          <a:xfrm>
            <a:off x="6012160" y="2362200"/>
            <a:ext cx="2088232" cy="1200329"/>
          </a:xfrm>
          <a:prstGeom prst="rect">
            <a:avLst/>
          </a:prstGeom>
          <a:noFill/>
        </p:spPr>
        <p:txBody>
          <a:bodyPr wrap="square" rtlCol="0">
            <a:spAutoFit/>
          </a:bodyPr>
          <a:lstStyle/>
          <a:p>
            <a:pPr marL="285750" indent="-285750">
              <a:buFont typeface="Arial" panose="020B0604020202020204" pitchFamily="34" charset="0"/>
              <a:buChar char="•"/>
            </a:pPr>
            <a:r>
              <a:rPr lang="en-CA" dirty="0" smtClean="0"/>
              <a:t>More situations</a:t>
            </a:r>
          </a:p>
          <a:p>
            <a:pPr marL="285750" indent="-285750">
              <a:buFont typeface="Arial" panose="020B0604020202020204" pitchFamily="34" charset="0"/>
              <a:buChar char="•"/>
            </a:pPr>
            <a:r>
              <a:rPr lang="en-CA" dirty="0" smtClean="0"/>
              <a:t>Less influence over system barriers </a:t>
            </a:r>
            <a:endParaRPr lang="en-CA" dirty="0"/>
          </a:p>
        </p:txBody>
      </p:sp>
      <p:sp>
        <p:nvSpPr>
          <p:cNvPr id="7" name="TextBox 6"/>
          <p:cNvSpPr txBox="1"/>
          <p:nvPr/>
        </p:nvSpPr>
        <p:spPr>
          <a:xfrm>
            <a:off x="6012160" y="4743271"/>
            <a:ext cx="2088232" cy="1200329"/>
          </a:xfrm>
          <a:prstGeom prst="rect">
            <a:avLst/>
          </a:prstGeom>
          <a:noFill/>
        </p:spPr>
        <p:txBody>
          <a:bodyPr wrap="square" rtlCol="0">
            <a:spAutoFit/>
          </a:bodyPr>
          <a:lstStyle/>
          <a:p>
            <a:pPr marL="285750" indent="-285750">
              <a:buFont typeface="Arial" panose="020B0604020202020204" pitchFamily="34" charset="0"/>
              <a:buChar char="•"/>
            </a:pPr>
            <a:r>
              <a:rPr lang="en-CA" dirty="0" smtClean="0"/>
              <a:t>Fewer situations</a:t>
            </a:r>
          </a:p>
          <a:p>
            <a:pPr marL="285750" indent="-285750">
              <a:buFont typeface="Arial" panose="020B0604020202020204" pitchFamily="34" charset="0"/>
              <a:buChar char="•"/>
            </a:pPr>
            <a:r>
              <a:rPr lang="en-CA" dirty="0" smtClean="0"/>
              <a:t>Greater influence over system barriers </a:t>
            </a:r>
            <a:endParaRPr lang="en-CA" dirty="0"/>
          </a:p>
        </p:txBody>
      </p:sp>
    </p:spTree>
    <p:extLst>
      <p:ext uri="{BB962C8B-B14F-4D97-AF65-F5344CB8AC3E}">
        <p14:creationId xmlns:p14="http://schemas.microsoft.com/office/powerpoint/2010/main" val="73080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Committee Structure</a:t>
            </a:r>
            <a:endParaRPr lang="en-CA" dirty="0"/>
          </a:p>
        </p:txBody>
      </p:sp>
      <p:sp>
        <p:nvSpPr>
          <p:cNvPr id="3" name="Subtitle 2"/>
          <p:cNvSpPr>
            <a:spLocks noGrp="1"/>
          </p:cNvSpPr>
          <p:nvPr>
            <p:ph type="subTitle" idx="1"/>
          </p:nvPr>
        </p:nvSpPr>
        <p:spPr>
          <a:xfrm>
            <a:off x="395536" y="2514600"/>
            <a:ext cx="8424936" cy="3578696"/>
          </a:xfrm>
        </p:spPr>
        <p:txBody>
          <a:bodyPr>
            <a:normAutofit lnSpcReduction="10000"/>
          </a:bodyPr>
          <a:lstStyle/>
          <a:p>
            <a:pPr marL="285750" indent="-285750">
              <a:spcAft>
                <a:spcPts val="600"/>
              </a:spcAft>
              <a:buFont typeface="Arial" panose="020B0604020202020204" pitchFamily="34" charset="0"/>
              <a:buChar char="•"/>
            </a:pPr>
            <a:r>
              <a:rPr lang="en-CA" sz="2100" dirty="0"/>
              <a:t>At different levels committees may be standing, ad hoc, or a mix.</a:t>
            </a:r>
          </a:p>
          <a:p>
            <a:pPr marL="285750" indent="-285750">
              <a:spcAft>
                <a:spcPts val="600"/>
              </a:spcAft>
              <a:buFont typeface="Arial" panose="020B0604020202020204" pitchFamily="34" charset="0"/>
              <a:buChar char="•"/>
            </a:pPr>
            <a:r>
              <a:rPr lang="en-CA" sz="2100" dirty="0"/>
              <a:t>Ad hoc members are typically “rostered”.</a:t>
            </a:r>
          </a:p>
          <a:p>
            <a:pPr marL="285750" indent="-285750">
              <a:spcAft>
                <a:spcPts val="600"/>
              </a:spcAft>
              <a:buFont typeface="Arial" panose="020B0604020202020204" pitchFamily="34" charset="0"/>
              <a:buChar char="•"/>
            </a:pPr>
            <a:r>
              <a:rPr lang="en-CA" sz="2100" dirty="0"/>
              <a:t>Some service resolution models attempt to have  a mix of organizational levels (from front-line leaders up to executive directors) within one SR committee.</a:t>
            </a:r>
          </a:p>
          <a:p>
            <a:pPr marL="285750" indent="-285750">
              <a:spcAft>
                <a:spcPts val="600"/>
              </a:spcAft>
              <a:buFont typeface="Arial" panose="020B0604020202020204" pitchFamily="34" charset="0"/>
              <a:buChar char="•"/>
            </a:pPr>
            <a:r>
              <a:rPr lang="en-CA" sz="2100" dirty="0"/>
              <a:t>What is essential is that committee decision-makers have control over high-level organizational decisions when required.</a:t>
            </a:r>
          </a:p>
          <a:p>
            <a:pPr marL="285750" indent="-285750">
              <a:spcAft>
                <a:spcPts val="600"/>
              </a:spcAft>
              <a:buFont typeface="Arial" panose="020B0604020202020204" pitchFamily="34" charset="0"/>
              <a:buChar char="•"/>
            </a:pPr>
            <a:r>
              <a:rPr lang="en-CA" sz="2100" dirty="0"/>
              <a:t>System case conference committee may also serve as the governance structure (to be discussed).</a:t>
            </a:r>
          </a:p>
          <a:p>
            <a:pPr>
              <a:spcAft>
                <a:spcPts val="600"/>
              </a:spcAft>
            </a:pPr>
            <a:endParaRPr lang="en-CA" sz="2100" dirty="0"/>
          </a:p>
        </p:txBody>
      </p:sp>
      <p:sp>
        <p:nvSpPr>
          <p:cNvPr id="4" name="Text Placeholder 3"/>
          <p:cNvSpPr>
            <a:spLocks noGrp="1"/>
          </p:cNvSpPr>
          <p:nvPr>
            <p:ph type="body" sz="quarter" idx="10"/>
          </p:nvPr>
        </p:nvSpPr>
        <p:spPr>
          <a:xfrm>
            <a:off x="395536" y="188640"/>
            <a:ext cx="8291264" cy="914400"/>
          </a:xfrm>
        </p:spPr>
        <p:txBody>
          <a:bodyPr>
            <a:normAutofit/>
          </a:bodyPr>
          <a:lstStyle/>
          <a:p>
            <a:r>
              <a:rPr lang="en-US" dirty="0"/>
              <a:t>Response Level and Committee Structure</a:t>
            </a:r>
            <a:endParaRPr lang="en-CA" dirty="0"/>
          </a:p>
        </p:txBody>
      </p:sp>
    </p:spTree>
    <p:extLst>
      <p:ext uri="{BB962C8B-B14F-4D97-AF65-F5344CB8AC3E}">
        <p14:creationId xmlns:p14="http://schemas.microsoft.com/office/powerpoint/2010/main" val="2249630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1484785"/>
            <a:ext cx="8363000" cy="1080119"/>
          </a:xfrm>
        </p:spPr>
        <p:txBody>
          <a:bodyPr>
            <a:noAutofit/>
          </a:bodyPr>
          <a:lstStyle/>
          <a:p>
            <a:r>
              <a:rPr lang="en-CA" sz="2500" dirty="0"/>
              <a:t>Any SR model will need to consider how people come into service – how they are identified and protocol/process leads them into the service</a:t>
            </a:r>
            <a:r>
              <a:rPr lang="en-CA" sz="2500" dirty="0" smtClean="0"/>
              <a:t>.</a:t>
            </a:r>
            <a:endParaRPr lang="en-CA" sz="2500" dirty="0"/>
          </a:p>
        </p:txBody>
      </p:sp>
      <p:sp>
        <p:nvSpPr>
          <p:cNvPr id="3" name="Subtitle 2"/>
          <p:cNvSpPr>
            <a:spLocks noGrp="1"/>
          </p:cNvSpPr>
          <p:nvPr>
            <p:ph type="subTitle" idx="1"/>
          </p:nvPr>
        </p:nvSpPr>
        <p:spPr/>
        <p:txBody>
          <a:bodyPr/>
          <a:lstStyle/>
          <a:p>
            <a:pPr marL="285750" indent="-285750">
              <a:buFont typeface="Arial" panose="020B0604020202020204" pitchFamily="34" charset="0"/>
              <a:buChar char="•"/>
            </a:pPr>
            <a:r>
              <a:rPr lang="en-US" b="1" dirty="0" smtClean="0"/>
              <a:t>Open Service</a:t>
            </a:r>
            <a:r>
              <a:rPr lang="en-US" dirty="0" smtClean="0"/>
              <a:t>: all providers can refer.</a:t>
            </a:r>
          </a:p>
          <a:p>
            <a:pPr marL="742950" lvl="1" indent="-285750" algn="l">
              <a:buFont typeface="Arial" panose="020B0604020202020204" pitchFamily="34" charset="0"/>
              <a:buChar char="•"/>
            </a:pPr>
            <a:r>
              <a:rPr lang="en-CA" sz="1800" dirty="0"/>
              <a:t>It is a function of the </a:t>
            </a:r>
            <a:r>
              <a:rPr lang="en-CA" sz="1800" dirty="0" smtClean="0"/>
              <a:t>SR </a:t>
            </a:r>
            <a:r>
              <a:rPr lang="en-CA" sz="1800" dirty="0" err="1" smtClean="0"/>
              <a:t>Coorindator</a:t>
            </a:r>
            <a:r>
              <a:rPr lang="en-CA" sz="1800" dirty="0" smtClean="0"/>
              <a:t> </a:t>
            </a:r>
            <a:r>
              <a:rPr lang="en-CA" sz="1800" dirty="0"/>
              <a:t>(with guidance of governance committee) to educate providers on appropriate referral criteria</a:t>
            </a:r>
            <a:r>
              <a:rPr lang="en-CA" sz="1800" dirty="0" smtClean="0"/>
              <a:t>.</a:t>
            </a:r>
          </a:p>
          <a:p>
            <a:pPr marL="742950" lvl="1" indent="-285750" algn="l">
              <a:buFont typeface="Arial" panose="020B0604020202020204" pitchFamily="34" charset="0"/>
              <a:buChar char="•"/>
            </a:pPr>
            <a:r>
              <a:rPr lang="en-CA" sz="1800" dirty="0"/>
              <a:t>We recommend providers refer with “home agency endorsement”.</a:t>
            </a:r>
          </a:p>
          <a:p>
            <a:endParaRPr lang="en-US" dirty="0" smtClean="0"/>
          </a:p>
          <a:p>
            <a:pPr marL="285750" indent="-285750">
              <a:buFont typeface="Arial" panose="020B0604020202020204" pitchFamily="34" charset="0"/>
              <a:buChar char="•"/>
            </a:pPr>
            <a:r>
              <a:rPr lang="en-US" b="1" dirty="0" smtClean="0"/>
              <a:t>Localized Service</a:t>
            </a:r>
            <a:r>
              <a:rPr lang="en-US" dirty="0" smtClean="0"/>
              <a:t>: clients hail from particular catchment area.</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Streamed Service</a:t>
            </a:r>
            <a:r>
              <a:rPr lang="en-US" dirty="0" smtClean="0"/>
              <a:t>: clients gain access through a particular service pathway (e.g., MH court, ALC discharge, etc.); </a:t>
            </a:r>
            <a:r>
              <a:rPr lang="en-CA" dirty="0" smtClean="0"/>
              <a:t>internal </a:t>
            </a:r>
            <a:r>
              <a:rPr lang="en-CA" dirty="0"/>
              <a:t>providers refer to the </a:t>
            </a:r>
            <a:r>
              <a:rPr lang="en-CA" dirty="0" smtClean="0"/>
              <a:t>table</a:t>
            </a:r>
            <a:endParaRPr lang="en-CA" dirty="0"/>
          </a:p>
        </p:txBody>
      </p:sp>
      <p:sp>
        <p:nvSpPr>
          <p:cNvPr id="4" name="Text Placeholder 3"/>
          <p:cNvSpPr>
            <a:spLocks noGrp="1"/>
          </p:cNvSpPr>
          <p:nvPr>
            <p:ph type="body" sz="quarter" idx="10"/>
          </p:nvPr>
        </p:nvSpPr>
        <p:spPr/>
        <p:txBody>
          <a:bodyPr/>
          <a:lstStyle/>
          <a:p>
            <a:r>
              <a:rPr lang="en-US" dirty="0"/>
              <a:t>Pathways into Service Resolution</a:t>
            </a:r>
            <a:endParaRPr lang="en-CA" dirty="0"/>
          </a:p>
          <a:p>
            <a:endParaRPr lang="en-CA" dirty="0"/>
          </a:p>
        </p:txBody>
      </p:sp>
    </p:spTree>
    <p:extLst>
      <p:ext uri="{BB962C8B-B14F-4D97-AF65-F5344CB8AC3E}">
        <p14:creationId xmlns:p14="http://schemas.microsoft.com/office/powerpoint/2010/main" val="374176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133600"/>
            <a:ext cx="8424936" cy="3959696"/>
          </a:xfrm>
        </p:spPr>
        <p:txBody>
          <a:bodyPr/>
          <a:lstStyle/>
          <a:p>
            <a:pPr marL="285750" indent="-285750">
              <a:spcAft>
                <a:spcPts val="600"/>
              </a:spcAft>
              <a:buFont typeface="Arial" panose="020B0604020202020204" pitchFamily="34" charset="0"/>
              <a:buChar char="•"/>
            </a:pPr>
            <a:r>
              <a:rPr lang="en-CA" sz="2100" dirty="0"/>
              <a:t>Forums and processes already exist that are designed to promote collaborative problem solving in relation to individual situations.</a:t>
            </a:r>
          </a:p>
          <a:p>
            <a:pPr marL="285750" indent="-285750">
              <a:spcAft>
                <a:spcPts val="600"/>
              </a:spcAft>
              <a:buFont typeface="Arial" panose="020B0604020202020204" pitchFamily="34" charset="0"/>
              <a:buChar char="•"/>
            </a:pPr>
            <a:r>
              <a:rPr lang="en-CA" sz="2100" dirty="0"/>
              <a:t>A new service resolution model will need to consider how to </a:t>
            </a:r>
            <a:r>
              <a:rPr lang="en-CA" sz="2100" b="1" dirty="0">
                <a:solidFill>
                  <a:schemeClr val="accent3"/>
                </a:solidFill>
              </a:rPr>
              <a:t>coordinate and integrate</a:t>
            </a:r>
            <a:r>
              <a:rPr lang="en-CA" sz="2100" dirty="0"/>
              <a:t> with existing tables.</a:t>
            </a:r>
          </a:p>
          <a:p>
            <a:pPr marL="285750" indent="-285750">
              <a:spcAft>
                <a:spcPts val="600"/>
              </a:spcAft>
              <a:buFont typeface="Arial" panose="020B0604020202020204" pitchFamily="34" charset="0"/>
              <a:buChar char="•"/>
            </a:pPr>
            <a:r>
              <a:rPr lang="en-CA" sz="2100" dirty="0"/>
              <a:t>Should </a:t>
            </a:r>
            <a:r>
              <a:rPr lang="en-CA" sz="2100" b="1" dirty="0">
                <a:solidFill>
                  <a:schemeClr val="accent3"/>
                </a:solidFill>
              </a:rPr>
              <a:t>avoid duplication </a:t>
            </a:r>
            <a:r>
              <a:rPr lang="en-CA" sz="2100" dirty="0"/>
              <a:t>and confusion and serve to enhance the response and practices of other initiatives (and vice versa).</a:t>
            </a:r>
          </a:p>
          <a:p>
            <a:pPr marL="285750" indent="-285750">
              <a:spcAft>
                <a:spcPts val="600"/>
              </a:spcAft>
              <a:buFont typeface="Arial" panose="020B0604020202020204" pitchFamily="34" charset="0"/>
              <a:buChar char="•"/>
            </a:pPr>
            <a:r>
              <a:rPr lang="en-CA" sz="2100" dirty="0"/>
              <a:t>Other tables vary in mandate, structure, and reach thereby placing some constraints on SR function, flexibility, and governance.</a:t>
            </a:r>
          </a:p>
          <a:p>
            <a:endParaRPr lang="en-CA" dirty="0"/>
          </a:p>
        </p:txBody>
      </p:sp>
      <p:sp>
        <p:nvSpPr>
          <p:cNvPr id="4" name="Text Placeholder 3"/>
          <p:cNvSpPr>
            <a:spLocks noGrp="1"/>
          </p:cNvSpPr>
          <p:nvPr>
            <p:ph type="body" sz="quarter" idx="10"/>
          </p:nvPr>
        </p:nvSpPr>
        <p:spPr/>
        <p:txBody>
          <a:bodyPr/>
          <a:lstStyle/>
          <a:p>
            <a:r>
              <a:rPr lang="en-US" dirty="0" smtClean="0"/>
              <a:t>Coordination with Existing Tables</a:t>
            </a:r>
            <a:endParaRPr lang="en-CA" dirty="0"/>
          </a:p>
        </p:txBody>
      </p:sp>
    </p:spTree>
    <p:extLst>
      <p:ext uri="{BB962C8B-B14F-4D97-AF65-F5344CB8AC3E}">
        <p14:creationId xmlns:p14="http://schemas.microsoft.com/office/powerpoint/2010/main" val="5825102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05000"/>
            <a:ext cx="8424936" cy="4188296"/>
          </a:xfrm>
        </p:spPr>
        <p:txBody>
          <a:bodyPr>
            <a:normAutofit/>
          </a:bodyPr>
          <a:lstStyle/>
          <a:p>
            <a:pPr marL="285750" indent="-285750">
              <a:spcAft>
                <a:spcPts val="1000"/>
              </a:spcAft>
              <a:buFont typeface="Arial" panose="020B0604020202020204" pitchFamily="34" charset="0"/>
              <a:buChar char="•"/>
            </a:pPr>
            <a:r>
              <a:rPr lang="en-CA" dirty="0"/>
              <a:t>A Toronto service resolution model will need to accommodate a large geographical area and complex sectors and systems. (e.g., there are over 70 funded MHA organizations in the Toronto Central LHIN alone).</a:t>
            </a:r>
          </a:p>
          <a:p>
            <a:pPr marL="285750" indent="-285750">
              <a:buFont typeface="Arial" panose="020B0604020202020204" pitchFamily="34" charset="0"/>
              <a:buChar char="•"/>
            </a:pPr>
            <a:r>
              <a:rPr lang="en-CA" dirty="0"/>
              <a:t>There a few obvious guidelines on how to parse the city geographically for this purpose.  Some examples include:</a:t>
            </a:r>
          </a:p>
          <a:p>
            <a:pPr marL="742950" lvl="1" indent="-285750" algn="l">
              <a:buFont typeface="Arial" panose="020B0604020202020204" pitchFamily="34" charset="0"/>
              <a:buChar char="•"/>
            </a:pPr>
            <a:r>
              <a:rPr lang="en-CA" sz="1900" dirty="0"/>
              <a:t>LHINs</a:t>
            </a:r>
          </a:p>
          <a:p>
            <a:pPr marL="742950" lvl="1" indent="-285750" algn="l">
              <a:buFont typeface="Arial" panose="020B0604020202020204" pitchFamily="34" charset="0"/>
              <a:buChar char="•"/>
            </a:pPr>
            <a:r>
              <a:rPr lang="en-CA" sz="1900" dirty="0"/>
              <a:t>Quadrants:  Etobicoke/York, North York, Toronto/East York.</a:t>
            </a:r>
          </a:p>
          <a:p>
            <a:pPr marL="742950" lvl="1" indent="-285750" algn="l">
              <a:buFont typeface="Arial" panose="020B0604020202020204" pitchFamily="34" charset="0"/>
              <a:buChar char="•"/>
            </a:pPr>
            <a:r>
              <a:rPr lang="en-CA" sz="1900" dirty="0"/>
              <a:t>Health Links (roughly neighbourhood divisions)</a:t>
            </a:r>
          </a:p>
          <a:p>
            <a:pPr marL="742950" lvl="1" indent="-285750" algn="l">
              <a:spcAft>
                <a:spcPts val="1000"/>
              </a:spcAft>
              <a:buFont typeface="Arial" panose="020B0604020202020204" pitchFamily="34" charset="0"/>
              <a:buChar char="•"/>
            </a:pPr>
            <a:r>
              <a:rPr lang="en-CA" sz="1900" dirty="0"/>
              <a:t>Police </a:t>
            </a:r>
            <a:r>
              <a:rPr lang="en-CA" sz="1900" dirty="0" smtClean="0"/>
              <a:t>divisions</a:t>
            </a:r>
            <a:endParaRPr lang="en-CA" dirty="0" smtClean="0"/>
          </a:p>
          <a:p>
            <a:pPr marL="285750" indent="-285750">
              <a:buFont typeface="Arial" panose="020B0604020202020204" pitchFamily="34" charset="0"/>
              <a:buChar char="•"/>
            </a:pPr>
            <a:r>
              <a:rPr lang="en-CA" dirty="0" smtClean="0"/>
              <a:t>Another </a:t>
            </a:r>
            <a:r>
              <a:rPr lang="en-CA" dirty="0"/>
              <a:t>option is to build geographic coverage inductively, by mapping presenting needs over time</a:t>
            </a:r>
          </a:p>
        </p:txBody>
      </p:sp>
      <p:sp>
        <p:nvSpPr>
          <p:cNvPr id="4" name="Text Placeholder 3"/>
          <p:cNvSpPr>
            <a:spLocks noGrp="1"/>
          </p:cNvSpPr>
          <p:nvPr>
            <p:ph type="body" sz="quarter" idx="10"/>
          </p:nvPr>
        </p:nvSpPr>
        <p:spPr/>
        <p:txBody>
          <a:bodyPr/>
          <a:lstStyle/>
          <a:p>
            <a:r>
              <a:rPr lang="en-US" dirty="0" smtClean="0"/>
              <a:t>Geographic Coverage</a:t>
            </a:r>
            <a:endParaRPr lang="en-CA" dirty="0"/>
          </a:p>
        </p:txBody>
      </p:sp>
    </p:spTree>
    <p:extLst>
      <p:ext uri="{BB962C8B-B14F-4D97-AF65-F5344CB8AC3E}">
        <p14:creationId xmlns:p14="http://schemas.microsoft.com/office/powerpoint/2010/main" val="3765277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05000"/>
            <a:ext cx="8424936" cy="4188296"/>
          </a:xfrm>
        </p:spPr>
        <p:txBody>
          <a:bodyPr>
            <a:normAutofit/>
          </a:bodyPr>
          <a:lstStyle/>
          <a:p>
            <a:pPr marL="285750" indent="-285750">
              <a:spcAft>
                <a:spcPts val="600"/>
              </a:spcAft>
              <a:buFont typeface="Arial" panose="020B0604020202020204" pitchFamily="34" charset="0"/>
              <a:buChar char="•"/>
            </a:pPr>
            <a:r>
              <a:rPr lang="en-CA" sz="2100" dirty="0"/>
              <a:t>Effective service resolution requires cross-sectoral representation of organizations that have a direct role in services and supports. </a:t>
            </a:r>
          </a:p>
          <a:p>
            <a:pPr marL="285750" indent="-285750">
              <a:spcAft>
                <a:spcPts val="600"/>
              </a:spcAft>
              <a:buFont typeface="Arial" panose="020B0604020202020204" pitchFamily="34" charset="0"/>
              <a:buChar char="•"/>
            </a:pPr>
            <a:r>
              <a:rPr lang="en-CA" sz="2100" dirty="0"/>
              <a:t>Essential to have a strong mix of MHA, developmental services, justice, housing, ABI, hospitals, primary care, etc.  </a:t>
            </a:r>
          </a:p>
          <a:p>
            <a:pPr marL="285750" indent="-285750">
              <a:spcAft>
                <a:spcPts val="600"/>
              </a:spcAft>
              <a:buFont typeface="Arial" panose="020B0604020202020204" pitchFamily="34" charset="0"/>
              <a:buChar char="•"/>
            </a:pPr>
            <a:r>
              <a:rPr lang="en-CA" sz="2100" dirty="0"/>
              <a:t>Some organizations are essential, due to mandate and reach, and are almost always needed around the table.</a:t>
            </a:r>
          </a:p>
          <a:p>
            <a:pPr marL="285750" indent="-285750">
              <a:spcAft>
                <a:spcPts val="600"/>
              </a:spcAft>
              <a:buFont typeface="Arial" panose="020B0604020202020204" pitchFamily="34" charset="0"/>
              <a:buChar char="•"/>
            </a:pPr>
            <a:r>
              <a:rPr lang="en-CA" sz="2100" dirty="0"/>
              <a:t>Others are needed more occasionally.</a:t>
            </a:r>
          </a:p>
          <a:p>
            <a:pPr marL="285750" indent="-285750">
              <a:spcAft>
                <a:spcPts val="600"/>
              </a:spcAft>
              <a:buFont typeface="Arial" panose="020B0604020202020204" pitchFamily="34" charset="0"/>
              <a:buChar char="•"/>
            </a:pPr>
            <a:r>
              <a:rPr lang="en-CA" sz="2100" dirty="0"/>
              <a:t>There will be an interplay between geography and organizational representation – different offices and personnel of single (but large organizations) may be implicated at different times</a:t>
            </a:r>
            <a:r>
              <a:rPr lang="en-CA" sz="2100" dirty="0" smtClean="0"/>
              <a:t>.</a:t>
            </a:r>
            <a:endParaRPr lang="en-CA" sz="2100" dirty="0"/>
          </a:p>
        </p:txBody>
      </p:sp>
      <p:sp>
        <p:nvSpPr>
          <p:cNvPr id="4" name="Text Placeholder 3"/>
          <p:cNvSpPr>
            <a:spLocks noGrp="1"/>
          </p:cNvSpPr>
          <p:nvPr>
            <p:ph type="body" sz="quarter" idx="10"/>
          </p:nvPr>
        </p:nvSpPr>
        <p:spPr/>
        <p:txBody>
          <a:bodyPr/>
          <a:lstStyle/>
          <a:p>
            <a:r>
              <a:rPr lang="en-US" dirty="0" smtClean="0"/>
              <a:t>Organizational Representation</a:t>
            </a:r>
            <a:endParaRPr lang="en-CA" dirty="0"/>
          </a:p>
        </p:txBody>
      </p:sp>
    </p:spTree>
    <p:extLst>
      <p:ext uri="{BB962C8B-B14F-4D97-AF65-F5344CB8AC3E}">
        <p14:creationId xmlns:p14="http://schemas.microsoft.com/office/powerpoint/2010/main" val="3269540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204864"/>
            <a:ext cx="8424936" cy="3456384"/>
          </a:xfrm>
        </p:spPr>
        <p:txBody>
          <a:bodyPr/>
          <a:lstStyle/>
          <a:p>
            <a:pPr algn="ctr"/>
            <a:r>
              <a:rPr lang="en-US" dirty="0" smtClean="0"/>
              <a:t>We warmly thank our key informants for sharing their experiences and expertise, and the </a:t>
            </a:r>
            <a:r>
              <a:rPr lang="en-US" i="1" dirty="0" smtClean="0"/>
              <a:t>Complex Care Sub-Committee of the Toronto </a:t>
            </a:r>
            <a:r>
              <a:rPr lang="en-US" i="1" dirty="0" smtClean="0"/>
              <a:t>HSJCC </a:t>
            </a:r>
            <a:r>
              <a:rPr lang="en-US" dirty="0" smtClean="0"/>
              <a:t>for their guidance and insights.</a:t>
            </a:r>
          </a:p>
          <a:p>
            <a:pPr algn="ctr"/>
            <a:endParaRPr lang="en-US" dirty="0" smtClean="0"/>
          </a:p>
          <a:p>
            <a:pPr algn="ctr"/>
            <a:endParaRPr lang="en-US" dirty="0"/>
          </a:p>
          <a:p>
            <a:pPr algn="ctr"/>
            <a:r>
              <a:rPr lang="en-US" dirty="0" smtClean="0"/>
              <a:t>Special thanks to the Project Leadership Team: </a:t>
            </a:r>
          </a:p>
          <a:p>
            <a:pPr algn="ctr"/>
            <a:r>
              <a:rPr lang="en-US" dirty="0" smtClean="0"/>
              <a:t>Charissa Levy, </a:t>
            </a:r>
            <a:r>
              <a:rPr lang="en-US" i="1" dirty="0" smtClean="0"/>
              <a:t>GTA Rehab Network/ Toronto ABI Network/ Rehabilitative Care Alliance</a:t>
            </a:r>
          </a:p>
          <a:p>
            <a:pPr algn="ctr"/>
            <a:r>
              <a:rPr lang="en-US" dirty="0" smtClean="0"/>
              <a:t>Steve Lurie, </a:t>
            </a:r>
            <a:r>
              <a:rPr lang="en-US" i="1" dirty="0" smtClean="0"/>
              <a:t>CMHA, Toronto</a:t>
            </a:r>
          </a:p>
          <a:p>
            <a:pPr algn="ctr"/>
            <a:r>
              <a:rPr lang="en-US" dirty="0" smtClean="0"/>
              <a:t>Paul Van de </a:t>
            </a:r>
            <a:r>
              <a:rPr lang="en-US" dirty="0" err="1" smtClean="0"/>
              <a:t>Laar</a:t>
            </a:r>
            <a:r>
              <a:rPr lang="en-US" dirty="0" smtClean="0"/>
              <a:t>, </a:t>
            </a:r>
            <a:r>
              <a:rPr lang="en-US" i="1" dirty="0" smtClean="0"/>
              <a:t>Cota</a:t>
            </a:r>
          </a:p>
          <a:p>
            <a:pPr algn="ctr"/>
            <a:endParaRPr lang="en-US" dirty="0" smtClean="0"/>
          </a:p>
        </p:txBody>
      </p:sp>
      <p:sp>
        <p:nvSpPr>
          <p:cNvPr id="4" name="Text Placeholder 3"/>
          <p:cNvSpPr>
            <a:spLocks noGrp="1"/>
          </p:cNvSpPr>
          <p:nvPr>
            <p:ph type="body" sz="quarter" idx="10"/>
          </p:nvPr>
        </p:nvSpPr>
        <p:spPr/>
        <p:txBody>
          <a:bodyPr/>
          <a:lstStyle/>
          <a:p>
            <a:r>
              <a:rPr lang="en-US" dirty="0" smtClean="0"/>
              <a:t>Acknowledgements</a:t>
            </a:r>
            <a:endParaRPr lang="en-CA" dirty="0"/>
          </a:p>
        </p:txBody>
      </p:sp>
    </p:spTree>
    <p:extLst>
      <p:ext uri="{BB962C8B-B14F-4D97-AF65-F5344CB8AC3E}">
        <p14:creationId xmlns:p14="http://schemas.microsoft.com/office/powerpoint/2010/main" val="37325862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133600"/>
            <a:ext cx="8424936" cy="3959696"/>
          </a:xfrm>
        </p:spPr>
        <p:txBody>
          <a:bodyPr>
            <a:normAutofit/>
          </a:bodyPr>
          <a:lstStyle/>
          <a:p>
            <a:pPr marL="285750" indent="-285750">
              <a:spcAft>
                <a:spcPts val="600"/>
              </a:spcAft>
              <a:buFont typeface="Arial" panose="020B0604020202020204" pitchFamily="34" charset="0"/>
              <a:buChar char="•"/>
            </a:pPr>
            <a:r>
              <a:rPr lang="en-CA" sz="2400" dirty="0"/>
              <a:t>Service resolution relies very heavily on effective system coordination and networking.</a:t>
            </a:r>
          </a:p>
          <a:p>
            <a:pPr marL="285750" indent="-285750">
              <a:spcAft>
                <a:spcPts val="600"/>
              </a:spcAft>
              <a:buFont typeface="Arial" panose="020B0604020202020204" pitchFamily="34" charset="0"/>
              <a:buChar char="•"/>
            </a:pPr>
            <a:r>
              <a:rPr lang="en-CA" sz="2400" dirty="0"/>
              <a:t>Without a dedicated position to facilitate inter-organizational, cross-sectoral communication, the mechanism will be very challenging to maintain.</a:t>
            </a:r>
          </a:p>
          <a:p>
            <a:pPr marL="285750" indent="-285750">
              <a:spcAft>
                <a:spcPts val="600"/>
              </a:spcAft>
              <a:buFont typeface="Arial" panose="020B0604020202020204" pitchFamily="34" charset="0"/>
              <a:buChar char="•"/>
            </a:pPr>
            <a:r>
              <a:rPr lang="en-CA" sz="2400" dirty="0"/>
              <a:t>Existing SR models have central coordinators (navigators, facilitators). </a:t>
            </a:r>
          </a:p>
        </p:txBody>
      </p:sp>
      <p:sp>
        <p:nvSpPr>
          <p:cNvPr id="4" name="Text Placeholder 3"/>
          <p:cNvSpPr>
            <a:spLocks noGrp="1"/>
          </p:cNvSpPr>
          <p:nvPr>
            <p:ph type="body" sz="quarter" idx="10"/>
          </p:nvPr>
        </p:nvSpPr>
        <p:spPr/>
        <p:txBody>
          <a:bodyPr/>
          <a:lstStyle/>
          <a:p>
            <a:r>
              <a:rPr lang="en-US" dirty="0" smtClean="0"/>
              <a:t>Core Staff: SR Coordinator</a:t>
            </a:r>
            <a:endParaRPr lang="en-CA" dirty="0"/>
          </a:p>
        </p:txBody>
      </p:sp>
    </p:spTree>
    <p:extLst>
      <p:ext uri="{BB962C8B-B14F-4D97-AF65-F5344CB8AC3E}">
        <p14:creationId xmlns:p14="http://schemas.microsoft.com/office/powerpoint/2010/main" val="1581792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SR Coordinator Role</a:t>
            </a:r>
            <a:endParaRPr lang="en-CA" dirty="0"/>
          </a:p>
        </p:txBody>
      </p:sp>
      <p:sp>
        <p:nvSpPr>
          <p:cNvPr id="3" name="Subtitle 2"/>
          <p:cNvSpPr>
            <a:spLocks noGrp="1"/>
          </p:cNvSpPr>
          <p:nvPr>
            <p:ph type="subTitle" idx="1"/>
          </p:nvPr>
        </p:nvSpPr>
        <p:spPr>
          <a:xfrm>
            <a:off x="395536" y="2438400"/>
            <a:ext cx="8424936" cy="3733800"/>
          </a:xfrm>
        </p:spPr>
        <p:txBody>
          <a:bodyPr>
            <a:normAutofit/>
          </a:bodyPr>
          <a:lstStyle/>
          <a:p>
            <a:pPr marL="285750" indent="-285750">
              <a:spcAft>
                <a:spcPts val="600"/>
              </a:spcAft>
              <a:buFont typeface="Arial" panose="020B0604020202020204" pitchFamily="34" charset="0"/>
              <a:buChar char="•"/>
            </a:pPr>
            <a:r>
              <a:rPr lang="en-CA" dirty="0"/>
              <a:t>A </a:t>
            </a:r>
            <a:r>
              <a:rPr lang="en-CA" b="1" dirty="0">
                <a:solidFill>
                  <a:schemeClr val="accent3"/>
                </a:solidFill>
              </a:rPr>
              <a:t>unique system position </a:t>
            </a:r>
            <a:r>
              <a:rPr lang="en-CA" dirty="0"/>
              <a:t>and central to the success of SR.</a:t>
            </a:r>
          </a:p>
          <a:p>
            <a:pPr marL="285750" indent="-285750">
              <a:spcAft>
                <a:spcPts val="600"/>
              </a:spcAft>
              <a:buFont typeface="Arial" panose="020B0604020202020204" pitchFamily="34" charset="0"/>
              <a:buChar char="•"/>
            </a:pPr>
            <a:r>
              <a:rPr lang="en-CA" dirty="0"/>
              <a:t>Accountable to the system via a multi-organization governance committee.</a:t>
            </a:r>
          </a:p>
          <a:p>
            <a:pPr marL="285750" indent="-285750">
              <a:spcAft>
                <a:spcPts val="600"/>
              </a:spcAft>
              <a:buFont typeface="Arial" panose="020B0604020202020204" pitchFamily="34" charset="0"/>
              <a:buChar char="•"/>
            </a:pPr>
            <a:r>
              <a:rPr lang="en-CA" dirty="0"/>
              <a:t>Provides </a:t>
            </a:r>
            <a:r>
              <a:rPr lang="en-CA" b="1" dirty="0">
                <a:solidFill>
                  <a:schemeClr val="accent3"/>
                </a:solidFill>
              </a:rPr>
              <a:t>support, problem solving and education</a:t>
            </a:r>
            <a:r>
              <a:rPr lang="en-CA" dirty="0"/>
              <a:t> to front-line workers and organizations.</a:t>
            </a:r>
          </a:p>
          <a:p>
            <a:pPr marL="285750" indent="-285750">
              <a:spcAft>
                <a:spcPts val="600"/>
              </a:spcAft>
              <a:buFont typeface="Arial" panose="020B0604020202020204" pitchFamily="34" charset="0"/>
              <a:buChar char="•"/>
            </a:pPr>
            <a:r>
              <a:rPr lang="en-CA" dirty="0"/>
              <a:t>Promotes and </a:t>
            </a:r>
            <a:r>
              <a:rPr lang="en-CA" b="1" dirty="0">
                <a:solidFill>
                  <a:schemeClr val="accent3"/>
                </a:solidFill>
              </a:rPr>
              <a:t>facilitates interagency case and system level conferences</a:t>
            </a:r>
            <a:r>
              <a:rPr lang="en-CA" dirty="0"/>
              <a:t>.</a:t>
            </a:r>
          </a:p>
          <a:p>
            <a:pPr marL="285750" indent="-285750">
              <a:spcAft>
                <a:spcPts val="600"/>
              </a:spcAft>
              <a:buFont typeface="Arial" panose="020B0604020202020204" pitchFamily="34" charset="0"/>
              <a:buChar char="•"/>
            </a:pPr>
            <a:r>
              <a:rPr lang="en-CA" dirty="0"/>
              <a:t>Gathers and </a:t>
            </a:r>
            <a:r>
              <a:rPr lang="en-CA" b="1" dirty="0">
                <a:solidFill>
                  <a:schemeClr val="accent3"/>
                </a:solidFill>
              </a:rPr>
              <a:t>compiles information regarding common barriers and gaps </a:t>
            </a:r>
            <a:r>
              <a:rPr lang="en-CA" dirty="0"/>
              <a:t>in system to inform SR and system improvement.</a:t>
            </a:r>
          </a:p>
          <a:p>
            <a:pPr marL="285750" indent="-285750">
              <a:spcAft>
                <a:spcPts val="600"/>
              </a:spcAft>
              <a:buFont typeface="Arial" panose="020B0604020202020204" pitchFamily="34" charset="0"/>
              <a:buChar char="•"/>
            </a:pPr>
            <a:r>
              <a:rPr lang="en-CA" dirty="0"/>
              <a:t>Can be central point of access to SRM – the front door.</a:t>
            </a:r>
          </a:p>
          <a:p>
            <a:pPr marL="285750" indent="-285750">
              <a:spcAft>
                <a:spcPts val="600"/>
              </a:spcAft>
              <a:buFont typeface="Arial" panose="020B0604020202020204" pitchFamily="34" charset="0"/>
              <a:buChar char="•"/>
            </a:pPr>
            <a:r>
              <a:rPr lang="en-CA" dirty="0"/>
              <a:t>A </a:t>
            </a:r>
            <a:r>
              <a:rPr lang="en-CA" b="1" dirty="0">
                <a:solidFill>
                  <a:schemeClr val="accent3"/>
                </a:solidFill>
              </a:rPr>
              <a:t>system connector</a:t>
            </a:r>
            <a:r>
              <a:rPr lang="en-CA" dirty="0"/>
              <a:t>:  pulls together multiple organizations – has system endorsement and leverage to do so.  Responsible for ongoing engagement and buy-in</a:t>
            </a:r>
            <a:r>
              <a:rPr lang="en-CA" dirty="0" smtClean="0"/>
              <a:t>.</a:t>
            </a:r>
            <a:endParaRPr lang="en-CA" dirty="0"/>
          </a:p>
        </p:txBody>
      </p:sp>
      <p:sp>
        <p:nvSpPr>
          <p:cNvPr id="4" name="Text Placeholder 3"/>
          <p:cNvSpPr>
            <a:spLocks noGrp="1"/>
          </p:cNvSpPr>
          <p:nvPr>
            <p:ph type="body" sz="quarter" idx="10"/>
          </p:nvPr>
        </p:nvSpPr>
        <p:spPr/>
        <p:txBody>
          <a:bodyPr/>
          <a:lstStyle/>
          <a:p>
            <a:r>
              <a:rPr lang="en-US" dirty="0" smtClean="0"/>
              <a:t>Core Staff: SR Coordinator</a:t>
            </a:r>
            <a:endParaRPr lang="en-CA" dirty="0"/>
          </a:p>
        </p:txBody>
      </p:sp>
    </p:spTree>
    <p:extLst>
      <p:ext uri="{BB962C8B-B14F-4D97-AF65-F5344CB8AC3E}">
        <p14:creationId xmlns:p14="http://schemas.microsoft.com/office/powerpoint/2010/main" val="9272783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1510681"/>
            <a:ext cx="8363000" cy="1080119"/>
          </a:xfrm>
        </p:spPr>
        <p:txBody>
          <a:bodyPr>
            <a:noAutofit/>
          </a:bodyPr>
          <a:lstStyle/>
          <a:p>
            <a:r>
              <a:rPr lang="en-CA" sz="2400" dirty="0"/>
              <a:t>A SR model will need a governance structure to provide oversight and direction, ensure system-wide participation, and engage in system-level advocacy</a:t>
            </a:r>
            <a:r>
              <a:rPr lang="en-CA" sz="2400" dirty="0" smtClean="0"/>
              <a:t>.</a:t>
            </a:r>
            <a:endParaRPr lang="en-CA" sz="2400" dirty="0"/>
          </a:p>
        </p:txBody>
      </p:sp>
      <p:sp>
        <p:nvSpPr>
          <p:cNvPr id="3" name="Subtitle 2"/>
          <p:cNvSpPr>
            <a:spLocks noGrp="1"/>
          </p:cNvSpPr>
          <p:nvPr>
            <p:ph type="subTitle" idx="1"/>
          </p:nvPr>
        </p:nvSpPr>
        <p:spPr>
          <a:xfrm>
            <a:off x="395536" y="2715816"/>
            <a:ext cx="8424936" cy="3456384"/>
          </a:xfrm>
        </p:spPr>
        <p:txBody>
          <a:bodyPr>
            <a:normAutofit fontScale="92500" lnSpcReduction="10000"/>
          </a:bodyPr>
          <a:lstStyle/>
          <a:p>
            <a:pPr marL="285750" indent="-285750">
              <a:spcAft>
                <a:spcPts val="600"/>
              </a:spcAft>
              <a:buFont typeface="Arial" panose="020B0604020202020204" pitchFamily="34" charset="0"/>
              <a:buChar char="•"/>
            </a:pPr>
            <a:r>
              <a:rPr lang="en-CA" dirty="0"/>
              <a:t>Must be cross-sectoral, composed of high-level managers/executive directors.</a:t>
            </a:r>
          </a:p>
          <a:p>
            <a:pPr marL="285750" indent="-285750">
              <a:spcAft>
                <a:spcPts val="600"/>
              </a:spcAft>
              <a:buFont typeface="Arial" panose="020B0604020202020204" pitchFamily="34" charset="0"/>
              <a:buChar char="•"/>
            </a:pPr>
            <a:r>
              <a:rPr lang="en-CA" dirty="0"/>
              <a:t>Same organizations that have most active members.</a:t>
            </a:r>
          </a:p>
          <a:p>
            <a:pPr marL="285750" indent="-285750">
              <a:spcAft>
                <a:spcPts val="600"/>
              </a:spcAft>
              <a:buFont typeface="Arial" panose="020B0604020202020204" pitchFamily="34" charset="0"/>
              <a:buChar char="•"/>
            </a:pPr>
            <a:r>
              <a:rPr lang="en-CA" dirty="0"/>
              <a:t>Ideally will include governmental representation.</a:t>
            </a:r>
          </a:p>
          <a:p>
            <a:pPr marL="285750" indent="-285750">
              <a:spcAft>
                <a:spcPts val="600"/>
              </a:spcAft>
              <a:buFont typeface="Arial" panose="020B0604020202020204" pitchFamily="34" charset="0"/>
              <a:buChar char="•"/>
            </a:pPr>
            <a:r>
              <a:rPr lang="en-CA" dirty="0"/>
              <a:t>Provides direct accountability to the SRC. </a:t>
            </a:r>
          </a:p>
          <a:p>
            <a:pPr marL="285750" indent="-285750">
              <a:spcAft>
                <a:spcPts val="600"/>
              </a:spcAft>
              <a:buFont typeface="Arial" panose="020B0604020202020204" pitchFamily="34" charset="0"/>
              <a:buChar char="•"/>
            </a:pPr>
            <a:r>
              <a:rPr lang="en-CA" dirty="0"/>
              <a:t>Members may also be part of system case conferencing committee (a SR level).</a:t>
            </a:r>
          </a:p>
          <a:p>
            <a:pPr marL="285750" indent="-285750">
              <a:spcAft>
                <a:spcPts val="600"/>
              </a:spcAft>
              <a:buFont typeface="Arial" panose="020B0604020202020204" pitchFamily="34" charset="0"/>
              <a:buChar char="•"/>
            </a:pPr>
            <a:r>
              <a:rPr lang="en-CA" dirty="0"/>
              <a:t>Analyses system barriers and innovations (rolled up from cases) to develop new policies, practices, and programs.</a:t>
            </a:r>
          </a:p>
          <a:p>
            <a:pPr marL="285750" indent="-285750">
              <a:spcAft>
                <a:spcPts val="600"/>
              </a:spcAft>
              <a:buFont typeface="Arial" panose="020B0604020202020204" pitchFamily="34" charset="0"/>
              <a:buChar char="•"/>
            </a:pPr>
            <a:r>
              <a:rPr lang="en-CA" dirty="0"/>
              <a:t>Speak as one voice, representing the system.</a:t>
            </a:r>
          </a:p>
          <a:p>
            <a:pPr marL="285750" indent="-285750">
              <a:spcAft>
                <a:spcPts val="600"/>
              </a:spcAft>
              <a:buFont typeface="Arial" panose="020B0604020202020204" pitchFamily="34" charset="0"/>
              <a:buChar char="•"/>
            </a:pPr>
            <a:r>
              <a:rPr lang="en-CA" dirty="0"/>
              <a:t>Could be assembled for this purpose or could be assigned to an existing system structure (e.g., the T-HSJCC). </a:t>
            </a:r>
          </a:p>
        </p:txBody>
      </p:sp>
      <p:sp>
        <p:nvSpPr>
          <p:cNvPr id="4" name="Text Placeholder 3"/>
          <p:cNvSpPr>
            <a:spLocks noGrp="1"/>
          </p:cNvSpPr>
          <p:nvPr>
            <p:ph type="body" sz="quarter" idx="10"/>
          </p:nvPr>
        </p:nvSpPr>
        <p:spPr/>
        <p:txBody>
          <a:bodyPr/>
          <a:lstStyle/>
          <a:p>
            <a:r>
              <a:rPr lang="en-US" dirty="0"/>
              <a:t>Governance</a:t>
            </a:r>
            <a:endParaRPr lang="en-CA" dirty="0"/>
          </a:p>
          <a:p>
            <a:endParaRPr lang="en-CA" dirty="0"/>
          </a:p>
        </p:txBody>
      </p:sp>
    </p:spTree>
    <p:extLst>
      <p:ext uri="{BB962C8B-B14F-4D97-AF65-F5344CB8AC3E}">
        <p14:creationId xmlns:p14="http://schemas.microsoft.com/office/powerpoint/2010/main" val="24009352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828800"/>
            <a:ext cx="8424936" cy="4264496"/>
          </a:xfrm>
        </p:spPr>
        <p:txBody>
          <a:bodyPr>
            <a:noAutofit/>
          </a:bodyPr>
          <a:lstStyle/>
          <a:p>
            <a:pPr marL="285750" indent="-285750">
              <a:spcAft>
                <a:spcPts val="600"/>
              </a:spcAft>
              <a:buFont typeface="Arial" panose="020B0604020202020204" pitchFamily="34" charset="0"/>
              <a:buChar char="•"/>
            </a:pPr>
            <a:r>
              <a:rPr lang="en-CA" sz="2100" dirty="0"/>
              <a:t>Cost outlays can and should be kept fairly low – SR is an alternative way for providers to do the work they are already tasked to do.  SR should be seen as a more efficient and effective way to meet needs.</a:t>
            </a:r>
          </a:p>
          <a:p>
            <a:pPr marL="285750" indent="-285750">
              <a:spcAft>
                <a:spcPts val="600"/>
              </a:spcAft>
              <a:buFont typeface="Arial" panose="020B0604020202020204" pitchFamily="34" charset="0"/>
              <a:buChar char="•"/>
            </a:pPr>
            <a:r>
              <a:rPr lang="en-CA" sz="2100" dirty="0"/>
              <a:t>Costs are associated primarily with staffing the service (i.e., a coordinator or coordinators).</a:t>
            </a:r>
          </a:p>
          <a:p>
            <a:pPr marL="285750" indent="-285750">
              <a:spcAft>
                <a:spcPts val="600"/>
              </a:spcAft>
              <a:buFont typeface="Arial" panose="020B0604020202020204" pitchFamily="34" charset="0"/>
              <a:buChar char="•"/>
            </a:pPr>
            <a:r>
              <a:rPr lang="en-CA" sz="2100" dirty="0"/>
              <a:t>Each table will require a dedicated coordinator.</a:t>
            </a:r>
          </a:p>
          <a:p>
            <a:pPr marL="285750" indent="-285750">
              <a:spcAft>
                <a:spcPts val="600"/>
              </a:spcAft>
              <a:buFont typeface="Arial" panose="020B0604020202020204" pitchFamily="34" charset="0"/>
              <a:buChar char="•"/>
            </a:pPr>
            <a:r>
              <a:rPr lang="en-CA" sz="2100" dirty="0"/>
              <a:t>Resource risks for organizations:</a:t>
            </a:r>
          </a:p>
          <a:p>
            <a:pPr marL="742950" lvl="1" indent="-285750" algn="l">
              <a:spcAft>
                <a:spcPts val="600"/>
              </a:spcAft>
              <a:buFont typeface="Arial" panose="020B0604020202020204" pitchFamily="34" charset="0"/>
              <a:buChar char="•"/>
            </a:pPr>
            <a:r>
              <a:rPr lang="en-CA" sz="1800" dirty="0"/>
              <a:t>SR tends to implicate managers in more front-line operations – new roles require new or shifted resources.</a:t>
            </a:r>
          </a:p>
          <a:p>
            <a:pPr marL="742950" lvl="1" indent="-285750" algn="l">
              <a:spcAft>
                <a:spcPts val="600"/>
              </a:spcAft>
              <a:buFont typeface="Arial" panose="020B0604020202020204" pitchFamily="34" charset="0"/>
              <a:buChar char="•"/>
            </a:pPr>
            <a:r>
              <a:rPr lang="en-CA" sz="1800" dirty="0"/>
              <a:t>Some organizations are called upon more than others and the volume can overtake capacity</a:t>
            </a:r>
            <a:r>
              <a:rPr lang="en-CA" sz="1800" dirty="0" smtClean="0"/>
              <a:t>.</a:t>
            </a:r>
            <a:endParaRPr lang="en-CA" sz="1800" dirty="0"/>
          </a:p>
        </p:txBody>
      </p:sp>
      <p:sp>
        <p:nvSpPr>
          <p:cNvPr id="4" name="Text Placeholder 3"/>
          <p:cNvSpPr>
            <a:spLocks noGrp="1"/>
          </p:cNvSpPr>
          <p:nvPr>
            <p:ph type="body" sz="quarter" idx="10"/>
          </p:nvPr>
        </p:nvSpPr>
        <p:spPr/>
        <p:txBody>
          <a:bodyPr/>
          <a:lstStyle/>
          <a:p>
            <a:r>
              <a:rPr lang="en-US" dirty="0" smtClean="0"/>
              <a:t>Costs and Resources</a:t>
            </a:r>
            <a:endParaRPr lang="en-CA" dirty="0"/>
          </a:p>
        </p:txBody>
      </p:sp>
    </p:spTree>
    <p:extLst>
      <p:ext uri="{BB962C8B-B14F-4D97-AF65-F5344CB8AC3E}">
        <p14:creationId xmlns:p14="http://schemas.microsoft.com/office/powerpoint/2010/main" val="1215421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 Resolution Model </a:t>
            </a:r>
            <a:br>
              <a:rPr lang="en-US" dirty="0" smtClean="0"/>
            </a:br>
            <a:r>
              <a:rPr lang="en-US" dirty="0" smtClean="0"/>
              <a:t>Options for Toronto</a:t>
            </a:r>
            <a:endParaRPr lang="en-CA" dirty="0"/>
          </a:p>
        </p:txBody>
      </p:sp>
      <p:sp>
        <p:nvSpPr>
          <p:cNvPr id="3" name="Text Placeholder 2"/>
          <p:cNvSpPr>
            <a:spLocks noGrp="1"/>
          </p:cNvSpPr>
          <p:nvPr>
            <p:ph type="body" sz="quarter" idx="11"/>
          </p:nvPr>
        </p:nvSpPr>
        <p:spPr>
          <a:xfrm>
            <a:off x="539552" y="4581128"/>
            <a:ext cx="8496943" cy="1944216"/>
          </a:xfrm>
          <a:solidFill>
            <a:schemeClr val="bg1"/>
          </a:solidFill>
        </p:spPr>
        <p:txBody>
          <a:bodyPr/>
          <a:lstStyle/>
          <a:p>
            <a:endParaRPr lang="en-CA" dirty="0"/>
          </a:p>
        </p:txBody>
      </p:sp>
    </p:spTree>
    <p:extLst>
      <p:ext uri="{BB962C8B-B14F-4D97-AF65-F5344CB8AC3E}">
        <p14:creationId xmlns:p14="http://schemas.microsoft.com/office/powerpoint/2010/main" val="6676700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05000"/>
            <a:ext cx="8424936" cy="4188296"/>
          </a:xfrm>
        </p:spPr>
        <p:txBody>
          <a:bodyPr>
            <a:normAutofit/>
          </a:bodyPr>
          <a:lstStyle/>
          <a:p>
            <a:pPr marL="285750" indent="-285750">
              <a:spcAft>
                <a:spcPts val="600"/>
              </a:spcAft>
              <a:buFont typeface="Arial" panose="020B0604020202020204" pitchFamily="34" charset="0"/>
              <a:buChar char="•"/>
            </a:pPr>
            <a:r>
              <a:rPr lang="en-CA" sz="2000" dirty="0"/>
              <a:t>Two cross-sectoral standing committees each with additional ad hoc members as needed.</a:t>
            </a:r>
          </a:p>
          <a:p>
            <a:pPr marL="742950" lvl="1" indent="-285750" algn="l">
              <a:spcAft>
                <a:spcPts val="600"/>
              </a:spcAft>
              <a:buFont typeface="Arial" panose="020B0604020202020204" pitchFamily="34" charset="0"/>
              <a:buChar char="•"/>
            </a:pPr>
            <a:r>
              <a:rPr lang="en-CA" sz="2000" dirty="0"/>
              <a:t>Interagency case conferencing committee of middle/high-level managers</a:t>
            </a:r>
          </a:p>
          <a:p>
            <a:pPr marL="742950" lvl="1" indent="-285750" algn="l">
              <a:spcAft>
                <a:spcPts val="600"/>
              </a:spcAft>
              <a:buFont typeface="Arial" panose="020B0604020202020204" pitchFamily="34" charset="0"/>
              <a:buChar char="•"/>
            </a:pPr>
            <a:r>
              <a:rPr lang="en-CA" sz="2000" dirty="0"/>
              <a:t>System case conferencing committee of directors</a:t>
            </a:r>
            <a:r>
              <a:rPr lang="en-CA" sz="2000" dirty="0" smtClean="0"/>
              <a:t>.</a:t>
            </a:r>
          </a:p>
          <a:p>
            <a:pPr marL="742950" lvl="1" indent="-285750" algn="l">
              <a:spcAft>
                <a:spcPts val="600"/>
              </a:spcAft>
              <a:buFont typeface="Arial" panose="020B0604020202020204" pitchFamily="34" charset="0"/>
              <a:buChar char="•"/>
            </a:pPr>
            <a:endParaRPr lang="en-CA" sz="2000" dirty="0"/>
          </a:p>
          <a:p>
            <a:pPr marL="285750" indent="-285750">
              <a:spcAft>
                <a:spcPts val="600"/>
              </a:spcAft>
              <a:buFont typeface="Arial" panose="020B0604020202020204" pitchFamily="34" charset="0"/>
              <a:buChar char="•"/>
            </a:pPr>
            <a:r>
              <a:rPr lang="en-CA" sz="2000" dirty="0"/>
              <a:t>A service resolution coordinator brings cases to the committees upon demonstrating that the issue cannot be resolved locally.</a:t>
            </a:r>
          </a:p>
          <a:p>
            <a:pPr marL="285750" indent="-285750">
              <a:spcAft>
                <a:spcPts val="600"/>
              </a:spcAft>
              <a:buFont typeface="Arial" panose="020B0604020202020204" pitchFamily="34" charset="0"/>
              <a:buChar char="•"/>
            </a:pPr>
            <a:r>
              <a:rPr lang="en-CA" sz="2000" dirty="0"/>
              <a:t>Multiple tables would be required for full geographic coverage.  Correspondingly, organizational representation would need to align with geography, across the core services/sectors.</a:t>
            </a:r>
          </a:p>
          <a:p>
            <a:endParaRPr lang="en-CA" dirty="0"/>
          </a:p>
        </p:txBody>
      </p:sp>
      <p:sp>
        <p:nvSpPr>
          <p:cNvPr id="4" name="Text Placeholder 3"/>
          <p:cNvSpPr>
            <a:spLocks noGrp="1"/>
          </p:cNvSpPr>
          <p:nvPr>
            <p:ph type="body" sz="quarter" idx="10"/>
          </p:nvPr>
        </p:nvSpPr>
        <p:spPr>
          <a:xfrm>
            <a:off x="395536" y="188640"/>
            <a:ext cx="8291264" cy="914400"/>
          </a:xfrm>
        </p:spPr>
        <p:txBody>
          <a:bodyPr>
            <a:normAutofit/>
          </a:bodyPr>
          <a:lstStyle/>
          <a:p>
            <a:r>
              <a:rPr lang="en-US" dirty="0" smtClean="0"/>
              <a:t>Model 1: Standing Committee Structure</a:t>
            </a:r>
            <a:endParaRPr lang="en-CA" dirty="0"/>
          </a:p>
        </p:txBody>
      </p:sp>
    </p:spTree>
    <p:extLst>
      <p:ext uri="{BB962C8B-B14F-4D97-AF65-F5344CB8AC3E}">
        <p14:creationId xmlns:p14="http://schemas.microsoft.com/office/powerpoint/2010/main" val="5830386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Example Service Resolution Model</a:t>
            </a:r>
            <a:endParaRPr lang="en-CA" dirty="0"/>
          </a:p>
        </p:txBody>
      </p:sp>
      <p:sp>
        <p:nvSpPr>
          <p:cNvPr id="5" name="Oval 2"/>
          <p:cNvSpPr>
            <a:spLocks noChangeArrowheads="1"/>
          </p:cNvSpPr>
          <p:nvPr/>
        </p:nvSpPr>
        <p:spPr bwMode="auto">
          <a:xfrm>
            <a:off x="990600" y="1423159"/>
            <a:ext cx="3886200" cy="4977641"/>
          </a:xfrm>
          <a:prstGeom prst="ellipse">
            <a:avLst/>
          </a:prstGeom>
          <a:solidFill>
            <a:schemeClr val="accent4">
              <a:lumMod val="40000"/>
              <a:lumOff val="60000"/>
            </a:schemeClr>
          </a:solidFill>
          <a:ln w="9525">
            <a:solidFill>
              <a:schemeClr val="bg2"/>
            </a:solidFill>
            <a:round/>
            <a:headEnd/>
            <a:tailEnd/>
          </a:ln>
        </p:spPr>
        <p:txBody>
          <a:bodyPr/>
          <a:lstStyle/>
          <a:p>
            <a:pPr algn="ctr"/>
            <a:endParaRPr lang="en-US" sz="1600" dirty="0">
              <a:latin typeface="Calibri" pitchFamily="34" charset="0"/>
            </a:endParaRPr>
          </a:p>
        </p:txBody>
      </p:sp>
      <p:sp>
        <p:nvSpPr>
          <p:cNvPr id="6" name="Oval 3"/>
          <p:cNvSpPr>
            <a:spLocks noChangeArrowheads="1"/>
          </p:cNvSpPr>
          <p:nvPr/>
        </p:nvSpPr>
        <p:spPr bwMode="auto">
          <a:xfrm>
            <a:off x="1181101" y="2286000"/>
            <a:ext cx="3543299" cy="4114800"/>
          </a:xfrm>
          <a:prstGeom prst="ellipse">
            <a:avLst/>
          </a:prstGeom>
          <a:solidFill>
            <a:srgbClr val="FFFFCC"/>
          </a:solidFill>
          <a:ln w="9525">
            <a:solidFill>
              <a:schemeClr val="bg2"/>
            </a:solidFill>
            <a:round/>
            <a:headEnd/>
            <a:tailEnd/>
          </a:ln>
        </p:spPr>
        <p:txBody>
          <a:bodyPr/>
          <a:lstStyle/>
          <a:p>
            <a:pPr algn="ctr"/>
            <a:endParaRPr lang="en-US" sz="1600" dirty="0">
              <a:latin typeface="Calibri" pitchFamily="34" charset="0"/>
            </a:endParaRPr>
          </a:p>
        </p:txBody>
      </p:sp>
      <p:sp>
        <p:nvSpPr>
          <p:cNvPr id="7" name="Oval 4"/>
          <p:cNvSpPr>
            <a:spLocks noChangeArrowheads="1"/>
          </p:cNvSpPr>
          <p:nvPr/>
        </p:nvSpPr>
        <p:spPr bwMode="auto">
          <a:xfrm>
            <a:off x="1422510" y="3189144"/>
            <a:ext cx="3045994" cy="3211655"/>
          </a:xfrm>
          <a:prstGeom prst="ellipse">
            <a:avLst/>
          </a:prstGeom>
          <a:solidFill>
            <a:srgbClr val="FFFF99"/>
          </a:solidFill>
          <a:ln w="9525">
            <a:solidFill>
              <a:schemeClr val="bg2"/>
            </a:solidFill>
            <a:round/>
            <a:headEnd/>
            <a:tailEnd/>
          </a:ln>
        </p:spPr>
        <p:txBody>
          <a:bodyPr/>
          <a:lstStyle/>
          <a:p>
            <a:pPr algn="ctr"/>
            <a:endParaRPr lang="en-US" sz="1600" dirty="0">
              <a:latin typeface="Calibri" pitchFamily="34" charset="0"/>
            </a:endParaRPr>
          </a:p>
        </p:txBody>
      </p:sp>
      <p:sp>
        <p:nvSpPr>
          <p:cNvPr id="8" name="Oval 5"/>
          <p:cNvSpPr>
            <a:spLocks noChangeArrowheads="1"/>
          </p:cNvSpPr>
          <p:nvPr/>
        </p:nvSpPr>
        <p:spPr bwMode="auto">
          <a:xfrm>
            <a:off x="1849631" y="4038600"/>
            <a:ext cx="2237873" cy="2087307"/>
          </a:xfrm>
          <a:prstGeom prst="ellipse">
            <a:avLst/>
          </a:prstGeom>
          <a:solidFill>
            <a:srgbClr val="FFFF66"/>
          </a:solidFill>
          <a:ln w="9525">
            <a:solidFill>
              <a:schemeClr val="bg2"/>
            </a:solidFill>
            <a:round/>
            <a:headEnd/>
            <a:tailEnd/>
          </a:ln>
        </p:spPr>
        <p:txBody>
          <a:bodyPr/>
          <a:lstStyle/>
          <a:p>
            <a:pPr algn="ctr"/>
            <a:r>
              <a:rPr lang="en-US" dirty="0">
                <a:latin typeface="+mj-lt"/>
              </a:rPr>
              <a:t>L2 - Collaborative </a:t>
            </a:r>
          </a:p>
          <a:p>
            <a:pPr algn="ctr"/>
            <a:r>
              <a:rPr lang="en-US" dirty="0">
                <a:latin typeface="+mj-lt"/>
              </a:rPr>
              <a:t>Front Line Work </a:t>
            </a:r>
          </a:p>
          <a:p>
            <a:pPr algn="ctr"/>
            <a:endParaRPr lang="en-US" dirty="0">
              <a:latin typeface="+mj-lt"/>
            </a:endParaRPr>
          </a:p>
        </p:txBody>
      </p:sp>
      <p:sp>
        <p:nvSpPr>
          <p:cNvPr id="9" name="Oval 6"/>
          <p:cNvSpPr>
            <a:spLocks noChangeArrowheads="1"/>
          </p:cNvSpPr>
          <p:nvPr/>
        </p:nvSpPr>
        <p:spPr bwMode="auto">
          <a:xfrm>
            <a:off x="2182504" y="5082252"/>
            <a:ext cx="1524000" cy="1318547"/>
          </a:xfrm>
          <a:prstGeom prst="ellipse">
            <a:avLst/>
          </a:prstGeom>
          <a:solidFill>
            <a:srgbClr val="FFFF00"/>
          </a:solidFill>
          <a:ln w="9525">
            <a:solidFill>
              <a:schemeClr val="bg2"/>
            </a:solidFill>
            <a:round/>
            <a:headEnd/>
            <a:tailEnd/>
          </a:ln>
        </p:spPr>
        <p:txBody>
          <a:bodyPr anchor="ctr"/>
          <a:lstStyle/>
          <a:p>
            <a:pPr algn="ctr"/>
            <a:r>
              <a:rPr lang="en-US" dirty="0">
                <a:latin typeface="+mj-lt"/>
              </a:rPr>
              <a:t>L1 </a:t>
            </a:r>
            <a:r>
              <a:rPr lang="en-US" dirty="0" smtClean="0">
                <a:latin typeface="+mj-lt"/>
              </a:rPr>
              <a:t>– Person-Centred Support </a:t>
            </a:r>
            <a:endParaRPr lang="en-US" dirty="0">
              <a:latin typeface="+mj-lt"/>
            </a:endParaRPr>
          </a:p>
        </p:txBody>
      </p:sp>
      <p:sp>
        <p:nvSpPr>
          <p:cNvPr id="10" name="Rectangle 7"/>
          <p:cNvSpPr>
            <a:spLocks noChangeArrowheads="1"/>
          </p:cNvSpPr>
          <p:nvPr/>
        </p:nvSpPr>
        <p:spPr bwMode="auto">
          <a:xfrm>
            <a:off x="2057400" y="2554069"/>
            <a:ext cx="16899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dirty="0">
                <a:latin typeface="+mj-lt"/>
              </a:rPr>
              <a:t>L4 – System Level </a:t>
            </a:r>
          </a:p>
          <a:p>
            <a:pPr algn="ctr"/>
            <a:r>
              <a:rPr lang="en-US" dirty="0" smtClean="0">
                <a:latin typeface="+mj-lt"/>
              </a:rPr>
              <a:t>Conferencing</a:t>
            </a:r>
            <a:endParaRPr lang="en-US" dirty="0">
              <a:latin typeface="+mj-lt"/>
            </a:endParaRPr>
          </a:p>
        </p:txBody>
      </p:sp>
      <p:sp>
        <p:nvSpPr>
          <p:cNvPr id="11" name="Rectangle 8"/>
          <p:cNvSpPr>
            <a:spLocks noChangeArrowheads="1"/>
          </p:cNvSpPr>
          <p:nvPr/>
        </p:nvSpPr>
        <p:spPr bwMode="auto">
          <a:xfrm>
            <a:off x="1839490" y="3392269"/>
            <a:ext cx="204671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dirty="0">
                <a:latin typeface="+mj-lt"/>
              </a:rPr>
              <a:t>L3 - Interagency Case Conference </a:t>
            </a:r>
          </a:p>
        </p:txBody>
      </p:sp>
      <p:sp>
        <p:nvSpPr>
          <p:cNvPr id="12" name="Rectangle 9"/>
          <p:cNvSpPr>
            <a:spLocks noChangeArrowheads="1"/>
          </p:cNvSpPr>
          <p:nvPr/>
        </p:nvSpPr>
        <p:spPr bwMode="auto">
          <a:xfrm>
            <a:off x="2120056" y="1563469"/>
            <a:ext cx="16899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dirty="0">
                <a:latin typeface="+mj-lt"/>
              </a:rPr>
              <a:t>L5 – Planning / Systems Change</a:t>
            </a:r>
          </a:p>
        </p:txBody>
      </p:sp>
      <p:sp>
        <p:nvSpPr>
          <p:cNvPr id="13" name="AutoShape 10"/>
          <p:cNvSpPr>
            <a:spLocks noChangeArrowheads="1"/>
          </p:cNvSpPr>
          <p:nvPr/>
        </p:nvSpPr>
        <p:spPr bwMode="auto">
          <a:xfrm>
            <a:off x="6365304" y="1716457"/>
            <a:ext cx="506984" cy="4409450"/>
          </a:xfrm>
          <a:prstGeom prst="upDownArrow">
            <a:avLst>
              <a:gd name="adj1" fmla="val 50000"/>
              <a:gd name="adj2" fmla="val 120000"/>
            </a:avLst>
          </a:prstGeom>
          <a:solidFill>
            <a:schemeClr val="accent1"/>
          </a:solidFill>
          <a:ln w="9525">
            <a:noFill/>
            <a:miter lim="800000"/>
            <a:headEnd/>
            <a:tailEnd/>
          </a:ln>
        </p:spPr>
        <p:txBody>
          <a:bodyPr vert="eaVert" wrap="none" anchor="ctr"/>
          <a:lstStyle/>
          <a:p>
            <a:endParaRPr lang="en-CA" dirty="0"/>
          </a:p>
        </p:txBody>
      </p:sp>
      <p:sp>
        <p:nvSpPr>
          <p:cNvPr id="14" name="Rectangle 11"/>
          <p:cNvSpPr>
            <a:spLocks noChangeArrowheads="1"/>
          </p:cNvSpPr>
          <p:nvPr/>
        </p:nvSpPr>
        <p:spPr bwMode="auto">
          <a:xfrm>
            <a:off x="4710856" y="4507468"/>
            <a:ext cx="1689944" cy="369332"/>
          </a:xfrm>
          <a:prstGeom prst="rect">
            <a:avLst/>
          </a:prstGeom>
          <a:noFill/>
          <a:ln>
            <a:noFill/>
          </a:ln>
        </p:spPr>
        <p:txBody>
          <a:bodyPr wrap="square">
            <a:spAutoFit/>
          </a:bodyPr>
          <a:lstStyle/>
          <a:p>
            <a:pPr algn="ctr"/>
            <a:r>
              <a:rPr lang="en-US" b="1" dirty="0">
                <a:solidFill>
                  <a:schemeClr val="accent1"/>
                </a:solidFill>
                <a:latin typeface="+mj-lt"/>
              </a:rPr>
              <a:t>Individual focus</a:t>
            </a:r>
          </a:p>
        </p:txBody>
      </p:sp>
      <p:sp>
        <p:nvSpPr>
          <p:cNvPr id="15" name="Rectangle 12"/>
          <p:cNvSpPr>
            <a:spLocks noChangeArrowheads="1"/>
          </p:cNvSpPr>
          <p:nvPr/>
        </p:nvSpPr>
        <p:spPr bwMode="auto">
          <a:xfrm>
            <a:off x="4274023" y="1886634"/>
            <a:ext cx="2202977" cy="369332"/>
          </a:xfrm>
          <a:prstGeom prst="rect">
            <a:avLst/>
          </a:prstGeom>
          <a:noFill/>
          <a:ln>
            <a:noFill/>
          </a:ln>
        </p:spPr>
        <p:txBody>
          <a:bodyPr wrap="square">
            <a:spAutoFit/>
          </a:bodyPr>
          <a:lstStyle/>
          <a:p>
            <a:pPr algn="ctr"/>
            <a:r>
              <a:rPr lang="en-US" b="1" dirty="0">
                <a:solidFill>
                  <a:schemeClr val="accent1"/>
                </a:solidFill>
                <a:latin typeface="+mj-lt"/>
              </a:rPr>
              <a:t>Systems &amp; policy focus</a:t>
            </a:r>
          </a:p>
        </p:txBody>
      </p:sp>
    </p:spTree>
    <p:extLst>
      <p:ext uri="{BB962C8B-B14F-4D97-AF65-F5344CB8AC3E}">
        <p14:creationId xmlns:p14="http://schemas.microsoft.com/office/powerpoint/2010/main" val="260315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down)">
                                      <p:cBhvr>
                                        <p:cTn id="49" dur="500"/>
                                        <p:tgtEl>
                                          <p:spTgt spid="15"/>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p:bldP spid="13" grpId="0" animBg="1"/>
      <p:bldP spid="14" grpId="0"/>
      <p:bldP spid="1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Model 1: Strengths and Challenges</a:t>
            </a:r>
            <a:endParaRPr lang="en-CA" dirty="0"/>
          </a:p>
        </p:txBody>
      </p:sp>
      <p:graphicFrame>
        <p:nvGraphicFramePr>
          <p:cNvPr id="6" name="Content Placeholder 2"/>
          <p:cNvGraphicFramePr>
            <a:graphicFrameLocks/>
          </p:cNvGraphicFramePr>
          <p:nvPr>
            <p:extLst>
              <p:ext uri="{D42A27DB-BD31-4B8C-83A1-F6EECF244321}">
                <p14:modId xmlns:p14="http://schemas.microsoft.com/office/powerpoint/2010/main" val="1566621738"/>
              </p:ext>
            </p:extLst>
          </p:nvPr>
        </p:nvGraphicFramePr>
        <p:xfrm>
          <a:off x="304800" y="1219200"/>
          <a:ext cx="8534400" cy="4663440"/>
        </p:xfrm>
        <a:graphic>
          <a:graphicData uri="http://schemas.openxmlformats.org/drawingml/2006/table">
            <a:tbl>
              <a:tblPr firstRow="1" bandRow="1"/>
              <a:tblGrid>
                <a:gridCol w="4176464"/>
                <a:gridCol w="4357936"/>
              </a:tblGrid>
              <a:tr h="30480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CA" sz="2400" dirty="0" smtClean="0">
                          <a:latin typeface="+mj-lt"/>
                        </a:rPr>
                        <a:t>Strengths</a:t>
                      </a:r>
                      <a:endParaRPr lang="en-CA" sz="2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5B64E"/>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CA" sz="2400" dirty="0" smtClean="0">
                          <a:latin typeface="+mj-lt"/>
                        </a:rPr>
                        <a:t>Challenges</a:t>
                      </a:r>
                      <a:endParaRPr lang="en-CA" sz="2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5B64E"/>
                    </a:solidFill>
                  </a:tcPr>
                </a:tc>
              </a:tr>
              <a:tr h="41910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baseline="0" dirty="0" smtClean="0">
                          <a:latin typeface="Tw Cen MT" panose="020B0602020104020603" pitchFamily="34" charset="0"/>
                        </a:rPr>
                        <a:t>Recommended in smaller systems with fewer organizations.</a:t>
                      </a:r>
                      <a:endParaRPr lang="en-CA" sz="1800" dirty="0" smtClean="0">
                        <a:latin typeface="Tw Cen MT" panose="020B0602020104020603" pitchFamily="34" charset="0"/>
                      </a:endParaRPr>
                    </a:p>
                    <a:p>
                      <a:pPr marL="342900" indent="-342900">
                        <a:buFont typeface="Arial" panose="020B0604020202020204" pitchFamily="34" charset="0"/>
                        <a:buChar char="•"/>
                      </a:pPr>
                      <a:r>
                        <a:rPr lang="en-CA" sz="1800" dirty="0" smtClean="0">
                          <a:latin typeface="Tw Cen MT" panose="020B0602020104020603" pitchFamily="34" charset="0"/>
                        </a:rPr>
                        <a:t>Full control over the mandate, structure,</a:t>
                      </a:r>
                      <a:r>
                        <a:rPr lang="en-CA" sz="1800" baseline="0" dirty="0" smtClean="0">
                          <a:latin typeface="Tw Cen MT" panose="020B0602020104020603" pitchFamily="34" charset="0"/>
                        </a:rPr>
                        <a:t> governance.</a:t>
                      </a:r>
                    </a:p>
                    <a:p>
                      <a:pPr marL="342900" indent="-342900">
                        <a:buFont typeface="Arial" panose="020B0604020202020204" pitchFamily="34" charset="0"/>
                        <a:buChar char="•"/>
                      </a:pPr>
                      <a:r>
                        <a:rPr lang="en-CA" sz="1800" baseline="0" dirty="0" smtClean="0">
                          <a:latin typeface="Tw Cen MT" panose="020B0602020104020603" pitchFamily="34" charset="0"/>
                        </a:rPr>
                        <a:t>Standing committees provide continuity of participation.</a:t>
                      </a:r>
                    </a:p>
                    <a:p>
                      <a:pPr marL="342900" indent="-342900">
                        <a:buFont typeface="Arial" panose="020B0604020202020204" pitchFamily="34" charset="0"/>
                        <a:buChar char="•"/>
                      </a:pPr>
                      <a:r>
                        <a:rPr lang="en-CA" sz="1800" baseline="0" dirty="0" smtClean="0">
                          <a:latin typeface="Tw Cen MT" panose="020B0602020104020603" pitchFamily="34" charset="0"/>
                        </a:rPr>
                        <a:t>Consistency of membership promotes ongoing collaboration.</a:t>
                      </a:r>
                    </a:p>
                    <a:p>
                      <a:pPr marL="342900" indent="-342900">
                        <a:buFont typeface="Arial" panose="020B0604020202020204" pitchFamily="34" charset="0"/>
                        <a:buChar char="•"/>
                      </a:pPr>
                      <a:r>
                        <a:rPr lang="en-CA" sz="1800" baseline="0" dirty="0" smtClean="0">
                          <a:latin typeface="Tw Cen MT" panose="020B0602020104020603" pitchFamily="34" charset="0"/>
                        </a:rPr>
                        <a:t>Shared history of system innovations.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5B64E">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indent="-342900">
                        <a:buFont typeface="Arial" panose="020B0604020202020204" pitchFamily="34" charset="0"/>
                        <a:buChar char="•"/>
                      </a:pPr>
                      <a:r>
                        <a:rPr lang="en-CA" sz="1800" dirty="0" smtClean="0">
                          <a:latin typeface="Tw Cen MT" panose="020B0602020104020603" pitchFamily="34" charset="0"/>
                        </a:rPr>
                        <a:t>Full</a:t>
                      </a:r>
                      <a:r>
                        <a:rPr lang="en-CA" sz="1800" baseline="0" dirty="0" smtClean="0">
                          <a:latin typeface="Tw Cen MT" panose="020B0602020104020603" pitchFamily="34" charset="0"/>
                        </a:rPr>
                        <a:t> representation of relevant organizations in standing committee is problematic.</a:t>
                      </a:r>
                    </a:p>
                    <a:p>
                      <a:pPr marL="342900" indent="-342900">
                        <a:buFont typeface="Arial" panose="020B0604020202020204" pitchFamily="34" charset="0"/>
                        <a:buChar char="•"/>
                      </a:pPr>
                      <a:r>
                        <a:rPr lang="en-CA" sz="1800" baseline="0" dirty="0" smtClean="0">
                          <a:latin typeface="Tw Cen MT" panose="020B0602020104020603" pitchFamily="34" charset="0"/>
                        </a:rPr>
                        <a:t>Requires geographic parsing – but individuals are often transient and agencies cross borders.  Decisions on divisions are ambiguous.</a:t>
                      </a:r>
                    </a:p>
                    <a:p>
                      <a:pPr marL="342900" indent="-342900">
                        <a:buFont typeface="Arial" panose="020B0604020202020204" pitchFamily="34" charset="0"/>
                        <a:buChar char="•"/>
                      </a:pPr>
                      <a:r>
                        <a:rPr lang="en-CA" sz="1800" baseline="0" dirty="0" smtClean="0">
                          <a:latin typeface="Tw Cen MT" panose="020B0602020104020603" pitchFamily="34" charset="0"/>
                        </a:rPr>
                        <a:t>In complex system, the need for ad hoc members may be so frequent as to question the viability of standing committee.</a:t>
                      </a:r>
                    </a:p>
                    <a:p>
                      <a:pPr marL="342900" indent="-342900">
                        <a:buFont typeface="Arial" panose="020B0604020202020204" pitchFamily="34" charset="0"/>
                        <a:buChar char="•"/>
                      </a:pPr>
                      <a:r>
                        <a:rPr lang="en-CA" sz="1800" baseline="0" dirty="0" smtClean="0">
                          <a:latin typeface="Tw Cen MT" panose="020B0602020104020603" pitchFamily="34" charset="0"/>
                        </a:rPr>
                        <a:t>Relatively high cost to cover city (i.e., multiple tables, with staff)</a:t>
                      </a:r>
                    </a:p>
                    <a:p>
                      <a:pPr marL="342900" indent="-342900">
                        <a:buFont typeface="Arial" panose="020B0604020202020204" pitchFamily="34" charset="0"/>
                        <a:buChar char="•"/>
                      </a:pPr>
                      <a:r>
                        <a:rPr lang="en-CA" sz="1800" baseline="0" dirty="0" smtClean="0">
                          <a:latin typeface="Tw Cen MT" panose="020B0602020104020603" pitchFamily="34" charset="0"/>
                        </a:rPr>
                        <a:t>Does not integrate well with existing tables.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5B64E">
                        <a:tint val="40000"/>
                      </a:srgbClr>
                    </a:solidFill>
                  </a:tcPr>
                </a:tc>
              </a:tr>
            </a:tbl>
          </a:graphicData>
        </a:graphic>
      </p:graphicFrame>
    </p:spTree>
    <p:extLst>
      <p:ext uri="{BB962C8B-B14F-4D97-AF65-F5344CB8AC3E}">
        <p14:creationId xmlns:p14="http://schemas.microsoft.com/office/powerpoint/2010/main" val="9984925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05000"/>
            <a:ext cx="8424936" cy="4188296"/>
          </a:xfrm>
        </p:spPr>
        <p:txBody>
          <a:bodyPr/>
          <a:lstStyle/>
          <a:p>
            <a:pPr marL="285750" indent="-285750">
              <a:spcAft>
                <a:spcPts val="600"/>
              </a:spcAft>
              <a:buFont typeface="Arial" panose="020B0604020202020204" pitchFamily="34" charset="0"/>
              <a:buChar char="•"/>
            </a:pPr>
            <a:r>
              <a:rPr lang="en-CA" sz="2000" dirty="0"/>
              <a:t>Fully ad hoc committee, not arranged by geographic divisions but by presenting circumstances of the individual.</a:t>
            </a:r>
          </a:p>
          <a:p>
            <a:pPr marL="285750" indent="-285750">
              <a:spcAft>
                <a:spcPts val="600"/>
              </a:spcAft>
              <a:buFont typeface="Arial" panose="020B0604020202020204" pitchFamily="34" charset="0"/>
              <a:buChar char="•"/>
            </a:pPr>
            <a:r>
              <a:rPr lang="en-CA" sz="2000" dirty="0"/>
              <a:t>Local organizations nominate members to a roster that feeds an interagency case conferencing committee (front-line leaders and mid-level managers) that is assembled according to the needs of each case.</a:t>
            </a:r>
          </a:p>
          <a:p>
            <a:pPr marL="285750" indent="-285750">
              <a:spcAft>
                <a:spcPts val="600"/>
              </a:spcAft>
              <a:buFont typeface="Arial" panose="020B0604020202020204" pitchFamily="34" charset="0"/>
              <a:buChar char="•"/>
            </a:pPr>
            <a:r>
              <a:rPr lang="en-CA" sz="2000" dirty="0"/>
              <a:t>System case conferencing committee has standing members who meet as needed for the smaller number of cases that cannot be resolved at lower level.</a:t>
            </a:r>
          </a:p>
          <a:p>
            <a:pPr marL="285750" indent="-285750">
              <a:spcAft>
                <a:spcPts val="600"/>
              </a:spcAft>
              <a:buFont typeface="Arial" panose="020B0604020202020204" pitchFamily="34" charset="0"/>
              <a:buChar char="•"/>
            </a:pPr>
            <a:r>
              <a:rPr lang="en-CA" sz="2000" dirty="0"/>
              <a:t>A cross-sectoral governing committee would provide oversight and ensure organizational participation.</a:t>
            </a:r>
          </a:p>
          <a:p>
            <a:endParaRPr lang="en-CA" dirty="0"/>
          </a:p>
        </p:txBody>
      </p:sp>
      <p:sp>
        <p:nvSpPr>
          <p:cNvPr id="4" name="Text Placeholder 3"/>
          <p:cNvSpPr>
            <a:spLocks noGrp="1"/>
          </p:cNvSpPr>
          <p:nvPr>
            <p:ph type="body" sz="quarter" idx="10"/>
          </p:nvPr>
        </p:nvSpPr>
        <p:spPr/>
        <p:txBody>
          <a:bodyPr/>
          <a:lstStyle/>
          <a:p>
            <a:r>
              <a:rPr lang="en-US" dirty="0"/>
              <a:t>Model 2: Ad Hoc Roster Structure</a:t>
            </a:r>
            <a:endParaRPr lang="en-CA" dirty="0"/>
          </a:p>
          <a:p>
            <a:endParaRPr lang="en-CA" dirty="0"/>
          </a:p>
        </p:txBody>
      </p:sp>
    </p:spTree>
    <p:extLst>
      <p:ext uri="{BB962C8B-B14F-4D97-AF65-F5344CB8AC3E}">
        <p14:creationId xmlns:p14="http://schemas.microsoft.com/office/powerpoint/2010/main" val="37755001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Model </a:t>
            </a:r>
            <a:r>
              <a:rPr lang="en-US" dirty="0" smtClean="0"/>
              <a:t>2</a:t>
            </a:r>
            <a:r>
              <a:rPr lang="en-US" dirty="0"/>
              <a:t> </a:t>
            </a:r>
            <a:r>
              <a:rPr lang="en-US" dirty="0" smtClean="0"/>
              <a:t>Strengths and Challenges</a:t>
            </a:r>
            <a:endParaRPr lang="en-CA" dirty="0"/>
          </a:p>
        </p:txBody>
      </p:sp>
      <p:graphicFrame>
        <p:nvGraphicFramePr>
          <p:cNvPr id="5" name="Content Placeholder 2"/>
          <p:cNvGraphicFramePr>
            <a:graphicFrameLocks/>
          </p:cNvGraphicFramePr>
          <p:nvPr>
            <p:extLst>
              <p:ext uri="{D42A27DB-BD31-4B8C-83A1-F6EECF244321}">
                <p14:modId xmlns:p14="http://schemas.microsoft.com/office/powerpoint/2010/main" val="1682953502"/>
              </p:ext>
            </p:extLst>
          </p:nvPr>
        </p:nvGraphicFramePr>
        <p:xfrm>
          <a:off x="304800" y="1752600"/>
          <a:ext cx="8534400" cy="4029856"/>
        </p:xfrm>
        <a:graphic>
          <a:graphicData uri="http://schemas.openxmlformats.org/drawingml/2006/table">
            <a:tbl>
              <a:tblPr firstRow="1" bandRow="1"/>
              <a:tblGrid>
                <a:gridCol w="4176464"/>
                <a:gridCol w="4357936"/>
              </a:tblGrid>
              <a:tr h="38974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CA" sz="2400" dirty="0" smtClean="0">
                          <a:latin typeface="+mj-lt"/>
                        </a:rPr>
                        <a:t>Strengths</a:t>
                      </a:r>
                      <a:endParaRPr lang="en-CA" sz="2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5B64E"/>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CA" sz="2400" dirty="0" smtClean="0">
                          <a:latin typeface="+mj-lt"/>
                        </a:rPr>
                        <a:t>Challenges</a:t>
                      </a:r>
                      <a:endParaRPr lang="en-CA" sz="2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5B64E"/>
                    </a:solidFill>
                  </a:tcPr>
                </a:tc>
              </a:tr>
              <a:tr h="35726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indent="-342900">
                        <a:buFont typeface="Arial" panose="020B0604020202020204" pitchFamily="34" charset="0"/>
                        <a:buChar char="•"/>
                      </a:pPr>
                      <a:r>
                        <a:rPr lang="en-CA" sz="1800" dirty="0" smtClean="0"/>
                        <a:t>Provide</a:t>
                      </a:r>
                      <a:r>
                        <a:rPr lang="en-CA" sz="1800" baseline="0" dirty="0" smtClean="0"/>
                        <a:t>s greater flexibility to provide wide geographic coverage (goes to the person).</a:t>
                      </a:r>
                    </a:p>
                    <a:p>
                      <a:pPr marL="342900" indent="-342900">
                        <a:buFont typeface="Arial" panose="020B0604020202020204" pitchFamily="34" charset="0"/>
                        <a:buChar char="•"/>
                      </a:pPr>
                      <a:r>
                        <a:rPr lang="en-CA" sz="1800" baseline="0" dirty="0" smtClean="0"/>
                        <a:t>Promotes greater customization of services to match needs and immediate relevance of members’ participation.</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5B64E">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indent="-342900">
                        <a:buFont typeface="Arial" panose="020B0604020202020204" pitchFamily="34" charset="0"/>
                        <a:buChar char="•"/>
                      </a:pPr>
                      <a:r>
                        <a:rPr lang="en-CA" sz="1800" kern="1200" dirty="0" smtClean="0">
                          <a:solidFill>
                            <a:schemeClr val="tx1"/>
                          </a:solidFill>
                          <a:effectLst/>
                          <a:latin typeface="Calibri"/>
                          <a:ea typeface="+mn-ea"/>
                          <a:cs typeface="+mn-cs"/>
                        </a:rPr>
                        <a:t>Some members will be called upon so frequently they may</a:t>
                      </a:r>
                      <a:r>
                        <a:rPr lang="en-CA" sz="1800" kern="1200" baseline="0" dirty="0" smtClean="0">
                          <a:solidFill>
                            <a:schemeClr val="tx1"/>
                          </a:solidFill>
                          <a:effectLst/>
                          <a:latin typeface="Calibri"/>
                          <a:ea typeface="+mn-ea"/>
                          <a:cs typeface="+mn-cs"/>
                        </a:rPr>
                        <a:t> become</a:t>
                      </a:r>
                      <a:r>
                        <a:rPr lang="en-CA" sz="1800" kern="1200" dirty="0" smtClean="0">
                          <a:solidFill>
                            <a:schemeClr val="tx1"/>
                          </a:solidFill>
                          <a:effectLst/>
                          <a:latin typeface="Calibri"/>
                          <a:ea typeface="+mn-ea"/>
                          <a:cs typeface="+mn-cs"/>
                        </a:rPr>
                        <a:t> standing  members </a:t>
                      </a:r>
                      <a:r>
                        <a:rPr lang="en-CA" sz="1800" i="1" kern="1200" dirty="0" smtClean="0">
                          <a:solidFill>
                            <a:schemeClr val="tx1"/>
                          </a:solidFill>
                          <a:effectLst/>
                          <a:latin typeface="Calibri"/>
                          <a:ea typeface="+mn-ea"/>
                          <a:cs typeface="+mn-cs"/>
                        </a:rPr>
                        <a:t>de facto</a:t>
                      </a:r>
                      <a:r>
                        <a:rPr lang="en-CA" sz="1800" kern="1200" dirty="0" smtClean="0">
                          <a:solidFill>
                            <a:schemeClr val="tx1"/>
                          </a:solidFill>
                          <a:effectLst/>
                          <a:latin typeface="Calibri"/>
                          <a:ea typeface="+mn-ea"/>
                          <a:cs typeface="+mn-cs"/>
                        </a:rPr>
                        <a:t>. </a:t>
                      </a:r>
                    </a:p>
                    <a:p>
                      <a:pPr marL="342900" indent="-342900">
                        <a:buFont typeface="Arial" panose="020B0604020202020204" pitchFamily="34" charset="0"/>
                        <a:buChar char="•"/>
                      </a:pPr>
                      <a:r>
                        <a:rPr lang="en-CA" sz="1800" dirty="0" smtClean="0"/>
                        <a:t>Solutions may default to organizations that</a:t>
                      </a:r>
                      <a:r>
                        <a:rPr lang="en-CA" sz="1800" baseline="0" dirty="0" smtClean="0"/>
                        <a:t> have greatest capacity/interest to attend.</a:t>
                      </a:r>
                    </a:p>
                    <a:p>
                      <a:pPr marL="342900" indent="-342900">
                        <a:buFont typeface="Arial" panose="020B0604020202020204" pitchFamily="34" charset="0"/>
                        <a:buChar char="•"/>
                      </a:pPr>
                      <a:r>
                        <a:rPr lang="en-CA" sz="1800" baseline="0" dirty="0" smtClean="0"/>
                        <a:t>May be hard to maintain membership of members who are not frequently accessed.</a:t>
                      </a:r>
                    </a:p>
                    <a:p>
                      <a:pPr marL="342900" indent="-342900">
                        <a:buFont typeface="Arial" panose="020B0604020202020204" pitchFamily="34" charset="0"/>
                        <a:buChar char="•"/>
                      </a:pPr>
                      <a:r>
                        <a:rPr lang="en-CA" sz="1800" baseline="0" dirty="0" smtClean="0"/>
                        <a:t>Lack of continuity in membership, process, decisions, practices may  limit shared vision and accountability</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5B64E">
                        <a:tint val="40000"/>
                      </a:srgbClr>
                    </a:solidFill>
                  </a:tcPr>
                </a:tc>
              </a:tr>
            </a:tbl>
          </a:graphicData>
        </a:graphic>
      </p:graphicFrame>
    </p:spTree>
    <p:extLst>
      <p:ext uri="{BB962C8B-B14F-4D97-AF65-F5344CB8AC3E}">
        <p14:creationId xmlns:p14="http://schemas.microsoft.com/office/powerpoint/2010/main" val="2590649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81200"/>
            <a:ext cx="8424936" cy="4112096"/>
          </a:xfrm>
        </p:spPr>
        <p:txBody>
          <a:bodyPr>
            <a:normAutofit/>
          </a:bodyPr>
          <a:lstStyle/>
          <a:p>
            <a:pPr marL="342900" indent="-342900">
              <a:spcAft>
                <a:spcPts val="1000"/>
              </a:spcAft>
              <a:buAutoNum type="arabicPeriod"/>
            </a:pPr>
            <a:r>
              <a:rPr lang="en-US" sz="2100" dirty="0" smtClean="0"/>
              <a:t>Background and context setting </a:t>
            </a:r>
          </a:p>
          <a:p>
            <a:pPr marL="342900" indent="-342900">
              <a:spcAft>
                <a:spcPts val="1000"/>
              </a:spcAft>
              <a:buAutoNum type="arabicPeriod"/>
            </a:pPr>
            <a:r>
              <a:rPr lang="en-US" sz="2100" dirty="0" smtClean="0"/>
              <a:t>Review project goals, key concepts </a:t>
            </a:r>
          </a:p>
          <a:p>
            <a:pPr marL="342900" indent="-342900">
              <a:spcAft>
                <a:spcPts val="1000"/>
              </a:spcAft>
              <a:buAutoNum type="arabicPeriod"/>
            </a:pPr>
            <a:r>
              <a:rPr lang="en-US" sz="2100" dirty="0" smtClean="0"/>
              <a:t>Research design and key questions</a:t>
            </a:r>
          </a:p>
          <a:p>
            <a:pPr marL="342900" indent="-342900">
              <a:spcAft>
                <a:spcPts val="1000"/>
              </a:spcAft>
              <a:buAutoNum type="arabicPeriod"/>
            </a:pPr>
            <a:r>
              <a:rPr lang="en-US" sz="2100" dirty="0" smtClean="0"/>
              <a:t>Overview of findings</a:t>
            </a:r>
          </a:p>
          <a:p>
            <a:pPr marL="342900" indent="-342900">
              <a:spcAft>
                <a:spcPts val="1000"/>
              </a:spcAft>
              <a:buAutoNum type="arabicPeriod"/>
            </a:pPr>
            <a:r>
              <a:rPr lang="en-US" sz="2100" dirty="0" smtClean="0"/>
              <a:t>Presentation of SR model options informed by the research</a:t>
            </a:r>
          </a:p>
          <a:p>
            <a:pPr marL="342900" indent="-342900">
              <a:spcAft>
                <a:spcPts val="1000"/>
              </a:spcAft>
              <a:buAutoNum type="arabicPeriod"/>
            </a:pPr>
            <a:r>
              <a:rPr lang="en-US" sz="2100" dirty="0" smtClean="0"/>
              <a:t>Recommended SR model for Toronto</a:t>
            </a:r>
          </a:p>
          <a:p>
            <a:pPr marL="342900" indent="-342900">
              <a:spcAft>
                <a:spcPts val="1000"/>
              </a:spcAft>
              <a:buAutoNum type="arabicPeriod"/>
            </a:pPr>
            <a:r>
              <a:rPr lang="en-US" sz="2100" dirty="0" smtClean="0"/>
              <a:t>Discussion, questions</a:t>
            </a:r>
          </a:p>
          <a:p>
            <a:pPr marL="342900" indent="-342900">
              <a:spcAft>
                <a:spcPts val="1000"/>
              </a:spcAft>
              <a:buAutoNum type="arabicPeriod"/>
            </a:pPr>
            <a:endParaRPr lang="en-CA" sz="2100" dirty="0"/>
          </a:p>
        </p:txBody>
      </p:sp>
      <p:sp>
        <p:nvSpPr>
          <p:cNvPr id="4" name="Text Placeholder 3"/>
          <p:cNvSpPr>
            <a:spLocks noGrp="1"/>
          </p:cNvSpPr>
          <p:nvPr>
            <p:ph type="body" sz="quarter" idx="10"/>
          </p:nvPr>
        </p:nvSpPr>
        <p:spPr/>
        <p:txBody>
          <a:bodyPr/>
          <a:lstStyle/>
          <a:p>
            <a:r>
              <a:rPr lang="en-US" dirty="0" smtClean="0"/>
              <a:t>Today’s Agenda</a:t>
            </a:r>
            <a:endParaRPr lang="en-CA" dirty="0"/>
          </a:p>
        </p:txBody>
      </p:sp>
    </p:spTree>
    <p:extLst>
      <p:ext uri="{BB962C8B-B14F-4D97-AF65-F5344CB8AC3E}">
        <p14:creationId xmlns:p14="http://schemas.microsoft.com/office/powerpoint/2010/main" val="8078081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600200"/>
            <a:ext cx="8424936" cy="4724400"/>
          </a:xfrm>
        </p:spPr>
        <p:txBody>
          <a:bodyPr>
            <a:normAutofit/>
          </a:bodyPr>
          <a:lstStyle/>
          <a:p>
            <a:pPr marL="285750" indent="-285750">
              <a:spcAft>
                <a:spcPts val="400"/>
              </a:spcAft>
              <a:buFont typeface="Arial" panose="020B0604020202020204" pitchFamily="34" charset="0"/>
              <a:buChar char="•"/>
            </a:pPr>
            <a:r>
              <a:rPr lang="en-CA" dirty="0"/>
              <a:t>No distinct, separate service resolution mechanism.   </a:t>
            </a:r>
            <a:r>
              <a:rPr lang="en-CA" dirty="0" smtClean="0"/>
              <a:t>SR Coordinator role will: </a:t>
            </a:r>
            <a:endParaRPr lang="en-CA" dirty="0"/>
          </a:p>
          <a:p>
            <a:pPr marL="742950" lvl="1" indent="-285750" algn="l">
              <a:spcAft>
                <a:spcPts val="400"/>
              </a:spcAft>
              <a:buFont typeface="Arial" panose="020B0604020202020204" pitchFamily="34" charset="0"/>
              <a:buChar char="•"/>
            </a:pPr>
            <a:r>
              <a:rPr lang="en-CA" sz="1800" dirty="0"/>
              <a:t>formally connect to existing SR-type tables throughout the city (and may sit as members)</a:t>
            </a:r>
          </a:p>
          <a:p>
            <a:pPr marL="742950" lvl="1" indent="-285750" algn="l">
              <a:spcAft>
                <a:spcPts val="400"/>
              </a:spcAft>
              <a:buFont typeface="Arial" panose="020B0604020202020204" pitchFamily="34" charset="0"/>
              <a:buChar char="•"/>
            </a:pPr>
            <a:r>
              <a:rPr lang="en-CA" sz="1800" dirty="0"/>
              <a:t>bring individuals to the tables via organizational referrals or are called upon by the tables to bring forward resources and representatives.</a:t>
            </a:r>
          </a:p>
          <a:p>
            <a:pPr marL="742950" lvl="1" indent="-285750" algn="l">
              <a:spcAft>
                <a:spcPts val="400"/>
              </a:spcAft>
              <a:buFont typeface="Arial" panose="020B0604020202020204" pitchFamily="34" charset="0"/>
              <a:buChar char="•"/>
            </a:pPr>
            <a:r>
              <a:rPr lang="en-CA" sz="1800" dirty="0"/>
              <a:t>maintain an ad hoc roster (similar to model #2) of providers that can be attached to existing tables.</a:t>
            </a:r>
          </a:p>
          <a:p>
            <a:pPr marL="742950" lvl="1" indent="-285750" algn="l">
              <a:spcAft>
                <a:spcPts val="400"/>
              </a:spcAft>
              <a:buFont typeface="Arial" panose="020B0604020202020204" pitchFamily="34" charset="0"/>
              <a:buChar char="•"/>
            </a:pPr>
            <a:r>
              <a:rPr lang="en-CA" sz="1800" dirty="0"/>
              <a:t>play a capacity building role.</a:t>
            </a:r>
          </a:p>
          <a:p>
            <a:pPr marL="285750" indent="-285750">
              <a:spcAft>
                <a:spcPts val="400"/>
              </a:spcAft>
              <a:buFont typeface="Arial" panose="020B0604020202020204" pitchFamily="34" charset="0"/>
              <a:buChar char="•"/>
            </a:pPr>
            <a:r>
              <a:rPr lang="en-CA" dirty="0"/>
              <a:t>Depending on the table, an additional system case-conferencing committee may be required if cases cannot be resolved at the table level.</a:t>
            </a:r>
          </a:p>
          <a:p>
            <a:pPr marL="285750" indent="-285750">
              <a:spcAft>
                <a:spcPts val="400"/>
              </a:spcAft>
              <a:buFont typeface="Arial" panose="020B0604020202020204" pitchFamily="34" charset="0"/>
              <a:buChar char="•"/>
            </a:pPr>
            <a:r>
              <a:rPr lang="en-CA" dirty="0"/>
              <a:t>We can begin to imagine a network of tables that have shared goals and representation within a governing structure.</a:t>
            </a:r>
          </a:p>
          <a:p>
            <a:pPr marL="285750" indent="-285750">
              <a:spcAft>
                <a:spcPts val="400"/>
              </a:spcAft>
              <a:buFont typeface="Arial" panose="020B0604020202020204" pitchFamily="34" charset="0"/>
              <a:buChar char="•"/>
            </a:pPr>
            <a:r>
              <a:rPr lang="en-CA" dirty="0"/>
              <a:t>Governance structure would be similar, but would need to include representation of the other tables</a:t>
            </a:r>
            <a:r>
              <a:rPr lang="en-CA" dirty="0" smtClean="0"/>
              <a:t>.</a:t>
            </a:r>
            <a:endParaRPr lang="en-CA" dirty="0"/>
          </a:p>
        </p:txBody>
      </p:sp>
      <p:sp>
        <p:nvSpPr>
          <p:cNvPr id="4" name="Text Placeholder 3"/>
          <p:cNvSpPr>
            <a:spLocks noGrp="1"/>
          </p:cNvSpPr>
          <p:nvPr>
            <p:ph type="body" sz="quarter" idx="10"/>
          </p:nvPr>
        </p:nvSpPr>
        <p:spPr/>
        <p:txBody>
          <a:bodyPr/>
          <a:lstStyle/>
          <a:p>
            <a:r>
              <a:rPr lang="en-US" dirty="0" smtClean="0"/>
              <a:t>Model 3: Brokering Structure</a:t>
            </a:r>
            <a:endParaRPr lang="en-CA" dirty="0"/>
          </a:p>
        </p:txBody>
      </p:sp>
    </p:spTree>
    <p:extLst>
      <p:ext uri="{BB962C8B-B14F-4D97-AF65-F5344CB8AC3E}">
        <p14:creationId xmlns:p14="http://schemas.microsoft.com/office/powerpoint/2010/main" val="264957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Model 3 Strengths and Challenges</a:t>
            </a:r>
            <a:endParaRPr lang="en-CA" dirty="0"/>
          </a:p>
        </p:txBody>
      </p:sp>
      <p:graphicFrame>
        <p:nvGraphicFramePr>
          <p:cNvPr id="5" name="Content Placeholder 2"/>
          <p:cNvGraphicFramePr>
            <a:graphicFrameLocks/>
          </p:cNvGraphicFramePr>
          <p:nvPr>
            <p:extLst>
              <p:ext uri="{D42A27DB-BD31-4B8C-83A1-F6EECF244321}">
                <p14:modId xmlns:p14="http://schemas.microsoft.com/office/powerpoint/2010/main" val="2752185104"/>
              </p:ext>
            </p:extLst>
          </p:nvPr>
        </p:nvGraphicFramePr>
        <p:xfrm>
          <a:off x="304800" y="1752600"/>
          <a:ext cx="8534400" cy="4029856"/>
        </p:xfrm>
        <a:graphic>
          <a:graphicData uri="http://schemas.openxmlformats.org/drawingml/2006/table">
            <a:tbl>
              <a:tblPr firstRow="1" bandRow="1"/>
              <a:tblGrid>
                <a:gridCol w="4176464"/>
                <a:gridCol w="4357936"/>
              </a:tblGrid>
              <a:tr h="38974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CA" sz="2400" dirty="0" smtClean="0">
                          <a:latin typeface="+mj-lt"/>
                        </a:rPr>
                        <a:t>Strengths</a:t>
                      </a:r>
                      <a:endParaRPr lang="en-CA" sz="2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5B64E"/>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CA" sz="2400" dirty="0" smtClean="0">
                          <a:latin typeface="+mj-lt"/>
                        </a:rPr>
                        <a:t>Challenges</a:t>
                      </a:r>
                      <a:endParaRPr lang="en-CA" sz="2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5B64E"/>
                    </a:solidFill>
                  </a:tcPr>
                </a:tc>
              </a:tr>
              <a:tr h="35726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indent="-342900">
                        <a:spcAft>
                          <a:spcPts val="800"/>
                        </a:spcAft>
                        <a:buFont typeface="Arial" panose="020B0604020202020204" pitchFamily="34" charset="0"/>
                        <a:buChar char="•"/>
                      </a:pPr>
                      <a:r>
                        <a:rPr lang="en-CA" sz="1800" dirty="0" smtClean="0"/>
                        <a:t>Takes</a:t>
                      </a:r>
                      <a:r>
                        <a:rPr lang="en-CA" sz="1800" baseline="0" dirty="0" smtClean="0"/>
                        <a:t> advantage of existing infrastructure, resources, and commitments of other organizations.</a:t>
                      </a:r>
                    </a:p>
                    <a:p>
                      <a:pPr marL="342900" indent="-342900">
                        <a:spcAft>
                          <a:spcPts val="800"/>
                        </a:spcAft>
                        <a:buFont typeface="Arial" panose="020B0604020202020204" pitchFamily="34" charset="0"/>
                        <a:buChar char="•"/>
                      </a:pPr>
                      <a:r>
                        <a:rPr lang="en-CA" sz="1800" baseline="0" dirty="0" smtClean="0"/>
                        <a:t>Reduces duplication and confusion in the system; more efficient.</a:t>
                      </a:r>
                    </a:p>
                    <a:p>
                      <a:pPr marL="342900" indent="-342900">
                        <a:spcAft>
                          <a:spcPts val="800"/>
                        </a:spcAft>
                        <a:buFont typeface="Arial" panose="020B0604020202020204" pitchFamily="34" charset="0"/>
                        <a:buChar char="•"/>
                      </a:pPr>
                      <a:r>
                        <a:rPr lang="en-CA" sz="1800" baseline="0" dirty="0" smtClean="0"/>
                        <a:t>Builds capacity other tables by mobilizing resources and expertise of specialized services.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5B64E">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indent="-342900">
                        <a:spcAft>
                          <a:spcPts val="800"/>
                        </a:spcAft>
                        <a:buFont typeface="Arial" panose="020B0604020202020204" pitchFamily="34" charset="0"/>
                        <a:buChar char="•"/>
                      </a:pPr>
                      <a:r>
                        <a:rPr lang="en-CA" sz="1800" dirty="0" smtClean="0"/>
                        <a:t>Significantly</a:t>
                      </a:r>
                      <a:r>
                        <a:rPr lang="en-CA" sz="1800" baseline="0" dirty="0" smtClean="0"/>
                        <a:t> l</a:t>
                      </a:r>
                      <a:r>
                        <a:rPr lang="en-CA" sz="1800" dirty="0" smtClean="0"/>
                        <a:t>ess control over</a:t>
                      </a:r>
                      <a:r>
                        <a:rPr lang="en-CA" sz="1800" baseline="0" dirty="0" smtClean="0"/>
                        <a:t> the structure, process, and mandate over the function.</a:t>
                      </a:r>
                    </a:p>
                    <a:p>
                      <a:pPr marL="342900" indent="-342900">
                        <a:spcAft>
                          <a:spcPts val="800"/>
                        </a:spcAft>
                        <a:buFont typeface="Arial" panose="020B0604020202020204" pitchFamily="34" charset="0"/>
                        <a:buChar char="•"/>
                      </a:pPr>
                      <a:r>
                        <a:rPr lang="en-CA" sz="1800" baseline="0" dirty="0" smtClean="0"/>
                        <a:t>Existing tables may not match geographic need.</a:t>
                      </a:r>
                    </a:p>
                    <a:p>
                      <a:pPr marL="342900" indent="-342900">
                        <a:spcAft>
                          <a:spcPts val="800"/>
                        </a:spcAft>
                        <a:buFont typeface="Arial" panose="020B0604020202020204" pitchFamily="34" charset="0"/>
                        <a:buChar char="•"/>
                      </a:pPr>
                      <a:r>
                        <a:rPr lang="en-CA" sz="1800" baseline="0" dirty="0" smtClean="0"/>
                        <a:t>Existing tables may not share (enough of) the same mandate as SR.</a:t>
                      </a:r>
                    </a:p>
                    <a:p>
                      <a:pPr marL="342900" indent="-342900">
                        <a:spcAft>
                          <a:spcPts val="800"/>
                        </a:spcAft>
                        <a:buFont typeface="Arial" panose="020B0604020202020204" pitchFamily="34" charset="0"/>
                        <a:buChar char="•"/>
                      </a:pPr>
                      <a:r>
                        <a:rPr lang="en-CA" sz="1800" baseline="0" dirty="0" smtClean="0"/>
                        <a:t>SRC role and influence could be diluted or downplayed.</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5B64E">
                        <a:tint val="40000"/>
                      </a:srgbClr>
                    </a:solidFill>
                  </a:tcPr>
                </a:tc>
              </a:tr>
            </a:tbl>
          </a:graphicData>
        </a:graphic>
      </p:graphicFrame>
    </p:spTree>
    <p:extLst>
      <p:ext uri="{BB962C8B-B14F-4D97-AF65-F5344CB8AC3E}">
        <p14:creationId xmlns:p14="http://schemas.microsoft.com/office/powerpoint/2010/main" val="15439676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828800"/>
            <a:ext cx="8424936" cy="4264496"/>
          </a:xfrm>
        </p:spPr>
        <p:txBody>
          <a:bodyPr>
            <a:noAutofit/>
          </a:bodyPr>
          <a:lstStyle/>
          <a:p>
            <a:pPr marL="342900" indent="-342900">
              <a:spcAft>
                <a:spcPts val="600"/>
              </a:spcAft>
              <a:buAutoNum type="arabicPeriod"/>
            </a:pPr>
            <a:r>
              <a:rPr lang="en-US" b="1" dirty="0" smtClean="0">
                <a:solidFill>
                  <a:schemeClr val="accent3"/>
                </a:solidFill>
              </a:rPr>
              <a:t>Hire a dedicated SR Coordinator</a:t>
            </a:r>
            <a:r>
              <a:rPr lang="en-US" dirty="0" smtClean="0"/>
              <a:t>.</a:t>
            </a:r>
          </a:p>
          <a:p>
            <a:pPr marL="342900" indent="-342900">
              <a:spcAft>
                <a:spcPts val="600"/>
              </a:spcAft>
              <a:buAutoNum type="arabicPeriod"/>
            </a:pPr>
            <a:r>
              <a:rPr lang="en-US" b="1" dirty="0" smtClean="0">
                <a:solidFill>
                  <a:schemeClr val="accent3"/>
                </a:solidFill>
              </a:rPr>
              <a:t>Establish a standing Interagency SR Committee </a:t>
            </a:r>
            <a:r>
              <a:rPr lang="en-US" dirty="0" smtClean="0"/>
              <a:t>– composed of supervisors/managers of the network of  MH&amp;J service organizations</a:t>
            </a:r>
          </a:p>
          <a:p>
            <a:pPr marL="342900" indent="-342900">
              <a:spcAft>
                <a:spcPts val="600"/>
              </a:spcAft>
              <a:buAutoNum type="arabicPeriod"/>
            </a:pPr>
            <a:r>
              <a:rPr lang="en-US" b="1" dirty="0" smtClean="0">
                <a:solidFill>
                  <a:schemeClr val="accent3"/>
                </a:solidFill>
              </a:rPr>
              <a:t>Augment the Interagency SR Committee with ad hoc members</a:t>
            </a:r>
            <a:r>
              <a:rPr lang="en-US" dirty="0" smtClean="0"/>
              <a:t> – from additional sectors (as needed)</a:t>
            </a:r>
          </a:p>
          <a:p>
            <a:pPr marL="342900" indent="-342900">
              <a:spcAft>
                <a:spcPts val="600"/>
              </a:spcAft>
              <a:buAutoNum type="arabicPeriod"/>
            </a:pPr>
            <a:r>
              <a:rPr lang="en-US" b="1" dirty="0" smtClean="0">
                <a:solidFill>
                  <a:schemeClr val="accent3"/>
                </a:solidFill>
              </a:rPr>
              <a:t>Adopt a networked referral approach </a:t>
            </a:r>
            <a:r>
              <a:rPr lang="en-US" dirty="0" smtClean="0"/>
              <a:t>– only organizations from the MH&amp;J service network bring clients to SR. This helps to focus on the mandate of the network, capitalize on existing buy-in/commitment, provides control over volume/flow of cases.</a:t>
            </a:r>
          </a:p>
          <a:p>
            <a:pPr marL="342900" indent="-342900">
              <a:spcAft>
                <a:spcPts val="600"/>
              </a:spcAft>
              <a:buAutoNum type="arabicPeriod"/>
            </a:pPr>
            <a:r>
              <a:rPr lang="en-US" b="1" dirty="0" smtClean="0">
                <a:solidFill>
                  <a:schemeClr val="accent3"/>
                </a:solidFill>
              </a:rPr>
              <a:t>Developing funding allocated to “Flex Funds” </a:t>
            </a:r>
            <a:r>
              <a:rPr lang="en-US" dirty="0" smtClean="0"/>
              <a:t>– provide discretionary funding to individuals for housing, medication, specialized services, and daily living needs</a:t>
            </a:r>
          </a:p>
          <a:p>
            <a:pPr marL="342900" indent="-342900">
              <a:spcAft>
                <a:spcPts val="600"/>
              </a:spcAft>
              <a:buAutoNum type="arabicPeriod"/>
            </a:pPr>
            <a:r>
              <a:rPr lang="en-US" b="1" dirty="0" smtClean="0">
                <a:solidFill>
                  <a:schemeClr val="accent3"/>
                </a:solidFill>
              </a:rPr>
              <a:t>Begin to build alliances with other tables</a:t>
            </a:r>
            <a:r>
              <a:rPr lang="en-US" b="1" dirty="0" smtClean="0"/>
              <a:t>  </a:t>
            </a:r>
            <a:r>
              <a:rPr lang="en-US" dirty="0" smtClean="0"/>
              <a:t>- through outreach, education, partnership and referral. </a:t>
            </a:r>
            <a:endParaRPr lang="en-CA" dirty="0"/>
          </a:p>
        </p:txBody>
      </p:sp>
      <p:sp>
        <p:nvSpPr>
          <p:cNvPr id="4" name="Text Placeholder 3"/>
          <p:cNvSpPr>
            <a:spLocks noGrp="1"/>
          </p:cNvSpPr>
          <p:nvPr>
            <p:ph type="body" sz="quarter" idx="10"/>
          </p:nvPr>
        </p:nvSpPr>
        <p:spPr/>
        <p:txBody>
          <a:bodyPr/>
          <a:lstStyle/>
          <a:p>
            <a:r>
              <a:rPr lang="en-US" dirty="0" smtClean="0"/>
              <a:t>Our Recommended Model</a:t>
            </a:r>
            <a:endParaRPr lang="en-CA" dirty="0"/>
          </a:p>
        </p:txBody>
      </p:sp>
    </p:spTree>
    <p:extLst>
      <p:ext uri="{BB962C8B-B14F-4D97-AF65-F5344CB8AC3E}">
        <p14:creationId xmlns:p14="http://schemas.microsoft.com/office/powerpoint/2010/main" val="20765431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Key Considerations</a:t>
            </a:r>
            <a:endParaRPr lang="en-CA" dirty="0"/>
          </a:p>
        </p:txBody>
      </p:sp>
      <p:sp>
        <p:nvSpPr>
          <p:cNvPr id="3" name="Subtitle 2"/>
          <p:cNvSpPr>
            <a:spLocks noGrp="1"/>
          </p:cNvSpPr>
          <p:nvPr>
            <p:ph type="subTitle" idx="1"/>
          </p:nvPr>
        </p:nvSpPr>
        <p:spPr>
          <a:xfrm>
            <a:off x="395536" y="2362200"/>
            <a:ext cx="8424936" cy="3810000"/>
          </a:xfrm>
        </p:spPr>
        <p:txBody>
          <a:bodyPr>
            <a:normAutofit/>
          </a:bodyPr>
          <a:lstStyle/>
          <a:p>
            <a:pPr marL="285750" indent="-285750">
              <a:spcAft>
                <a:spcPts val="600"/>
              </a:spcAft>
              <a:buFont typeface="Arial" panose="020B0604020202020204" pitchFamily="34" charset="0"/>
              <a:buChar char="•"/>
            </a:pPr>
            <a:r>
              <a:rPr lang="en-US" b="1" dirty="0" smtClean="0">
                <a:solidFill>
                  <a:schemeClr val="accent3"/>
                </a:solidFill>
              </a:rPr>
              <a:t>Governance </a:t>
            </a:r>
            <a:r>
              <a:rPr lang="en-US" dirty="0" smtClean="0"/>
              <a:t>- cross-organizational committee; must routinely connect into high level policy agendas and broad-based system discussions </a:t>
            </a:r>
            <a:endParaRPr lang="en-US" b="1" dirty="0" smtClean="0">
              <a:solidFill>
                <a:schemeClr val="accent3"/>
              </a:solidFill>
            </a:endParaRPr>
          </a:p>
          <a:p>
            <a:pPr marL="285750" indent="-285750">
              <a:spcAft>
                <a:spcPts val="600"/>
              </a:spcAft>
              <a:buFont typeface="Arial" panose="020B0604020202020204" pitchFamily="34" charset="0"/>
              <a:buChar char="•"/>
            </a:pPr>
            <a:r>
              <a:rPr lang="en-US" b="1" dirty="0" smtClean="0">
                <a:solidFill>
                  <a:schemeClr val="accent3"/>
                </a:solidFill>
              </a:rPr>
              <a:t>Organizational Commitment </a:t>
            </a:r>
            <a:r>
              <a:rPr lang="en-US" dirty="0" smtClean="0"/>
              <a:t>– orgs will be required to stretch their boundaries, take risks to explore innovation, genuinely engage in service partnerships that are expressed/supported on the ground – will require multi-</a:t>
            </a:r>
            <a:r>
              <a:rPr lang="en-US" dirty="0" err="1" smtClean="0"/>
              <a:t>org’l</a:t>
            </a:r>
            <a:r>
              <a:rPr lang="en-US" dirty="0" smtClean="0"/>
              <a:t> terms of reference</a:t>
            </a:r>
          </a:p>
          <a:p>
            <a:pPr marL="285750" indent="-285750">
              <a:spcAft>
                <a:spcPts val="600"/>
              </a:spcAft>
              <a:buFont typeface="Arial" panose="020B0604020202020204" pitchFamily="34" charset="0"/>
              <a:buChar char="•"/>
            </a:pPr>
            <a:r>
              <a:rPr lang="en-US" b="1" dirty="0" smtClean="0">
                <a:solidFill>
                  <a:schemeClr val="accent3"/>
                </a:solidFill>
              </a:rPr>
              <a:t>SR Coordinator Role – </a:t>
            </a:r>
            <a:r>
              <a:rPr lang="en-US" dirty="0" smtClean="0"/>
              <a:t>this role is critical to coordinating the many moving parts involved in SR; should be established and resourced first and foremost</a:t>
            </a:r>
            <a:endParaRPr lang="en-US" b="1" dirty="0" smtClean="0">
              <a:solidFill>
                <a:schemeClr val="accent3"/>
              </a:solidFill>
            </a:endParaRPr>
          </a:p>
          <a:p>
            <a:pPr marL="285750" indent="-285750">
              <a:spcAft>
                <a:spcPts val="600"/>
              </a:spcAft>
              <a:buFont typeface="Arial" panose="020B0604020202020204" pitchFamily="34" charset="0"/>
              <a:buChar char="•"/>
            </a:pPr>
            <a:r>
              <a:rPr lang="en-US" b="1" dirty="0" smtClean="0">
                <a:solidFill>
                  <a:schemeClr val="accent3"/>
                </a:solidFill>
              </a:rPr>
              <a:t>Need for member training </a:t>
            </a:r>
            <a:r>
              <a:rPr lang="en-US" dirty="0" smtClean="0"/>
              <a:t>– cannot assume committee members have the requisite information/experience to engage in SR discussions</a:t>
            </a:r>
          </a:p>
          <a:p>
            <a:pPr marL="285750" indent="-285750">
              <a:spcAft>
                <a:spcPts val="600"/>
              </a:spcAft>
              <a:buFont typeface="Arial" panose="020B0604020202020204" pitchFamily="34" charset="0"/>
              <a:buChar char="•"/>
            </a:pPr>
            <a:r>
              <a:rPr lang="en-US" b="1" dirty="0" smtClean="0">
                <a:solidFill>
                  <a:schemeClr val="accent3"/>
                </a:solidFill>
              </a:rPr>
              <a:t>Evaluating SR </a:t>
            </a:r>
            <a:r>
              <a:rPr lang="en-US" dirty="0" smtClean="0"/>
              <a:t>– evaluation/monitoring is critical to capture and reflect upon SR practices, system challenges, interventions, partnerships, innovations</a:t>
            </a:r>
          </a:p>
        </p:txBody>
      </p:sp>
      <p:sp>
        <p:nvSpPr>
          <p:cNvPr id="4" name="Text Placeholder 3"/>
          <p:cNvSpPr>
            <a:spLocks noGrp="1"/>
          </p:cNvSpPr>
          <p:nvPr>
            <p:ph type="body" sz="quarter" idx="10"/>
          </p:nvPr>
        </p:nvSpPr>
        <p:spPr/>
        <p:txBody>
          <a:bodyPr/>
          <a:lstStyle/>
          <a:p>
            <a:r>
              <a:rPr lang="en-US" dirty="0"/>
              <a:t>Our Recommended Model</a:t>
            </a:r>
            <a:endParaRPr lang="en-CA" dirty="0"/>
          </a:p>
          <a:p>
            <a:endParaRPr lang="en-CA" dirty="0"/>
          </a:p>
        </p:txBody>
      </p:sp>
    </p:spTree>
    <p:extLst>
      <p:ext uri="{BB962C8B-B14F-4D97-AF65-F5344CB8AC3E}">
        <p14:creationId xmlns:p14="http://schemas.microsoft.com/office/powerpoint/2010/main" val="383356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1663081"/>
            <a:ext cx="6980312" cy="1080119"/>
          </a:xfrm>
        </p:spPr>
        <p:txBody>
          <a:bodyPr>
            <a:normAutofit fontScale="90000"/>
          </a:bodyPr>
          <a:lstStyle/>
          <a:p>
            <a:r>
              <a:rPr lang="en-US" dirty="0" smtClean="0"/>
              <a:t>Other Key Considerations: </a:t>
            </a:r>
            <a:r>
              <a:rPr lang="en-US" dirty="0"/>
              <a:t>Supportive housing and the cycle of risk </a:t>
            </a:r>
            <a:endParaRPr lang="en-CA" dirty="0"/>
          </a:p>
        </p:txBody>
      </p:sp>
      <p:sp>
        <p:nvSpPr>
          <p:cNvPr id="3" name="Subtitle 2"/>
          <p:cNvSpPr>
            <a:spLocks noGrp="1"/>
          </p:cNvSpPr>
          <p:nvPr>
            <p:ph type="subTitle" idx="1"/>
          </p:nvPr>
        </p:nvSpPr>
        <p:spPr>
          <a:xfrm>
            <a:off x="395536" y="2941712"/>
            <a:ext cx="8424936" cy="3078088"/>
          </a:xfrm>
        </p:spPr>
        <p:txBody>
          <a:bodyPr>
            <a:normAutofit/>
          </a:bodyPr>
          <a:lstStyle/>
          <a:p>
            <a:pPr marL="285750" indent="-285750">
              <a:spcAft>
                <a:spcPts val="600"/>
              </a:spcAft>
              <a:buFont typeface="Arial" panose="020B0604020202020204" pitchFamily="34" charset="0"/>
              <a:buChar char="•"/>
            </a:pPr>
            <a:r>
              <a:rPr lang="en-US" sz="2000" dirty="0" smtClean="0"/>
              <a:t>SR cannot solve chronic homelessness or address problem of lack of housing options. </a:t>
            </a:r>
          </a:p>
          <a:p>
            <a:pPr marL="285750" indent="-285750">
              <a:spcAft>
                <a:spcPts val="600"/>
              </a:spcAft>
              <a:buFont typeface="Arial" panose="020B0604020202020204" pitchFamily="34" charset="0"/>
              <a:buChar char="•"/>
            </a:pPr>
            <a:r>
              <a:rPr lang="en-US" sz="2000" dirty="0" smtClean="0"/>
              <a:t>Directing flex funds to housing is modest way for SR to improve housing status and important component of this service</a:t>
            </a:r>
          </a:p>
          <a:p>
            <a:pPr marL="285750" indent="-285750">
              <a:spcAft>
                <a:spcPts val="600"/>
              </a:spcAft>
              <a:buFont typeface="Arial" panose="020B0604020202020204" pitchFamily="34" charset="0"/>
              <a:buChar char="•"/>
            </a:pPr>
            <a:r>
              <a:rPr lang="en-US" sz="2000" dirty="0" smtClean="0"/>
              <a:t>However, policy decisions to add, enhance, or improve health and social services are incomplete and far less effective without corresponding investment in housing. </a:t>
            </a:r>
          </a:p>
          <a:p>
            <a:pPr marL="285750" indent="-285750">
              <a:buFont typeface="Arial" panose="020B0604020202020204" pitchFamily="34" charset="0"/>
              <a:buChar char="•"/>
            </a:pPr>
            <a:endParaRPr lang="en-US" dirty="0" smtClean="0"/>
          </a:p>
        </p:txBody>
      </p:sp>
      <p:sp>
        <p:nvSpPr>
          <p:cNvPr id="4" name="Text Placeholder 3"/>
          <p:cNvSpPr>
            <a:spLocks noGrp="1"/>
          </p:cNvSpPr>
          <p:nvPr>
            <p:ph type="body" sz="quarter" idx="10"/>
          </p:nvPr>
        </p:nvSpPr>
        <p:spPr/>
        <p:txBody>
          <a:bodyPr/>
          <a:lstStyle/>
          <a:p>
            <a:r>
              <a:rPr lang="en-US" dirty="0"/>
              <a:t>Our Recommended Model</a:t>
            </a:r>
            <a:endParaRPr lang="en-CA" dirty="0"/>
          </a:p>
          <a:p>
            <a:endParaRPr lang="en-CA" dirty="0"/>
          </a:p>
        </p:txBody>
      </p:sp>
    </p:spTree>
    <p:extLst>
      <p:ext uri="{BB962C8B-B14F-4D97-AF65-F5344CB8AC3E}">
        <p14:creationId xmlns:p14="http://schemas.microsoft.com/office/powerpoint/2010/main" val="17763772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a:t>
            </a:r>
            <a:br>
              <a:rPr lang="en-US" dirty="0" smtClean="0"/>
            </a:br>
            <a:r>
              <a:rPr lang="en-US" dirty="0"/>
              <a:t/>
            </a:r>
            <a:br>
              <a:rPr lang="en-US" dirty="0"/>
            </a:br>
            <a:r>
              <a:rPr lang="en-US" dirty="0" smtClean="0"/>
              <a:t>Questions, Comments, Feedback?</a:t>
            </a:r>
            <a:endParaRPr lang="en-CA" dirty="0"/>
          </a:p>
        </p:txBody>
      </p:sp>
      <p:sp>
        <p:nvSpPr>
          <p:cNvPr id="3" name="Text Placeholder 2"/>
          <p:cNvSpPr>
            <a:spLocks noGrp="1"/>
          </p:cNvSpPr>
          <p:nvPr>
            <p:ph type="body" sz="quarter" idx="11"/>
          </p:nvPr>
        </p:nvSpPr>
        <p:spPr>
          <a:xfrm>
            <a:off x="539552" y="4581128"/>
            <a:ext cx="8496943" cy="1944216"/>
          </a:xfrm>
          <a:solidFill>
            <a:schemeClr val="bg1"/>
          </a:solidFill>
        </p:spPr>
        <p:txBody>
          <a:bodyPr>
            <a:normAutofit lnSpcReduction="10000"/>
          </a:bodyPr>
          <a:lstStyle/>
          <a:p>
            <a:r>
              <a:rPr lang="en-US" sz="1800" b="1" dirty="0" smtClean="0"/>
              <a:t>Feel free to follow-up with us about this work or our other related projects.</a:t>
            </a:r>
          </a:p>
          <a:p>
            <a:endParaRPr lang="en-US" dirty="0"/>
          </a:p>
          <a:p>
            <a:r>
              <a:rPr lang="en-US" sz="1800" b="1" dirty="0" smtClean="0">
                <a:solidFill>
                  <a:schemeClr val="accent3"/>
                </a:solidFill>
              </a:rPr>
              <a:t>Jaime Brown, Ph.D.</a:t>
            </a:r>
          </a:p>
          <a:p>
            <a:r>
              <a:rPr lang="en-US" sz="1800" b="1" dirty="0" smtClean="0">
                <a:solidFill>
                  <a:schemeClr val="accent3"/>
                </a:solidFill>
                <a:hlinkClick r:id="rId2"/>
              </a:rPr>
              <a:t>jaime@taylornewberry.ca</a:t>
            </a:r>
            <a:endParaRPr lang="en-US" sz="1800" b="1" dirty="0" smtClean="0">
              <a:solidFill>
                <a:schemeClr val="accent3"/>
              </a:solidFill>
            </a:endParaRPr>
          </a:p>
          <a:p>
            <a:endParaRPr lang="en-US" sz="1800" b="1" dirty="0">
              <a:solidFill>
                <a:schemeClr val="accent3"/>
              </a:solidFill>
            </a:endParaRPr>
          </a:p>
          <a:p>
            <a:r>
              <a:rPr lang="en-US" sz="1800" b="1" dirty="0" smtClean="0">
                <a:solidFill>
                  <a:schemeClr val="accent3"/>
                </a:solidFill>
              </a:rPr>
              <a:t>www.taylornewberry.ca</a:t>
            </a:r>
          </a:p>
        </p:txBody>
      </p:sp>
    </p:spTree>
    <p:extLst>
      <p:ext uri="{BB962C8B-B14F-4D97-AF65-F5344CB8AC3E}">
        <p14:creationId xmlns:p14="http://schemas.microsoft.com/office/powerpoint/2010/main" val="1341539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752600"/>
            <a:ext cx="8424936" cy="4343400"/>
          </a:xfrm>
        </p:spPr>
        <p:txBody>
          <a:bodyPr>
            <a:normAutofit lnSpcReduction="10000"/>
          </a:bodyPr>
          <a:lstStyle/>
          <a:p>
            <a:pPr marL="285750" indent="-285750">
              <a:buFont typeface="Arial" panose="020B0604020202020204" pitchFamily="34" charset="0"/>
              <a:buChar char="•"/>
            </a:pPr>
            <a:r>
              <a:rPr lang="en-US" sz="2000" dirty="0" smtClean="0"/>
              <a:t>Open Minds, Healthy Minds (Ontario Government mental health and addictions strategy, 2011)</a:t>
            </a:r>
          </a:p>
          <a:p>
            <a:pPr marL="742950" lvl="1" indent="-285750" algn="l">
              <a:buFont typeface="Arial" panose="020B0604020202020204" pitchFamily="34" charset="0"/>
              <a:buChar char="•"/>
            </a:pPr>
            <a:r>
              <a:rPr lang="en-US" sz="2000" dirty="0" smtClean="0"/>
              <a:t>Improve mental health and well-being for all Ontarians</a:t>
            </a:r>
          </a:p>
          <a:p>
            <a:pPr marL="742950" lvl="1" indent="-285750" algn="l">
              <a:buFont typeface="Arial" panose="020B0604020202020204" pitchFamily="34" charset="0"/>
              <a:buChar char="•"/>
            </a:pPr>
            <a:r>
              <a:rPr lang="en-US" sz="2000" dirty="0" smtClean="0"/>
              <a:t>Create healthy, resilient, inclusive communities</a:t>
            </a:r>
          </a:p>
          <a:p>
            <a:pPr marL="742950" lvl="1" indent="-285750" algn="l">
              <a:buFont typeface="Arial" panose="020B0604020202020204" pitchFamily="34" charset="0"/>
              <a:buChar char="•"/>
            </a:pPr>
            <a:r>
              <a:rPr lang="en-US" sz="2000" dirty="0" smtClean="0"/>
              <a:t>Identify mental health and addictions problems early and intervene</a:t>
            </a:r>
          </a:p>
          <a:p>
            <a:pPr marL="742950" lvl="1" indent="-285750" algn="l">
              <a:buFont typeface="Arial" panose="020B0604020202020204" pitchFamily="34" charset="0"/>
              <a:buChar char="•"/>
            </a:pPr>
            <a:r>
              <a:rPr lang="en-US" sz="2000" dirty="0" smtClean="0">
                <a:solidFill>
                  <a:schemeClr val="accent3"/>
                </a:solidFill>
              </a:rPr>
              <a:t>Provide timely, high quality, integrated, person-centered health and other human services.</a:t>
            </a:r>
          </a:p>
          <a:p>
            <a:pPr lvl="1" algn="l"/>
            <a:endParaRPr lang="en-US" sz="2000" dirty="0"/>
          </a:p>
          <a:p>
            <a:pPr marL="285750" indent="-285750">
              <a:spcAft>
                <a:spcPts val="600"/>
              </a:spcAft>
              <a:buFont typeface="Arial" panose="020B0604020202020204" pitchFamily="34" charset="0"/>
              <a:buChar char="•"/>
            </a:pPr>
            <a:r>
              <a:rPr lang="en-US" sz="2000" dirty="0" smtClean="0"/>
              <a:t>Requires “right mix” of supports; a transformed MH&amp;A system that is seamless, coordinated, integrated</a:t>
            </a:r>
          </a:p>
          <a:p>
            <a:pPr marL="285750" indent="-285750">
              <a:spcAft>
                <a:spcPts val="600"/>
              </a:spcAft>
              <a:buFont typeface="Arial" panose="020B0604020202020204" pitchFamily="34" charset="0"/>
              <a:buChar char="•"/>
            </a:pPr>
            <a:r>
              <a:rPr lang="en-US" sz="2000" dirty="0" smtClean="0"/>
              <a:t>Many ON communities have taken great strides in building integrated service systems that attend to SDOH; increasing cross-sectoral partnerships and collaborations</a:t>
            </a:r>
          </a:p>
          <a:p>
            <a:endParaRPr lang="en-CA" dirty="0"/>
          </a:p>
        </p:txBody>
      </p:sp>
      <p:sp>
        <p:nvSpPr>
          <p:cNvPr id="4" name="Text Placeholder 3"/>
          <p:cNvSpPr>
            <a:spLocks noGrp="1"/>
          </p:cNvSpPr>
          <p:nvPr>
            <p:ph type="body" sz="quarter" idx="10"/>
          </p:nvPr>
        </p:nvSpPr>
        <p:spPr/>
        <p:txBody>
          <a:bodyPr/>
          <a:lstStyle/>
          <a:p>
            <a:r>
              <a:rPr lang="en-US" dirty="0" smtClean="0"/>
              <a:t>Background &amp; </a:t>
            </a:r>
            <a:r>
              <a:rPr lang="en-US" dirty="0" smtClean="0"/>
              <a:t>System Context</a:t>
            </a:r>
            <a:endParaRPr lang="en-CA" dirty="0"/>
          </a:p>
        </p:txBody>
      </p:sp>
    </p:spTree>
    <p:extLst>
      <p:ext uri="{BB962C8B-B14F-4D97-AF65-F5344CB8AC3E}">
        <p14:creationId xmlns:p14="http://schemas.microsoft.com/office/powerpoint/2010/main" val="312880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1447800"/>
            <a:ext cx="8439200" cy="1080119"/>
          </a:xfrm>
        </p:spPr>
        <p:txBody>
          <a:bodyPr>
            <a:normAutofit/>
          </a:bodyPr>
          <a:lstStyle/>
          <a:p>
            <a:r>
              <a:rPr lang="en-US" sz="3100" dirty="0"/>
              <a:t>Particular interest in how service systems meet needs of individuals with complex </a:t>
            </a:r>
            <a:r>
              <a:rPr lang="en-US" sz="3100" dirty="0" smtClean="0"/>
              <a:t>needs</a:t>
            </a:r>
            <a:endParaRPr lang="en-CA" sz="3100" dirty="0"/>
          </a:p>
        </p:txBody>
      </p:sp>
      <p:sp>
        <p:nvSpPr>
          <p:cNvPr id="3" name="Subtitle 2"/>
          <p:cNvSpPr>
            <a:spLocks noGrp="1"/>
          </p:cNvSpPr>
          <p:nvPr>
            <p:ph type="subTitle" idx="1"/>
          </p:nvPr>
        </p:nvSpPr>
        <p:spPr>
          <a:xfrm>
            <a:off x="395536" y="2560712"/>
            <a:ext cx="8424936" cy="3916288"/>
          </a:xfrm>
        </p:spPr>
        <p:txBody>
          <a:bodyPr>
            <a:normAutofit/>
          </a:bodyPr>
          <a:lstStyle/>
          <a:p>
            <a:pPr marL="285750" indent="-285750">
              <a:buFont typeface="Arial" panose="020B0604020202020204" pitchFamily="34" charset="0"/>
              <a:buChar char="•"/>
            </a:pPr>
            <a:r>
              <a:rPr lang="en-US" dirty="0"/>
              <a:t>The  “right mix” of supports for this subgroup is often hard to discern and, more concerning, the health and social service systems may not have the capacity to fully meet the need. People with complex needs often …</a:t>
            </a:r>
          </a:p>
          <a:p>
            <a:pPr marL="742950" lvl="1" indent="-285750" algn="l">
              <a:buFont typeface="Arial" panose="020B0604020202020204" pitchFamily="34" charset="0"/>
              <a:buChar char="•"/>
            </a:pPr>
            <a:r>
              <a:rPr lang="en-US" sz="1700" dirty="0"/>
              <a:t>Experience housing instability, homelessness, income insecurity, elevated risk of harm to self or others</a:t>
            </a:r>
          </a:p>
          <a:p>
            <a:pPr marL="742950" lvl="1" indent="-285750" algn="l">
              <a:buFont typeface="Arial" panose="020B0604020202020204" pitchFamily="34" charset="0"/>
              <a:buChar char="•"/>
            </a:pPr>
            <a:r>
              <a:rPr lang="en-US" sz="1700" dirty="0"/>
              <a:t>Tend to be high users of emergency, hospital in-patient, and ALC services</a:t>
            </a:r>
          </a:p>
          <a:p>
            <a:pPr marL="742950" lvl="1" indent="-285750" algn="l">
              <a:buFont typeface="Arial" panose="020B0604020202020204" pitchFamily="34" charset="0"/>
              <a:buChar char="•"/>
            </a:pPr>
            <a:r>
              <a:rPr lang="en-US" sz="1700" dirty="0"/>
              <a:t>More likely to experience criminal </a:t>
            </a:r>
            <a:r>
              <a:rPr lang="en-US" sz="1700" dirty="0" smtClean="0"/>
              <a:t>charges</a:t>
            </a:r>
          </a:p>
          <a:p>
            <a:pPr lvl="1" algn="l"/>
            <a:endParaRPr lang="en-US" sz="1200" dirty="0"/>
          </a:p>
          <a:p>
            <a:pPr marL="285750" indent="-285750">
              <a:buFont typeface="Arial" panose="020B0604020202020204" pitchFamily="34" charset="0"/>
              <a:buChar char="•"/>
            </a:pPr>
            <a:r>
              <a:rPr lang="en-US" dirty="0"/>
              <a:t>Complex Care Sub-Committee of the T-HSJCC –  established to address co-occurring cross-sectoral service needs of individuals 16 </a:t>
            </a:r>
            <a:r>
              <a:rPr lang="en-US" dirty="0" smtClean="0"/>
              <a:t>yrs.+ who </a:t>
            </a:r>
            <a:r>
              <a:rPr lang="en-US" dirty="0"/>
              <a:t>are not adequately </a:t>
            </a:r>
            <a:r>
              <a:rPr lang="en-US" dirty="0" smtClean="0"/>
              <a:t>supported</a:t>
            </a:r>
          </a:p>
          <a:p>
            <a:pPr marL="742950" lvl="1" indent="-285750" algn="l">
              <a:buFont typeface="Arial" panose="020B0604020202020204" pitchFamily="34" charset="0"/>
              <a:buChar char="•"/>
            </a:pPr>
            <a:r>
              <a:rPr lang="en-US" sz="1700" dirty="0" smtClean="0"/>
              <a:t>Mental health, cognitive and/or physical disabilities, substance use and addictions, ABI, dual diagnosis, developmental disabilities, housing, criminal justice</a:t>
            </a:r>
            <a:endParaRPr lang="en-CA" sz="1700" dirty="0" smtClean="0"/>
          </a:p>
          <a:p>
            <a:endParaRPr lang="en-CA" dirty="0"/>
          </a:p>
        </p:txBody>
      </p:sp>
      <p:sp>
        <p:nvSpPr>
          <p:cNvPr id="4" name="Text Placeholder 3"/>
          <p:cNvSpPr>
            <a:spLocks noGrp="1"/>
          </p:cNvSpPr>
          <p:nvPr>
            <p:ph type="body" sz="quarter" idx="10"/>
          </p:nvPr>
        </p:nvSpPr>
        <p:spPr/>
        <p:txBody>
          <a:bodyPr/>
          <a:lstStyle/>
          <a:p>
            <a:r>
              <a:rPr lang="en-US" dirty="0"/>
              <a:t>Background &amp; System </a:t>
            </a:r>
            <a:r>
              <a:rPr lang="en-US" dirty="0" smtClean="0"/>
              <a:t>Context</a:t>
            </a:r>
            <a:endParaRPr lang="en-CA" dirty="0"/>
          </a:p>
        </p:txBody>
      </p:sp>
    </p:spTree>
    <p:extLst>
      <p:ext uri="{BB962C8B-B14F-4D97-AF65-F5344CB8AC3E}">
        <p14:creationId xmlns:p14="http://schemas.microsoft.com/office/powerpoint/2010/main" val="182204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05000"/>
            <a:ext cx="8424936" cy="4188296"/>
          </a:xfrm>
        </p:spPr>
        <p:txBody>
          <a:bodyPr>
            <a:normAutofit/>
          </a:bodyPr>
          <a:lstStyle/>
          <a:p>
            <a:pPr marL="285750" indent="-285750">
              <a:spcAft>
                <a:spcPts val="600"/>
              </a:spcAft>
              <a:buFont typeface="Arial" panose="020B0604020202020204" pitchFamily="34" charset="0"/>
              <a:buChar char="•"/>
            </a:pPr>
            <a:r>
              <a:rPr lang="en-CA" sz="2100" dirty="0"/>
              <a:t>To engage with the cross-sectoral provider community in Toronto to gather feedback and input regarding the creation/adoption of a Service Resolution mechanism.</a:t>
            </a:r>
          </a:p>
          <a:p>
            <a:pPr marL="285750" indent="-285750">
              <a:spcAft>
                <a:spcPts val="600"/>
              </a:spcAft>
              <a:buFont typeface="Arial" panose="020B0604020202020204" pitchFamily="34" charset="0"/>
              <a:buChar char="•"/>
            </a:pPr>
            <a:r>
              <a:rPr lang="en-CA" sz="2100" dirty="0"/>
              <a:t>To develop and propose several options for a service resolution mechanism in Toronto to meet the needs of</a:t>
            </a:r>
            <a:r>
              <a:rPr lang="en-CA" sz="2100" dirty="0" smtClean="0"/>
              <a:t>…</a:t>
            </a:r>
          </a:p>
          <a:p>
            <a:pPr>
              <a:spcAft>
                <a:spcPts val="600"/>
              </a:spcAft>
            </a:pPr>
            <a:endParaRPr lang="en-CA" sz="2100" dirty="0" smtClean="0"/>
          </a:p>
          <a:p>
            <a:pPr>
              <a:spcAft>
                <a:spcPts val="600"/>
              </a:spcAft>
            </a:pPr>
            <a:r>
              <a:rPr lang="en-CA" sz="2100" dirty="0" smtClean="0"/>
              <a:t>…</a:t>
            </a:r>
            <a:r>
              <a:rPr lang="en-CA" sz="2100" dirty="0"/>
              <a:t>people in contact with the justice system </a:t>
            </a:r>
          </a:p>
          <a:p>
            <a:pPr>
              <a:spcAft>
                <a:spcPts val="600"/>
              </a:spcAft>
            </a:pPr>
            <a:r>
              <a:rPr lang="en-CA" sz="2100" dirty="0"/>
              <a:t>…who have complex mental health and addictions challenges</a:t>
            </a:r>
          </a:p>
          <a:p>
            <a:pPr>
              <a:spcAft>
                <a:spcPts val="600"/>
              </a:spcAft>
            </a:pPr>
            <a:r>
              <a:rPr lang="en-CA" sz="2100" dirty="0"/>
              <a:t>…often co-occurring with developmental disability, ABI, and other difficulties. </a:t>
            </a:r>
          </a:p>
          <a:p>
            <a:pPr>
              <a:spcAft>
                <a:spcPts val="600"/>
              </a:spcAft>
            </a:pPr>
            <a:endParaRPr lang="en-CA" sz="2100" dirty="0"/>
          </a:p>
        </p:txBody>
      </p:sp>
      <p:sp>
        <p:nvSpPr>
          <p:cNvPr id="4" name="Text Placeholder 3"/>
          <p:cNvSpPr>
            <a:spLocks noGrp="1"/>
          </p:cNvSpPr>
          <p:nvPr>
            <p:ph type="body" sz="quarter" idx="10"/>
          </p:nvPr>
        </p:nvSpPr>
        <p:spPr/>
        <p:txBody>
          <a:bodyPr/>
          <a:lstStyle/>
          <a:p>
            <a:r>
              <a:rPr lang="en-US" dirty="0" smtClean="0"/>
              <a:t>Project Goals</a:t>
            </a:r>
            <a:endParaRPr lang="en-CA" dirty="0"/>
          </a:p>
        </p:txBody>
      </p:sp>
    </p:spTree>
    <p:extLst>
      <p:ext uri="{BB962C8B-B14F-4D97-AF65-F5344CB8AC3E}">
        <p14:creationId xmlns:p14="http://schemas.microsoft.com/office/powerpoint/2010/main" val="2597813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057400"/>
            <a:ext cx="8424936" cy="4035896"/>
          </a:xfrm>
        </p:spPr>
        <p:txBody>
          <a:bodyPr>
            <a:normAutofit/>
          </a:bodyPr>
          <a:lstStyle/>
          <a:p>
            <a:pPr marL="285750" indent="-285750">
              <a:spcAft>
                <a:spcPts val="600"/>
              </a:spcAft>
              <a:buFont typeface="Arial" panose="020B0604020202020204" pitchFamily="34" charset="0"/>
              <a:buChar char="•"/>
            </a:pPr>
            <a:r>
              <a:rPr lang="en-CA" sz="2100" dirty="0"/>
              <a:t>A system-level promising practice found in a </a:t>
            </a:r>
            <a:r>
              <a:rPr lang="en-CA" sz="2100" dirty="0" smtClean="0"/>
              <a:t>range </a:t>
            </a:r>
            <a:r>
              <a:rPr lang="en-CA" sz="2100" dirty="0"/>
              <a:t>of  sectors.</a:t>
            </a:r>
          </a:p>
          <a:p>
            <a:pPr marL="285750" indent="-285750">
              <a:spcAft>
                <a:spcPts val="600"/>
              </a:spcAft>
              <a:buFont typeface="Arial" panose="020B0604020202020204" pitchFamily="34" charset="0"/>
              <a:buChar char="•"/>
            </a:pPr>
            <a:r>
              <a:rPr lang="en-CA" sz="2100" dirty="0"/>
              <a:t>A higher-level case conferencing process for individuals with complex needs. </a:t>
            </a:r>
          </a:p>
          <a:p>
            <a:pPr marL="285750" indent="-285750">
              <a:spcAft>
                <a:spcPts val="600"/>
              </a:spcAft>
              <a:buFont typeface="Arial" panose="020B0604020202020204" pitchFamily="34" charset="0"/>
              <a:buChar char="•"/>
            </a:pPr>
            <a:r>
              <a:rPr lang="en-CA" sz="2100" dirty="0"/>
              <a:t>Pulls together all the organizations/services/sectors that know the individual and have a potential role to play in solving core problems.</a:t>
            </a:r>
          </a:p>
          <a:p>
            <a:pPr marL="285750" indent="-285750">
              <a:spcAft>
                <a:spcPts val="600"/>
              </a:spcAft>
              <a:buFont typeface="Arial" panose="020B0604020202020204" pitchFamily="34" charset="0"/>
              <a:buChar char="•"/>
            </a:pPr>
            <a:r>
              <a:rPr lang="en-CA" sz="2100" dirty="0"/>
              <a:t>Representatives are from multiple sectors – mental health and addictions, ABI, developmental services, justice services, child and family services, and others.</a:t>
            </a:r>
          </a:p>
          <a:p>
            <a:pPr>
              <a:spcAft>
                <a:spcPts val="600"/>
              </a:spcAft>
            </a:pPr>
            <a:endParaRPr lang="en-CA" sz="2100" dirty="0"/>
          </a:p>
        </p:txBody>
      </p:sp>
      <p:sp>
        <p:nvSpPr>
          <p:cNvPr id="4" name="Text Placeholder 3"/>
          <p:cNvSpPr>
            <a:spLocks noGrp="1"/>
          </p:cNvSpPr>
          <p:nvPr>
            <p:ph type="body" sz="quarter" idx="10"/>
          </p:nvPr>
        </p:nvSpPr>
        <p:spPr/>
        <p:txBody>
          <a:bodyPr/>
          <a:lstStyle/>
          <a:p>
            <a:r>
              <a:rPr lang="en-US" dirty="0" smtClean="0"/>
              <a:t>Defining Service Resolution</a:t>
            </a:r>
            <a:endParaRPr lang="en-CA" dirty="0"/>
          </a:p>
        </p:txBody>
      </p:sp>
    </p:spTree>
    <p:extLst>
      <p:ext uri="{BB962C8B-B14F-4D97-AF65-F5344CB8AC3E}">
        <p14:creationId xmlns:p14="http://schemas.microsoft.com/office/powerpoint/2010/main" val="998554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828800"/>
            <a:ext cx="8424936" cy="4264496"/>
          </a:xfrm>
        </p:spPr>
        <p:txBody>
          <a:bodyPr>
            <a:normAutofit/>
          </a:bodyPr>
          <a:lstStyle/>
          <a:p>
            <a:pPr marL="285750" indent="-285750">
              <a:spcAft>
                <a:spcPts val="1000"/>
              </a:spcAft>
              <a:buFont typeface="Arial" panose="020B0604020202020204" pitchFamily="34" charset="0"/>
              <a:buChar char="•"/>
            </a:pPr>
            <a:r>
              <a:rPr lang="en-CA" sz="2100" dirty="0"/>
              <a:t>There is shared organizational accountability to agreed upon service interventions and formal endorsement of responses to be carried out by front-line staff.  A service resolution process enables: </a:t>
            </a:r>
          </a:p>
          <a:p>
            <a:pPr marL="742950" lvl="1" indent="-285750" algn="l">
              <a:spcAft>
                <a:spcPts val="600"/>
              </a:spcAft>
              <a:buFont typeface="Arial" panose="020B0604020202020204" pitchFamily="34" charset="0"/>
              <a:buChar char="•"/>
            </a:pPr>
            <a:r>
              <a:rPr lang="en-CA" sz="2100" dirty="0"/>
              <a:t>collaborative solutions, service agreements and cross-organizational partnerships.</a:t>
            </a:r>
          </a:p>
          <a:p>
            <a:pPr marL="742950" lvl="1" indent="-285750" algn="l">
              <a:spcAft>
                <a:spcPts val="600"/>
              </a:spcAft>
              <a:buFont typeface="Arial" panose="020B0604020202020204" pitchFamily="34" charset="0"/>
              <a:buChar char="•"/>
            </a:pPr>
            <a:r>
              <a:rPr lang="en-CA" sz="2100" dirty="0"/>
              <a:t>practice changes, accommodations, service exceptions, bending/flexing of policies.</a:t>
            </a:r>
          </a:p>
          <a:p>
            <a:pPr marL="742950" lvl="1" indent="-285750" algn="l">
              <a:spcAft>
                <a:spcPts val="600"/>
              </a:spcAft>
              <a:buFont typeface="Arial" panose="020B0604020202020204" pitchFamily="34" charset="0"/>
              <a:buChar char="•"/>
            </a:pPr>
            <a:r>
              <a:rPr lang="en-CA" sz="2100" dirty="0"/>
              <a:t>e.g. of actions: Identify a worker, obtain a diagnosis, assess risk to self or others, prioritize the individual for service access, access other sectors, gain admission to programs, develop and coordinate a support plan.</a:t>
            </a:r>
          </a:p>
          <a:p>
            <a:endParaRPr lang="en-CA" sz="2100" dirty="0"/>
          </a:p>
          <a:p>
            <a:endParaRPr lang="en-CA" sz="2100" dirty="0"/>
          </a:p>
        </p:txBody>
      </p:sp>
      <p:sp>
        <p:nvSpPr>
          <p:cNvPr id="4" name="Text Placeholder 3"/>
          <p:cNvSpPr>
            <a:spLocks noGrp="1"/>
          </p:cNvSpPr>
          <p:nvPr>
            <p:ph type="body" sz="quarter" idx="10"/>
          </p:nvPr>
        </p:nvSpPr>
        <p:spPr/>
        <p:txBody>
          <a:bodyPr/>
          <a:lstStyle/>
          <a:p>
            <a:r>
              <a:rPr lang="en-US" dirty="0" smtClean="0"/>
              <a:t>Defining Service Resolution</a:t>
            </a:r>
            <a:endParaRPr lang="en-CA" dirty="0"/>
          </a:p>
        </p:txBody>
      </p:sp>
    </p:spTree>
    <p:extLst>
      <p:ext uri="{BB962C8B-B14F-4D97-AF65-F5344CB8AC3E}">
        <p14:creationId xmlns:p14="http://schemas.microsoft.com/office/powerpoint/2010/main" val="123112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NC_PPTemplate_May2614">
  <a:themeElements>
    <a:clrScheme name="Custom 1">
      <a:dk1>
        <a:sysClr val="windowText" lastClr="000000"/>
      </a:dk1>
      <a:lt1>
        <a:sysClr val="window" lastClr="FFFFFF"/>
      </a:lt1>
      <a:dk2>
        <a:srgbClr val="4986BD"/>
      </a:dk2>
      <a:lt2>
        <a:srgbClr val="EEECE1"/>
      </a:lt2>
      <a:accent1>
        <a:srgbClr val="4F81BD"/>
      </a:accent1>
      <a:accent2>
        <a:srgbClr val="C0504D"/>
      </a:accent2>
      <a:accent3>
        <a:srgbClr val="7AB342"/>
      </a:accent3>
      <a:accent4>
        <a:srgbClr val="9B7CB8"/>
      </a:accent4>
      <a:accent5>
        <a:srgbClr val="4BACC6"/>
      </a:accent5>
      <a:accent6>
        <a:srgbClr val="F79646"/>
      </a:accent6>
      <a:hlink>
        <a:srgbClr val="0000FF"/>
      </a:hlink>
      <a:folHlink>
        <a:srgbClr val="800080"/>
      </a:folHlink>
    </a:clrScheme>
    <a:fontScheme name="Main Heading">
      <a:majorFont>
        <a:latin typeface="Tw Cen MT Condensed"/>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TNC_PPTemplate_May2614</Template>
  <TotalTime>2192</TotalTime>
  <Words>4703</Words>
  <Application>Microsoft Office PowerPoint</Application>
  <PresentationFormat>On-screen Show (4:3)</PresentationFormat>
  <Paragraphs>437</Paragraphs>
  <Slides>45</Slides>
  <Notes>13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TNC_PPTemplate_May2614</vt:lpstr>
      <vt:lpstr>Building a Service Resolution Function in Toronto:  Recommendations for Meeting the Needs of People with Complex Mental Health and Justice Needs</vt:lpstr>
      <vt:lpstr>Taylor Newberry Consulting</vt:lpstr>
      <vt:lpstr>PowerPoint Presentation</vt:lpstr>
      <vt:lpstr>PowerPoint Presentation</vt:lpstr>
      <vt:lpstr>PowerPoint Presentation</vt:lpstr>
      <vt:lpstr>Particular interest in how service systems meet needs of individuals with complex needs</vt:lpstr>
      <vt:lpstr>PowerPoint Presentation</vt:lpstr>
      <vt:lpstr>PowerPoint Presentation</vt:lpstr>
      <vt:lpstr>PowerPoint Presentation</vt:lpstr>
      <vt:lpstr>PowerPoint Presentation</vt:lpstr>
      <vt:lpstr>What do we mean by “complexity”</vt:lpstr>
      <vt:lpstr>Adapted from Rush (2009)</vt:lpstr>
      <vt:lpstr>Adapted from Rush (2009)</vt:lpstr>
      <vt:lpstr>(Sirotich &amp; Durbin, 2014)</vt:lpstr>
      <vt:lpstr>PowerPoint Presentation</vt:lpstr>
      <vt:lpstr>PowerPoint Presentation</vt:lpstr>
      <vt:lpstr>Summary of Our Research Findings</vt:lpstr>
      <vt:lpstr>PowerPoint Presentation</vt:lpstr>
      <vt:lpstr>PowerPoint Presentation</vt:lpstr>
      <vt:lpstr>PowerPoint Presentation</vt:lpstr>
      <vt:lpstr>PowerPoint Presentation</vt:lpstr>
      <vt:lpstr>Building a Service Resolution Mechanism: Key Dimensions, Considerations, and Preconditions</vt:lpstr>
      <vt:lpstr>PowerPoint Presentation</vt:lpstr>
      <vt:lpstr>Response Level</vt:lpstr>
      <vt:lpstr>Committee Structure</vt:lpstr>
      <vt:lpstr>Any SR model will need to consider how people come into service – how they are identified and protocol/process leads them into the service.</vt:lpstr>
      <vt:lpstr>PowerPoint Presentation</vt:lpstr>
      <vt:lpstr>PowerPoint Presentation</vt:lpstr>
      <vt:lpstr>PowerPoint Presentation</vt:lpstr>
      <vt:lpstr>PowerPoint Presentation</vt:lpstr>
      <vt:lpstr>The SR Coordinator Role</vt:lpstr>
      <vt:lpstr>A SR model will need a governance structure to provide oversight and direction, ensure system-wide participation, and engage in system-level advocacy.</vt:lpstr>
      <vt:lpstr>PowerPoint Presentation</vt:lpstr>
      <vt:lpstr>Service Resolution Model  Options for Toronto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Key Considerations</vt:lpstr>
      <vt:lpstr>Other Key Considerations: Supportive housing and the cycle of risk </vt:lpstr>
      <vt:lpstr>Thank you!  Questions, Comments, Feedback?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Jaime</dc:creator>
  <cp:lastModifiedBy>Jaime</cp:lastModifiedBy>
  <cp:revision>91</cp:revision>
  <dcterms:created xsi:type="dcterms:W3CDTF">2015-11-02T19:52:57Z</dcterms:created>
  <dcterms:modified xsi:type="dcterms:W3CDTF">2015-11-12T17:12:06Z</dcterms:modified>
</cp:coreProperties>
</file>