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20.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9.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4.xml" ContentType="application/vnd.openxmlformats-officedocument.presentationml.notesSlide+xml"/>
  <Override PartName="/ppt/notesSlides/notesSlide13.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306" r:id="rId2"/>
    <p:sldId id="307" r:id="rId3"/>
    <p:sldId id="308" r:id="rId4"/>
    <p:sldId id="309" r:id="rId5"/>
    <p:sldId id="257" r:id="rId6"/>
    <p:sldId id="261" r:id="rId7"/>
    <p:sldId id="263" r:id="rId8"/>
    <p:sldId id="294" r:id="rId9"/>
    <p:sldId id="296" r:id="rId10"/>
    <p:sldId id="266" r:id="rId11"/>
    <p:sldId id="265" r:id="rId12"/>
    <p:sldId id="267" r:id="rId13"/>
    <p:sldId id="268" r:id="rId14"/>
    <p:sldId id="283" r:id="rId15"/>
    <p:sldId id="270" r:id="rId16"/>
    <p:sldId id="300" r:id="rId17"/>
    <p:sldId id="301" r:id="rId18"/>
    <p:sldId id="291" r:id="rId19"/>
    <p:sldId id="276" r:id="rId20"/>
    <p:sldId id="277" r:id="rId21"/>
    <p:sldId id="302" r:id="rId22"/>
    <p:sldId id="281" r:id="rId23"/>
    <p:sldId id="279" r:id="rId24"/>
    <p:sldId id="304" r:id="rId25"/>
    <p:sldId id="282" r:id="rId2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we Knight, Suzanne (MCSS)" initials="RKS(" lastIdx="2" clrIdx="0">
    <p:extLst>
      <p:ext uri="{19B8F6BF-5375-455C-9EA6-DF929625EA0E}">
        <p15:presenceInfo xmlns:p15="http://schemas.microsoft.com/office/powerpoint/2012/main" userId="S-1-5-21-2811466577-4114725510-2095539595-1056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903" autoAdjust="0"/>
  </p:normalViewPr>
  <p:slideViewPr>
    <p:cSldViewPr>
      <p:cViewPr varScale="1">
        <p:scale>
          <a:sx n="77" d="100"/>
          <a:sy n="77" d="100"/>
        </p:scale>
        <p:origin x="2574"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534"/>
    </p:cViewPr>
  </p:sorterViewPr>
  <p:notesViewPr>
    <p:cSldViewPr>
      <p:cViewPr varScale="1">
        <p:scale>
          <a:sx n="83" d="100"/>
          <a:sy n="83" d="100"/>
        </p:scale>
        <p:origin x="3196" y="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B55AF671-9C22-4D88-B94B-A412A14DEFC3}" type="datetimeFigureOut">
              <a:rPr lang="en-US" smtClean="0"/>
              <a:t>2/26/2018</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E8C50A2F-A4E9-4F59-B896-D2EB832339A1}" type="slidenum">
              <a:rPr lang="en-US" smtClean="0"/>
              <a:t>‹#›</a:t>
            </a:fld>
            <a:endParaRPr lang="en-US"/>
          </a:p>
        </p:txBody>
      </p:sp>
    </p:spTree>
    <p:extLst>
      <p:ext uri="{BB962C8B-B14F-4D97-AF65-F5344CB8AC3E}">
        <p14:creationId xmlns:p14="http://schemas.microsoft.com/office/powerpoint/2010/main" val="1228922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751F631B-896E-4A0C-AE0B-C2778F1780B4}" type="datetimeFigureOut">
              <a:rPr lang="en-US" smtClean="0"/>
              <a:pPr/>
              <a:t>2/26/2018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08718371-9A51-4B04-93E6-C543F906A188}" type="slidenum">
              <a:rPr lang="en-US" smtClean="0"/>
              <a:pPr/>
              <a:t>‹#›</a:t>
            </a:fld>
            <a:endParaRPr lang="en-US"/>
          </a:p>
        </p:txBody>
      </p:sp>
    </p:spTree>
    <p:extLst>
      <p:ext uri="{BB962C8B-B14F-4D97-AF65-F5344CB8AC3E}">
        <p14:creationId xmlns:p14="http://schemas.microsoft.com/office/powerpoint/2010/main" val="731702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685800"/>
            <a:ext cx="46482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8718371-9A51-4B04-93E6-C543F906A188}" type="slidenum">
              <a:rPr lang="en-US" smtClean="0"/>
              <a:pPr/>
              <a:t>1</a:t>
            </a:fld>
            <a:endParaRPr lang="en-US"/>
          </a:p>
        </p:txBody>
      </p:sp>
    </p:spTree>
    <p:extLst>
      <p:ext uri="{BB962C8B-B14F-4D97-AF65-F5344CB8AC3E}">
        <p14:creationId xmlns:p14="http://schemas.microsoft.com/office/powerpoint/2010/main" val="2888512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0C15D84-664B-4E94-BD0B-A7F5857E56F1}" type="slidenum">
              <a:rPr lang="en-US" smtClean="0"/>
              <a:pPr/>
              <a:t>10</a:t>
            </a:fld>
            <a:endParaRPr lang="en-US"/>
          </a:p>
        </p:txBody>
      </p:sp>
    </p:spTree>
    <p:extLst>
      <p:ext uri="{BB962C8B-B14F-4D97-AF65-F5344CB8AC3E}">
        <p14:creationId xmlns:p14="http://schemas.microsoft.com/office/powerpoint/2010/main" val="2526440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18371-9A51-4B04-93E6-C543F906A188}" type="slidenum">
              <a:rPr lang="en-US" smtClean="0"/>
              <a:pPr/>
              <a:t>11</a:t>
            </a:fld>
            <a:endParaRPr lang="en-US"/>
          </a:p>
        </p:txBody>
      </p:sp>
    </p:spTree>
    <p:extLst>
      <p:ext uri="{BB962C8B-B14F-4D97-AF65-F5344CB8AC3E}">
        <p14:creationId xmlns:p14="http://schemas.microsoft.com/office/powerpoint/2010/main" val="694906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 knowledge gaps highlight the importance</a:t>
            </a:r>
            <a:r>
              <a:rPr lang="en-CA" baseline="0" dirty="0" smtClean="0"/>
              <a:t> of</a:t>
            </a:r>
            <a:r>
              <a:rPr lang="en-CA" dirty="0" smtClean="0"/>
              <a:t> early identification</a:t>
            </a:r>
            <a:r>
              <a:rPr lang="en-CA" baseline="0" dirty="0" smtClean="0"/>
              <a:t> of a DD or suspected DD upon someone becoming involved with the justice system</a:t>
            </a:r>
            <a:endParaRPr lang="en-CA" dirty="0"/>
          </a:p>
        </p:txBody>
      </p:sp>
      <p:sp>
        <p:nvSpPr>
          <p:cNvPr id="4" name="Slide Number Placeholder 3"/>
          <p:cNvSpPr>
            <a:spLocks noGrp="1"/>
          </p:cNvSpPr>
          <p:nvPr>
            <p:ph type="sldNum" sz="quarter" idx="10"/>
          </p:nvPr>
        </p:nvSpPr>
        <p:spPr/>
        <p:txBody>
          <a:bodyPr/>
          <a:lstStyle/>
          <a:p>
            <a:fld id="{30C15D84-664B-4E94-BD0B-A7F5857E56F1}" type="slidenum">
              <a:rPr lang="en-US" smtClean="0"/>
              <a:pPr/>
              <a:t>12</a:t>
            </a:fld>
            <a:endParaRPr lang="en-US"/>
          </a:p>
        </p:txBody>
      </p:sp>
    </p:spTree>
    <p:extLst>
      <p:ext uri="{BB962C8B-B14F-4D97-AF65-F5344CB8AC3E}">
        <p14:creationId xmlns:p14="http://schemas.microsoft.com/office/powerpoint/2010/main" val="4208300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C15D84-664B-4E94-BD0B-A7F5857E56F1}" type="slidenum">
              <a:rPr lang="en-US" smtClean="0"/>
              <a:pPr/>
              <a:t>13</a:t>
            </a:fld>
            <a:endParaRPr lang="en-US"/>
          </a:p>
        </p:txBody>
      </p:sp>
    </p:spTree>
    <p:extLst>
      <p:ext uri="{BB962C8B-B14F-4D97-AF65-F5344CB8AC3E}">
        <p14:creationId xmlns:p14="http://schemas.microsoft.com/office/powerpoint/2010/main" val="2795150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C15D84-664B-4E94-BD0B-A7F5857E56F1}" type="slidenum">
              <a:rPr lang="en-US" smtClean="0"/>
              <a:pPr/>
              <a:t>14</a:t>
            </a:fld>
            <a:endParaRPr lang="en-US"/>
          </a:p>
        </p:txBody>
      </p:sp>
    </p:spTree>
    <p:extLst>
      <p:ext uri="{BB962C8B-B14F-4D97-AF65-F5344CB8AC3E}">
        <p14:creationId xmlns:p14="http://schemas.microsoft.com/office/powerpoint/2010/main" val="2618897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C15D84-664B-4E94-BD0B-A7F5857E56F1}" type="slidenum">
              <a:rPr lang="en-US" smtClean="0"/>
              <a:pPr/>
              <a:t>15</a:t>
            </a:fld>
            <a:endParaRPr lang="en-US"/>
          </a:p>
        </p:txBody>
      </p:sp>
    </p:spTree>
    <p:extLst>
      <p:ext uri="{BB962C8B-B14F-4D97-AF65-F5344CB8AC3E}">
        <p14:creationId xmlns:p14="http://schemas.microsoft.com/office/powerpoint/2010/main" val="1883893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Purpose</a:t>
            </a:r>
            <a:r>
              <a:rPr lang="en-CA" baseline="0" dirty="0" smtClean="0"/>
              <a:t> of the research was to validate what was being heard through key informant interviews and focus groups, as well as to help develop a profile of individuals with DD who most likely to come into contact with the justice system</a:t>
            </a:r>
            <a:endParaRPr lang="en-CA" dirty="0"/>
          </a:p>
        </p:txBody>
      </p:sp>
      <p:sp>
        <p:nvSpPr>
          <p:cNvPr id="4" name="Slide Number Placeholder 3"/>
          <p:cNvSpPr>
            <a:spLocks noGrp="1"/>
          </p:cNvSpPr>
          <p:nvPr>
            <p:ph type="sldNum" sz="quarter" idx="10"/>
          </p:nvPr>
        </p:nvSpPr>
        <p:spPr/>
        <p:txBody>
          <a:bodyPr/>
          <a:lstStyle/>
          <a:p>
            <a:fld id="{30C15D84-664B-4E94-BD0B-A7F5857E56F1}" type="slidenum">
              <a:rPr lang="en-US" smtClean="0"/>
              <a:pPr/>
              <a:t>16</a:t>
            </a:fld>
            <a:endParaRPr lang="en-US"/>
          </a:p>
        </p:txBody>
      </p:sp>
    </p:spTree>
    <p:extLst>
      <p:ext uri="{BB962C8B-B14F-4D97-AF65-F5344CB8AC3E}">
        <p14:creationId xmlns:p14="http://schemas.microsoft.com/office/powerpoint/2010/main" val="3458443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C15D84-664B-4E94-BD0B-A7F5857E56F1}" type="slidenum">
              <a:rPr lang="en-US" smtClean="0"/>
              <a:pPr/>
              <a:t>17</a:t>
            </a:fld>
            <a:endParaRPr lang="en-US"/>
          </a:p>
        </p:txBody>
      </p:sp>
    </p:spTree>
    <p:extLst>
      <p:ext uri="{BB962C8B-B14F-4D97-AF65-F5344CB8AC3E}">
        <p14:creationId xmlns:p14="http://schemas.microsoft.com/office/powerpoint/2010/main" val="2184335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Tool-kit and its contents have been well vetted by experts</a:t>
            </a:r>
            <a:r>
              <a:rPr lang="en-US" baseline="0" dirty="0" smtClean="0"/>
              <a:t> in their field (including police, corrections, legal counsel, probation and parole, mental health and developmental services), as well as partner ministries </a:t>
            </a:r>
            <a:endParaRPr lang="en-US" dirty="0"/>
          </a:p>
        </p:txBody>
      </p:sp>
      <p:sp>
        <p:nvSpPr>
          <p:cNvPr id="4" name="Slide Number Placeholder 3"/>
          <p:cNvSpPr>
            <a:spLocks noGrp="1"/>
          </p:cNvSpPr>
          <p:nvPr>
            <p:ph type="sldNum" sz="quarter" idx="10"/>
          </p:nvPr>
        </p:nvSpPr>
        <p:spPr/>
        <p:txBody>
          <a:bodyPr/>
          <a:lstStyle/>
          <a:p>
            <a:fld id="{08718371-9A51-4B04-93E6-C543F906A188}" type="slidenum">
              <a:rPr lang="en-US" smtClean="0"/>
              <a:pPr/>
              <a:t>18</a:t>
            </a:fld>
            <a:endParaRPr lang="en-US"/>
          </a:p>
        </p:txBody>
      </p:sp>
    </p:spTree>
    <p:extLst>
      <p:ext uri="{BB962C8B-B14F-4D97-AF65-F5344CB8AC3E}">
        <p14:creationId xmlns:p14="http://schemas.microsoft.com/office/powerpoint/2010/main" val="2095198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0C15D84-664B-4E94-BD0B-A7F5857E56F1}" type="slidenum">
              <a:rPr lang="en-US" smtClean="0"/>
              <a:pPr/>
              <a:t>19</a:t>
            </a:fld>
            <a:endParaRPr lang="en-US"/>
          </a:p>
        </p:txBody>
      </p:sp>
    </p:spTree>
    <p:extLst>
      <p:ext uri="{BB962C8B-B14F-4D97-AF65-F5344CB8AC3E}">
        <p14:creationId xmlns:p14="http://schemas.microsoft.com/office/powerpoint/2010/main" val="1114687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Trevor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431A0-05D8-430B-A646-B6488DE9498D}"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6807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Resource guides have been developed with the goal in mind of having a quick</a:t>
            </a:r>
            <a:r>
              <a:rPr lang="en-CA" baseline="0" dirty="0" smtClean="0"/>
              <a:t> and easy contact point for justice professionals to access assistance from those with expertise in developmental services</a:t>
            </a:r>
            <a:endParaRPr lang="en-CA" dirty="0"/>
          </a:p>
        </p:txBody>
      </p:sp>
      <p:sp>
        <p:nvSpPr>
          <p:cNvPr id="4" name="Slide Number Placeholder 3"/>
          <p:cNvSpPr>
            <a:spLocks noGrp="1"/>
          </p:cNvSpPr>
          <p:nvPr>
            <p:ph type="sldNum" sz="quarter" idx="10"/>
          </p:nvPr>
        </p:nvSpPr>
        <p:spPr/>
        <p:txBody>
          <a:bodyPr/>
          <a:lstStyle/>
          <a:p>
            <a:fld id="{30C15D84-664B-4E94-BD0B-A7F5857E56F1}" type="slidenum">
              <a:rPr lang="en-US" smtClean="0"/>
              <a:pPr/>
              <a:t>20</a:t>
            </a:fld>
            <a:endParaRPr lang="en-US"/>
          </a:p>
        </p:txBody>
      </p:sp>
    </p:spTree>
    <p:extLst>
      <p:ext uri="{BB962C8B-B14F-4D97-AF65-F5344CB8AC3E}">
        <p14:creationId xmlns:p14="http://schemas.microsoft.com/office/powerpoint/2010/main" val="4273317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Feedback from the pilot  was extremely</a:t>
            </a:r>
            <a:r>
              <a:rPr lang="en-US" baseline="0" dirty="0" smtClean="0"/>
              <a:t> positive with comments such as:</a:t>
            </a:r>
            <a:endParaRPr lang="en-US" dirty="0" smtClean="0"/>
          </a:p>
          <a:p>
            <a:pPr marL="0" indent="0">
              <a:buNone/>
            </a:pPr>
            <a:endParaRPr lang="en-US" dirty="0" smtClean="0"/>
          </a:p>
          <a:p>
            <a:pPr marL="0" indent="0">
              <a:buNone/>
            </a:pPr>
            <a:r>
              <a:rPr lang="en-US" dirty="0" smtClean="0"/>
              <a:t>Very thorough and extremely well organized”</a:t>
            </a:r>
          </a:p>
          <a:p>
            <a:pPr marL="0" indent="0">
              <a:buNone/>
            </a:pPr>
            <a:r>
              <a:rPr lang="en-US" dirty="0" smtClean="0"/>
              <a:t>“Anything to assist and have a better understanding of interacting with individuals who suffer from developmental disabilities is a positive.”</a:t>
            </a:r>
          </a:p>
          <a:p>
            <a:pPr marL="0" indent="0">
              <a:buNone/>
            </a:pPr>
            <a:r>
              <a:rPr lang="en-US" dirty="0" smtClean="0"/>
              <a:t>“Very helpful, especially  the ability to click on what section/topic you are looking for and being rerouted right to that section.”</a:t>
            </a:r>
          </a:p>
          <a:p>
            <a:pPr marL="0" indent="0">
              <a:buNone/>
            </a:pPr>
            <a:r>
              <a:rPr lang="en-US" dirty="0" smtClean="0"/>
              <a:t>“Fantastic training and go to resource.”</a:t>
            </a:r>
          </a:p>
        </p:txBody>
      </p:sp>
      <p:sp>
        <p:nvSpPr>
          <p:cNvPr id="4" name="Slide Number Placeholder 3"/>
          <p:cNvSpPr>
            <a:spLocks noGrp="1"/>
          </p:cNvSpPr>
          <p:nvPr>
            <p:ph type="sldNum" sz="quarter" idx="10"/>
          </p:nvPr>
        </p:nvSpPr>
        <p:spPr/>
        <p:txBody>
          <a:bodyPr/>
          <a:lstStyle/>
          <a:p>
            <a:fld id="{08718371-9A51-4B04-93E6-C543F906A188}" type="slidenum">
              <a:rPr lang="en-US" smtClean="0"/>
              <a:pPr/>
              <a:t>21</a:t>
            </a:fld>
            <a:endParaRPr lang="en-US"/>
          </a:p>
        </p:txBody>
      </p:sp>
    </p:spTree>
    <p:extLst>
      <p:ext uri="{BB962C8B-B14F-4D97-AF65-F5344CB8AC3E}">
        <p14:creationId xmlns:p14="http://schemas.microsoft.com/office/powerpoint/2010/main" val="3091347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718371-9A51-4B04-93E6-C543F906A188}" type="slidenum">
              <a:rPr lang="en-US" smtClean="0"/>
              <a:pPr/>
              <a:t>22</a:t>
            </a:fld>
            <a:endParaRPr lang="en-US"/>
          </a:p>
        </p:txBody>
      </p:sp>
    </p:spTree>
    <p:extLst>
      <p:ext uri="{BB962C8B-B14F-4D97-AF65-F5344CB8AC3E}">
        <p14:creationId xmlns:p14="http://schemas.microsoft.com/office/powerpoint/2010/main" val="4129857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C15D84-664B-4E94-BD0B-A7F5857E56F1}" type="slidenum">
              <a:rPr lang="en-US" smtClean="0"/>
              <a:pPr/>
              <a:t>23</a:t>
            </a:fld>
            <a:endParaRPr lang="en-US"/>
          </a:p>
        </p:txBody>
      </p:sp>
    </p:spTree>
    <p:extLst>
      <p:ext uri="{BB962C8B-B14F-4D97-AF65-F5344CB8AC3E}">
        <p14:creationId xmlns:p14="http://schemas.microsoft.com/office/powerpoint/2010/main" val="2974798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8718371-9A51-4B04-93E6-C543F906A188}" type="slidenum">
              <a:rPr lang="en-US" smtClean="0"/>
              <a:pPr/>
              <a:t>25</a:t>
            </a:fld>
            <a:endParaRPr lang="en-US"/>
          </a:p>
        </p:txBody>
      </p:sp>
    </p:spTree>
    <p:extLst>
      <p:ext uri="{BB962C8B-B14F-4D97-AF65-F5344CB8AC3E}">
        <p14:creationId xmlns:p14="http://schemas.microsoft.com/office/powerpoint/2010/main" val="1957363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Trevor</a:t>
            </a:r>
          </a:p>
        </p:txBody>
      </p:sp>
      <p:sp>
        <p:nvSpPr>
          <p:cNvPr id="4" name="Slide Number Placeholder 3"/>
          <p:cNvSpPr>
            <a:spLocks noGrp="1"/>
          </p:cNvSpPr>
          <p:nvPr>
            <p:ph type="sldNum" sz="quarter" idx="10"/>
          </p:nvPr>
        </p:nvSpPr>
        <p:spPr/>
        <p:txBody>
          <a:bodyPr/>
          <a:lstStyle/>
          <a:p>
            <a:fld id="{D5CDB623-9EB1-4C60-8581-66B66ED12BEB}" type="slidenum">
              <a:rPr lang="en-US" smtClean="0"/>
              <a:t>3</a:t>
            </a:fld>
            <a:endParaRPr lang="en-US"/>
          </a:p>
        </p:txBody>
      </p:sp>
    </p:spTree>
    <p:extLst>
      <p:ext uri="{BB962C8B-B14F-4D97-AF65-F5344CB8AC3E}">
        <p14:creationId xmlns:p14="http://schemas.microsoft.com/office/powerpoint/2010/main" val="3156222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Trevor</a:t>
            </a:r>
          </a:p>
        </p:txBody>
      </p:sp>
      <p:sp>
        <p:nvSpPr>
          <p:cNvPr id="4" name="Slide Number Placeholder 3"/>
          <p:cNvSpPr>
            <a:spLocks noGrp="1"/>
          </p:cNvSpPr>
          <p:nvPr>
            <p:ph type="sldNum" sz="quarter" idx="10"/>
          </p:nvPr>
        </p:nvSpPr>
        <p:spPr/>
        <p:txBody>
          <a:bodyPr/>
          <a:lstStyle/>
          <a:p>
            <a:fld id="{D5CDB623-9EB1-4C60-8581-66B66ED12BEB}" type="slidenum">
              <a:rPr lang="en-US" smtClean="0"/>
              <a:t>4</a:t>
            </a:fld>
            <a:endParaRPr lang="en-US"/>
          </a:p>
        </p:txBody>
      </p:sp>
    </p:spTree>
    <p:extLst>
      <p:ext uri="{BB962C8B-B14F-4D97-AF65-F5344CB8AC3E}">
        <p14:creationId xmlns:p14="http://schemas.microsoft.com/office/powerpoint/2010/main" val="2345447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CA" sz="1200" kern="1200" dirty="0" smtClean="0">
              <a:solidFill>
                <a:schemeClr val="tx1"/>
              </a:solidFill>
              <a:effectLst/>
              <a:latin typeface="+mn-lt"/>
              <a:ea typeface="+mn-ea"/>
              <a:cs typeface="+mn-cs"/>
            </a:endParaRPr>
          </a:p>
          <a:p>
            <a:endParaRPr lang="en-CA" sz="11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30C15D84-664B-4E94-BD0B-A7F5857E56F1}" type="slidenum">
              <a:rPr lang="en-US" smtClean="0"/>
              <a:pPr/>
              <a:t>5</a:t>
            </a:fld>
            <a:endParaRPr lang="en-US"/>
          </a:p>
        </p:txBody>
      </p:sp>
    </p:spTree>
    <p:extLst>
      <p:ext uri="{BB962C8B-B14F-4D97-AF65-F5344CB8AC3E}">
        <p14:creationId xmlns:p14="http://schemas.microsoft.com/office/powerpoint/2010/main" val="2640018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18371-9A51-4B04-93E6-C543F906A188}" type="slidenum">
              <a:rPr lang="en-US" smtClean="0"/>
              <a:pPr/>
              <a:t>6</a:t>
            </a:fld>
            <a:endParaRPr lang="en-US"/>
          </a:p>
        </p:txBody>
      </p:sp>
    </p:spTree>
    <p:extLst>
      <p:ext uri="{BB962C8B-B14F-4D97-AF65-F5344CB8AC3E}">
        <p14:creationId xmlns:p14="http://schemas.microsoft.com/office/powerpoint/2010/main" val="960771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With</a:t>
            </a:r>
            <a:r>
              <a:rPr lang="en-CA" sz="1200" kern="1200" baseline="0" dirty="0" smtClean="0">
                <a:solidFill>
                  <a:schemeClr val="tx1"/>
                </a:solidFill>
                <a:effectLst/>
                <a:latin typeface="+mn-lt"/>
                <a:ea typeface="+mn-ea"/>
                <a:cs typeface="+mn-cs"/>
              </a:rPr>
              <a:t> this in mind, it’s important to preface the following presentation with the following: </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1.Research has not established a link between</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developmental disability and a predisposition for criminal</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behaviour.</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2. Early identification of victims, witnesses, suspects or</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offenders who may have a developmental disability is the</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most significant issue for justice and law enforcement</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professionals.</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3. Adaptation of communication and interviewing approaches</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by criminal justice professionals can lead to more options</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for diversion and more opportunities for the individual</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with a developmental disability to effectively participate in</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the process with appropriate supports and services from</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the point of first encounter, and through to arrest, court,</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admission to a criminal justice facility and community</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supervision</a:t>
            </a:r>
            <a:endParaRPr lang="en-US"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08718371-9A51-4B04-93E6-C543F906A188}" type="slidenum">
              <a:rPr lang="en-US" smtClean="0"/>
              <a:pPr/>
              <a:t>7</a:t>
            </a:fld>
            <a:endParaRPr lang="en-US"/>
          </a:p>
        </p:txBody>
      </p:sp>
    </p:spTree>
    <p:extLst>
      <p:ext uri="{BB962C8B-B14F-4D97-AF65-F5344CB8AC3E}">
        <p14:creationId xmlns:p14="http://schemas.microsoft.com/office/powerpoint/2010/main" val="3740773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450" indent="-171450">
              <a:buFont typeface="Arial" panose="020B0604020202020204" pitchFamily="34" charset="0"/>
              <a:buChar char="•"/>
            </a:pPr>
            <a:r>
              <a:rPr lang="en-CA" dirty="0" smtClean="0"/>
              <a:t>Very hard to determine prevalence from existing studies because they all collect</a:t>
            </a:r>
            <a:r>
              <a:rPr lang="en-CA" baseline="0" dirty="0" smtClean="0"/>
              <a:t> the information differently, at different points across the justice system (when does a person become identified as a offender) and use different definitions of developmental disabilities. Again however there is a general sense of overrepresentation.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smtClean="0">
                <a:solidFill>
                  <a:schemeClr val="tx1"/>
                </a:solidFill>
                <a:effectLst/>
                <a:latin typeface="+mn-lt"/>
                <a:ea typeface="+mn-ea"/>
                <a:cs typeface="+mn-cs"/>
              </a:rPr>
              <a:t>few studies specifically related to youth with developmental disabilities involved in the justice system, but it is suggested that the prevalence may be higher</a:t>
            </a:r>
          </a:p>
          <a:p>
            <a:pPr marL="0" indent="0">
              <a:buFont typeface="Arial" panose="020B0604020202020204" pitchFamily="34" charset="0"/>
              <a:buNone/>
            </a:pPr>
            <a:r>
              <a:rPr lang="en-CA" baseline="0" dirty="0" smtClean="0"/>
              <a:t>FASD</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FASD affects approximately 1% of the people living in Canada </a:t>
            </a:r>
            <a:endParaRPr lang="en-CA"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smtClean="0">
                <a:solidFill>
                  <a:schemeClr val="tx1"/>
                </a:solidFill>
                <a:effectLst/>
                <a:latin typeface="+mn-lt"/>
                <a:ea typeface="+mn-ea"/>
                <a:cs typeface="+mn-cs"/>
              </a:rPr>
              <a:t>It is estimated that approximately 35% of individuals with FASD have been in jail or prison at some time during their lifespan. (SAMHSA, 2006a) One study of a juvenile detention facility found 40 times the expected frequency of adolescents with FASD. (</a:t>
            </a:r>
            <a:r>
              <a:rPr lang="en-CA" sz="1200" kern="1200" dirty="0" err="1" smtClean="0">
                <a:solidFill>
                  <a:schemeClr val="tx1"/>
                </a:solidFill>
                <a:effectLst/>
                <a:latin typeface="+mn-lt"/>
                <a:ea typeface="+mn-ea"/>
                <a:cs typeface="+mn-cs"/>
              </a:rPr>
              <a:t>Malbin</a:t>
            </a:r>
            <a:r>
              <a:rPr lang="en-CA" sz="1200" kern="1200" dirty="0" smtClean="0">
                <a:solidFill>
                  <a:schemeClr val="tx1"/>
                </a:solidFill>
                <a:effectLst/>
                <a:latin typeface="+mn-lt"/>
                <a:ea typeface="+mn-ea"/>
                <a:cs typeface="+mn-cs"/>
              </a:rPr>
              <a:t>, 2004, p.54)</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From a strictly research perspective, the National Collaborating Centre for Aboriginal Health explains that there is insufficient research information to assume that the</a:t>
            </a:r>
            <a:r>
              <a:rPr lang="en-CA" sz="1200" kern="1200" dirty="0" smtClean="0">
                <a:solidFill>
                  <a:schemeClr val="tx1"/>
                </a:solidFill>
                <a:effectLst/>
                <a:latin typeface="+mn-lt"/>
                <a:ea typeface="+mn-ea"/>
                <a:cs typeface="+mn-cs"/>
              </a:rPr>
              <a:t> prevalence of FASD among Aboriginal peoples is higher than the non-aboriginal population. (2009) </a:t>
            </a:r>
            <a:endParaRPr lang="en-CA" baseline="0" dirty="0" smtClean="0"/>
          </a:p>
          <a:p>
            <a:r>
              <a:rPr lang="en-CA" baseline="0" dirty="0" smtClean="0"/>
              <a:t>ASD</a:t>
            </a:r>
          </a:p>
          <a:p>
            <a:pPr marL="171450" indent="-171450">
              <a:buFont typeface="Arial" panose="020B0604020202020204" pitchFamily="34" charset="0"/>
              <a:buChar char="•"/>
            </a:pP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ASD</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1% of the Canadian population is affected, which means there are approximately 100,000 Ontarians on the autism spectrum</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In</a:t>
            </a:r>
            <a:r>
              <a:rPr lang="en-CA" sz="1200" kern="1200" baseline="0" dirty="0" smtClean="0">
                <a:solidFill>
                  <a:schemeClr val="tx1"/>
                </a:solidFill>
                <a:effectLst/>
                <a:latin typeface="+mn-lt"/>
                <a:ea typeface="+mn-ea"/>
                <a:cs typeface="+mn-cs"/>
              </a:rPr>
              <a:t> justice system </a:t>
            </a:r>
            <a:r>
              <a:rPr lang="en-CA" sz="1200" kern="1200" dirty="0" smtClean="0">
                <a:solidFill>
                  <a:schemeClr val="tx1"/>
                </a:solidFill>
                <a:effectLst/>
                <a:latin typeface="+mn-lt"/>
                <a:ea typeface="+mn-ea"/>
                <a:cs typeface="+mn-cs"/>
              </a:rPr>
              <a:t>findings range between 1 and 5%, with higher rates of ASD found in forensic hospitals, particularly individuals with high </a:t>
            </a:r>
            <a:r>
              <a:rPr lang="en-CA" sz="1200" kern="1200" dirty="0" err="1" smtClean="0">
                <a:solidFill>
                  <a:schemeClr val="tx1"/>
                </a:solidFill>
                <a:effectLst/>
                <a:latin typeface="+mn-lt"/>
                <a:ea typeface="+mn-ea"/>
                <a:cs typeface="+mn-cs"/>
              </a:rPr>
              <a:t>funct</a:t>
            </a:r>
            <a:r>
              <a:rPr lang="en-US" sz="1200" kern="1200" dirty="0" err="1" smtClean="0">
                <a:solidFill>
                  <a:schemeClr val="tx1"/>
                </a:solidFill>
                <a:effectLst/>
                <a:latin typeface="+mn-lt"/>
                <a:ea typeface="+mn-ea"/>
                <a:cs typeface="+mn-cs"/>
              </a:rPr>
              <a:t>ioning</a:t>
            </a:r>
            <a:r>
              <a:rPr lang="en-US" sz="1200" kern="1200" dirty="0" smtClean="0">
                <a:solidFill>
                  <a:schemeClr val="tx1"/>
                </a:solidFill>
                <a:effectLst/>
                <a:latin typeface="+mn-lt"/>
                <a:ea typeface="+mn-ea"/>
                <a:cs typeface="+mn-cs"/>
              </a:rPr>
              <a:t> Autism and Asperger Syndrome.  (</a:t>
            </a:r>
            <a:r>
              <a:rPr lang="en-CA" sz="1200" kern="1200" dirty="0" smtClean="0">
                <a:solidFill>
                  <a:schemeClr val="tx1"/>
                </a:solidFill>
                <a:effectLst/>
                <a:latin typeface="+mn-lt"/>
                <a:ea typeface="+mn-ea"/>
                <a:cs typeface="+mn-cs"/>
              </a:rPr>
              <a:t>Fazio, 2012) Persons with ASD are considered to be over represented in the justice system for similar reasons experienced within the mental health population (de-institutionalization, hospital downsizing, community service gaps). </a:t>
            </a:r>
            <a:endParaRPr lang="en-CA" dirty="0"/>
          </a:p>
        </p:txBody>
      </p:sp>
      <p:sp>
        <p:nvSpPr>
          <p:cNvPr id="4" name="Slide Number Placeholder 3"/>
          <p:cNvSpPr>
            <a:spLocks noGrp="1"/>
          </p:cNvSpPr>
          <p:nvPr>
            <p:ph type="sldNum" sz="quarter" idx="10"/>
          </p:nvPr>
        </p:nvSpPr>
        <p:spPr/>
        <p:txBody>
          <a:bodyPr/>
          <a:lstStyle/>
          <a:p>
            <a:fld id="{08718371-9A51-4B04-93E6-C543F906A188}" type="slidenum">
              <a:rPr lang="en-US" smtClean="0"/>
              <a:pPr/>
              <a:t>8</a:t>
            </a:fld>
            <a:endParaRPr lang="en-US"/>
          </a:p>
        </p:txBody>
      </p:sp>
    </p:spTree>
    <p:extLst>
      <p:ext uri="{BB962C8B-B14F-4D97-AF65-F5344CB8AC3E}">
        <p14:creationId xmlns:p14="http://schemas.microsoft.com/office/powerpoint/2010/main" val="2441785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Majority are misdemeanors and public nuisance offences. Individuals with DD are less likely to commit ‘white collar’ crime or traffic offences. They often become engaged with the justice system as a result of verbal threats and physical aggression (as a reaction to situations rather than premeditated). There is an over reporting of sexual offences and arson due to biased sampling of convicted individuals. Higher incidences of sex offenders with developmental disabilities tend to be found in studies that are more focused on a specific populations, such as those in maximum security or forensic </a:t>
            </a:r>
            <a:r>
              <a:rPr lang="en-CA" sz="1200" kern="1200" dirty="0" err="1" smtClean="0">
                <a:solidFill>
                  <a:schemeClr val="tx1"/>
                </a:solidFill>
                <a:effectLst/>
                <a:latin typeface="+mn-lt"/>
                <a:ea typeface="+mn-ea"/>
                <a:cs typeface="+mn-cs"/>
              </a:rPr>
              <a:t>hospitals.Lower</a:t>
            </a:r>
            <a:r>
              <a:rPr lang="en-CA" sz="1200" kern="1200" dirty="0" smtClean="0">
                <a:solidFill>
                  <a:schemeClr val="tx1"/>
                </a:solidFill>
                <a:effectLst/>
                <a:latin typeface="+mn-lt"/>
                <a:ea typeface="+mn-ea"/>
                <a:cs typeface="+mn-cs"/>
              </a:rPr>
              <a:t> prevalence rates are reported in community programs. (Lindsay, 2002). The victims of such offences are more likely to be other individuals with disabilities or staff and family.</a:t>
            </a:r>
          </a:p>
          <a:p>
            <a:endParaRPr lang="en-CA" dirty="0" smtClean="0"/>
          </a:p>
        </p:txBody>
      </p:sp>
      <p:sp>
        <p:nvSpPr>
          <p:cNvPr id="4" name="Slide Number Placeholder 3"/>
          <p:cNvSpPr>
            <a:spLocks noGrp="1"/>
          </p:cNvSpPr>
          <p:nvPr>
            <p:ph type="sldNum" sz="quarter" idx="10"/>
          </p:nvPr>
        </p:nvSpPr>
        <p:spPr/>
        <p:txBody>
          <a:bodyPr/>
          <a:lstStyle/>
          <a:p>
            <a:fld id="{08718371-9A51-4B04-93E6-C543F906A188}" type="slidenum">
              <a:rPr lang="en-US" smtClean="0"/>
              <a:pPr/>
              <a:t>9</a:t>
            </a:fld>
            <a:endParaRPr lang="en-US"/>
          </a:p>
        </p:txBody>
      </p:sp>
    </p:spTree>
    <p:extLst>
      <p:ext uri="{BB962C8B-B14F-4D97-AF65-F5344CB8AC3E}">
        <p14:creationId xmlns:p14="http://schemas.microsoft.com/office/powerpoint/2010/main" val="2160403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97707AE-EF09-4E28-8E79-62A182EB1608}" type="datetimeFigureOut">
              <a:rPr lang="en-US" smtClean="0"/>
              <a:pPr/>
              <a:t>2/26/2018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6D24EB9-A9FC-4E2E-AA31-7DDAE998697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7707AE-EF09-4E28-8E79-62A182EB1608}" type="datetimeFigureOut">
              <a:rPr lang="en-US" smtClean="0"/>
              <a:pPr/>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24EB9-A9FC-4E2E-AA31-7DDAE99869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7707AE-EF09-4E28-8E79-62A182EB1608}" type="datetimeFigureOut">
              <a:rPr lang="en-US" smtClean="0"/>
              <a:pPr/>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24EB9-A9FC-4E2E-AA31-7DDAE99869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7707AE-EF09-4E28-8E79-62A182EB1608}" type="datetimeFigureOut">
              <a:rPr lang="en-US" smtClean="0"/>
              <a:pPr/>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24EB9-A9FC-4E2E-AA31-7DDAE99869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97707AE-EF09-4E28-8E79-62A182EB1608}" type="datetimeFigureOut">
              <a:rPr lang="en-US" smtClean="0"/>
              <a:pPr/>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24EB9-A9FC-4E2E-AA31-7DDAE998697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97707AE-EF09-4E28-8E79-62A182EB1608}" type="datetimeFigureOut">
              <a:rPr lang="en-US" smtClean="0"/>
              <a:pPr/>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D24EB9-A9FC-4E2E-AA31-7DDAE99869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97707AE-EF09-4E28-8E79-62A182EB1608}" type="datetimeFigureOut">
              <a:rPr lang="en-US" smtClean="0"/>
              <a:pPr/>
              <a:t>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D24EB9-A9FC-4E2E-AA31-7DDAE99869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97707AE-EF09-4E28-8E79-62A182EB1608}" type="datetimeFigureOut">
              <a:rPr lang="en-US" smtClean="0"/>
              <a:pPr/>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D24EB9-A9FC-4E2E-AA31-7DDAE99869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707AE-EF09-4E28-8E79-62A182EB1608}" type="datetimeFigureOut">
              <a:rPr lang="en-US" smtClean="0"/>
              <a:pPr/>
              <a:t>2/26/2018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D24EB9-A9FC-4E2E-AA31-7DDAE99869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97707AE-EF09-4E28-8E79-62A182EB1608}" type="datetimeFigureOut">
              <a:rPr lang="en-US" smtClean="0"/>
              <a:pPr/>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D24EB9-A9FC-4E2E-AA31-7DDAE99869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97707AE-EF09-4E28-8E79-62A182EB1608}" type="datetimeFigureOut">
              <a:rPr lang="en-US" smtClean="0"/>
              <a:pPr/>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6D24EB9-A9FC-4E2E-AA31-7DDAE998697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97707AE-EF09-4E28-8E79-62A182EB1608}" type="datetimeFigureOut">
              <a:rPr lang="en-US" smtClean="0"/>
              <a:pPr/>
              <a:t>2/26/2018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6D24EB9-A9FC-4E2E-AA31-7DDAE998697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1.bin"/><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www.community-networks.ca/" TargetMode="External"/><Relationship Id="rId4" Type="http://schemas.openxmlformats.org/officeDocument/2006/relationships/hyperlink" Target="http://www.hsjcc.on.ca/"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B69791-E141-4E90-B47A-C2946132710E}"/>
              </a:ext>
            </a:extLst>
          </p:cNvPr>
          <p:cNvSpPr>
            <a:spLocks noGrp="1"/>
          </p:cNvSpPr>
          <p:nvPr>
            <p:ph type="title"/>
          </p:nvPr>
        </p:nvSpPr>
        <p:spPr>
          <a:xfrm>
            <a:off x="457200" y="2771324"/>
            <a:ext cx="8229600" cy="913386"/>
          </a:xfrm>
        </p:spPr>
        <p:txBody>
          <a:bodyPr>
            <a:normAutofit fontScale="90000"/>
          </a:bodyPr>
          <a:lstStyle/>
          <a:p>
            <a:pPr algn="ctr"/>
            <a:r>
              <a:rPr lang="en-US" sz="3600" dirty="0">
                <a:latin typeface="Source Sans Pro Light" panose="020B0403030403020204" pitchFamily="34" charset="0"/>
              </a:rPr>
              <a:t>P-HSJCC Webinar Series:</a:t>
            </a:r>
            <a:r>
              <a:rPr lang="en-US" dirty="0">
                <a:latin typeface="Source Sans Pro Light" panose="020B0403030403020204" pitchFamily="34" charset="0"/>
              </a:rPr>
              <a:t/>
            </a:r>
            <a:br>
              <a:rPr lang="en-US" dirty="0">
                <a:latin typeface="Source Sans Pro Light" panose="020B0403030403020204" pitchFamily="34" charset="0"/>
              </a:rPr>
            </a:br>
            <a:r>
              <a:rPr lang="en-US" b="1" dirty="0" smtClean="0">
                <a:latin typeface="Source Sans Pro Light" panose="020B0403030403020204" pitchFamily="34" charset="0"/>
              </a:rPr>
              <a:t>Developmental Disabilities in the</a:t>
            </a:r>
            <a:br>
              <a:rPr lang="en-US" b="1" dirty="0" smtClean="0">
                <a:latin typeface="Source Sans Pro Light" panose="020B0403030403020204" pitchFamily="34" charset="0"/>
              </a:rPr>
            </a:br>
            <a:r>
              <a:rPr lang="en-US" b="1" dirty="0" smtClean="0">
                <a:latin typeface="Source Sans Pro Light" panose="020B0403030403020204" pitchFamily="34" charset="0"/>
              </a:rPr>
              <a:t>Justice System</a:t>
            </a:r>
            <a:endParaRPr lang="en-US" b="1" dirty="0">
              <a:latin typeface="Source Sans Pro Light" panose="020B0403030403020204" pitchFamily="34" charset="0"/>
            </a:endParaRPr>
          </a:p>
        </p:txBody>
      </p:sp>
      <p:pic>
        <p:nvPicPr>
          <p:cNvPr id="6" name="Picture 2" descr="http://eenet.ca/wp-content/themes/eenet/img/eenet_logo.png">
            <a:extLst>
              <a:ext uri="{FF2B5EF4-FFF2-40B4-BE49-F238E27FC236}">
                <a16:creationId xmlns:a16="http://schemas.microsoft.com/office/drawing/2014/main" xmlns="" id="{88696153-5E12-40DD-9D7B-0181A4B30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50" y="5786169"/>
            <a:ext cx="1524000" cy="78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001208DC-3064-4960-85E2-0A0EAEE5D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6519" y="5723086"/>
            <a:ext cx="2471738" cy="844008"/>
          </a:xfrm>
          <a:prstGeom prst="rect">
            <a:avLst/>
          </a:prstGeom>
        </p:spPr>
      </p:pic>
      <p:sp>
        <p:nvSpPr>
          <p:cNvPr id="3" name="Content Placeholder 2">
            <a:extLst>
              <a:ext uri="{FF2B5EF4-FFF2-40B4-BE49-F238E27FC236}">
                <a16:creationId xmlns:a16="http://schemas.microsoft.com/office/drawing/2014/main" xmlns="" id="{9865D1CC-AF79-47CB-8FDD-B48505FED5C4}"/>
              </a:ext>
            </a:extLst>
          </p:cNvPr>
          <p:cNvSpPr>
            <a:spLocks noGrp="1"/>
          </p:cNvSpPr>
          <p:nvPr>
            <p:ph idx="1"/>
          </p:nvPr>
        </p:nvSpPr>
        <p:spPr>
          <a:xfrm>
            <a:off x="457200" y="4218110"/>
            <a:ext cx="8229600" cy="1573090"/>
          </a:xfrm>
        </p:spPr>
        <p:txBody>
          <a:bodyPr>
            <a:normAutofit/>
          </a:bodyPr>
          <a:lstStyle/>
          <a:p>
            <a:pPr marL="0" indent="0" algn="ctr">
              <a:buNone/>
            </a:pPr>
            <a:r>
              <a:rPr lang="en-US" sz="1800" dirty="0">
                <a:solidFill>
                  <a:srgbClr val="04617B"/>
                </a:solidFill>
                <a:latin typeface="Source Sans Pro Light" panose="020B0403030403020204" pitchFamily="34" charset="0"/>
              </a:rPr>
              <a:t>February 27, 2018</a:t>
            </a:r>
          </a:p>
          <a:p>
            <a:pPr marL="0" indent="0" algn="ctr">
              <a:buNone/>
            </a:pPr>
            <a:r>
              <a:rPr lang="en-US" sz="1800" dirty="0">
                <a:solidFill>
                  <a:srgbClr val="04617B"/>
                </a:solidFill>
                <a:latin typeface="Source Sans Pro Light" panose="020B0403030403020204" pitchFamily="34" charset="0"/>
              </a:rPr>
              <a:t>Moderator: Barb Simmons, </a:t>
            </a:r>
          </a:p>
          <a:p>
            <a:pPr marL="0" indent="0" algn="ctr">
              <a:buNone/>
            </a:pPr>
            <a:r>
              <a:rPr lang="en-US" sz="1800" dirty="0">
                <a:solidFill>
                  <a:srgbClr val="04617B"/>
                </a:solidFill>
                <a:latin typeface="Source Sans Pro Light" panose="020B0403030403020204" pitchFamily="34" charset="0"/>
              </a:rPr>
              <a:t>Director, Community Supports Policy Branch, MCSS</a:t>
            </a:r>
          </a:p>
          <a:p>
            <a:pPr marL="0" indent="0" algn="ctr">
              <a:buNone/>
            </a:pPr>
            <a:endParaRPr lang="en-US" sz="1800" dirty="0">
              <a:solidFill>
                <a:srgbClr val="04617B"/>
              </a:solidFill>
              <a:latin typeface="Source Sans Pro Light" panose="020B0403030403020204" pitchFamily="34" charset="0"/>
            </a:endParaRPr>
          </a:p>
        </p:txBody>
      </p:sp>
    </p:spTree>
    <p:extLst>
      <p:ext uri="{BB962C8B-B14F-4D97-AF65-F5344CB8AC3E}">
        <p14:creationId xmlns:p14="http://schemas.microsoft.com/office/powerpoint/2010/main" val="4261017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a:t>
            </a:r>
            <a:r>
              <a:rPr lang="en-US" dirty="0" smtClean="0"/>
              <a:t>Gap Analysis</a:t>
            </a:r>
            <a:endParaRPr lang="en-US" dirty="0"/>
          </a:p>
        </p:txBody>
      </p:sp>
      <p:sp>
        <p:nvSpPr>
          <p:cNvPr id="3" name="Content Placeholder 2"/>
          <p:cNvSpPr>
            <a:spLocks noGrp="1"/>
          </p:cNvSpPr>
          <p:nvPr>
            <p:ph idx="1"/>
          </p:nvPr>
        </p:nvSpPr>
        <p:spPr>
          <a:xfrm>
            <a:off x="457200" y="2021634"/>
            <a:ext cx="8229600" cy="4389120"/>
          </a:xfrm>
        </p:spPr>
        <p:txBody>
          <a:bodyPr/>
          <a:lstStyle/>
          <a:p>
            <a:r>
              <a:rPr lang="en-US" dirty="0" smtClean="0"/>
              <a:t>MCSS along with other ministry partners conducted a knowledge gap analysis on “</a:t>
            </a:r>
            <a:r>
              <a:rPr lang="en-CA" dirty="0" smtClean="0"/>
              <a:t>Individuals with a Developmental Disability and Interactions with the Justice Sector</a:t>
            </a:r>
            <a:r>
              <a:rPr lang="en-CA" dirty="0" smtClean="0"/>
              <a:t>”</a:t>
            </a:r>
            <a:endParaRPr lang="en-US" dirty="0" smtClean="0"/>
          </a:p>
          <a:p>
            <a:r>
              <a:rPr lang="en-CA" dirty="0" smtClean="0"/>
              <a:t>Three </a:t>
            </a:r>
            <a:r>
              <a:rPr lang="en-CA" dirty="0" smtClean="0"/>
              <a:t>key gaps identified:</a:t>
            </a:r>
          </a:p>
          <a:p>
            <a:pPr lvl="1"/>
            <a:r>
              <a:rPr lang="en-CA" dirty="0" smtClean="0"/>
              <a:t>A lack of awareness of developmental disabilities</a:t>
            </a:r>
          </a:p>
          <a:p>
            <a:pPr lvl="1"/>
            <a:r>
              <a:rPr lang="en-CA" dirty="0" smtClean="0"/>
              <a:t>Challenges in identification</a:t>
            </a:r>
          </a:p>
          <a:p>
            <a:pPr lvl="1"/>
            <a:r>
              <a:rPr lang="en-CA" dirty="0" smtClean="0"/>
              <a:t>Challenges in communication</a:t>
            </a:r>
          </a:p>
          <a:p>
            <a:endParaRPr lang="en-US" i="1" dirty="0" smtClean="0"/>
          </a:p>
          <a:p>
            <a:endParaRPr lang="en-US" dirty="0"/>
          </a:p>
        </p:txBody>
      </p:sp>
      <p:sp>
        <p:nvSpPr>
          <p:cNvPr id="4" name="Slide Number Placeholder 3"/>
          <p:cNvSpPr>
            <a:spLocks noGrp="1"/>
          </p:cNvSpPr>
          <p:nvPr>
            <p:ph type="sldNum" sz="quarter" idx="12"/>
          </p:nvPr>
        </p:nvSpPr>
        <p:spPr/>
        <p:txBody>
          <a:bodyPr/>
          <a:lstStyle/>
          <a:p>
            <a:fld id="{2FAF849C-EB86-41CE-8C1D-C6BF32E4C399}"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271" y="609600"/>
            <a:ext cx="8229600" cy="1143000"/>
          </a:xfrm>
        </p:spPr>
        <p:txBody>
          <a:bodyPr/>
          <a:lstStyle/>
          <a:p>
            <a:r>
              <a:rPr lang="en-US" dirty="0" smtClean="0"/>
              <a:t>Project Background</a:t>
            </a:r>
            <a:endParaRPr lang="en-US" dirty="0"/>
          </a:p>
        </p:txBody>
      </p:sp>
      <p:sp>
        <p:nvSpPr>
          <p:cNvPr id="5" name="Content Placeholder 4"/>
          <p:cNvSpPr>
            <a:spLocks noGrp="1"/>
          </p:cNvSpPr>
          <p:nvPr>
            <p:ph idx="1"/>
          </p:nvPr>
        </p:nvSpPr>
        <p:spPr/>
        <p:txBody>
          <a:bodyPr/>
          <a:lstStyle/>
          <a:p>
            <a:r>
              <a:rPr lang="en-US" dirty="0" smtClean="0"/>
              <a:t>Originated with the Inter-ministerial Mental Health and Justice Committee </a:t>
            </a:r>
          </a:p>
          <a:p>
            <a:r>
              <a:rPr lang="en-US" dirty="0" smtClean="0"/>
              <a:t>Ministry of Community and Social Services is the lead ministry for the initiative </a:t>
            </a:r>
          </a:p>
          <a:p>
            <a:r>
              <a:rPr lang="en-US" dirty="0" smtClean="0"/>
              <a:t>Community Networks of Specialized Care was requested to submit a proposal to carry out the project provincially</a:t>
            </a:r>
          </a:p>
          <a:p>
            <a:r>
              <a:rPr lang="en-US" dirty="0" smtClean="0"/>
              <a:t>Project proposal approved December 2014</a:t>
            </a:r>
          </a:p>
          <a:p>
            <a:endParaRPr lang="en-US" dirty="0" smtClean="0"/>
          </a:p>
          <a:p>
            <a:endParaRPr lang="en-US" dirty="0"/>
          </a:p>
        </p:txBody>
      </p:sp>
      <p:sp>
        <p:nvSpPr>
          <p:cNvPr id="3" name="Slide Number Placeholder 2"/>
          <p:cNvSpPr>
            <a:spLocks noGrp="1"/>
          </p:cNvSpPr>
          <p:nvPr>
            <p:ph type="sldNum" sz="quarter" idx="12"/>
          </p:nvPr>
        </p:nvSpPr>
        <p:spPr/>
        <p:txBody>
          <a:bodyPr/>
          <a:lstStyle/>
          <a:p>
            <a:fld id="{2FAF849C-EB86-41CE-8C1D-C6BF32E4C399}" type="slidenum">
              <a:rPr lang="en-US" smtClean="0"/>
              <a:pPr/>
              <a:t>11</a:t>
            </a:fld>
            <a:endParaRPr lang="en-US"/>
          </a:p>
        </p:txBody>
      </p:sp>
      <p:pic>
        <p:nvPicPr>
          <p:cNvPr id="3074" name="Picture 2" descr="C:\Users\lholmes\AppData\Local\Microsoft\Windows\INetCache\IE\O1VUV4G0\concepto-de-ide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743283"/>
            <a:ext cx="1928071" cy="2063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t>Impact of </a:t>
            </a:r>
            <a:r>
              <a:rPr lang="en-US" dirty="0" smtClean="0"/>
              <a:t>Knowledge </a:t>
            </a:r>
            <a:r>
              <a:rPr lang="en-US" dirty="0"/>
              <a:t>G</a:t>
            </a:r>
            <a:r>
              <a:rPr lang="en-US" dirty="0" smtClean="0"/>
              <a:t>aps</a:t>
            </a:r>
            <a:endParaRPr lang="en-US" dirty="0"/>
          </a:p>
        </p:txBody>
      </p:sp>
      <p:sp>
        <p:nvSpPr>
          <p:cNvPr id="3" name="Content Placeholder 2"/>
          <p:cNvSpPr>
            <a:spLocks noGrp="1"/>
          </p:cNvSpPr>
          <p:nvPr>
            <p:ph idx="1"/>
          </p:nvPr>
        </p:nvSpPr>
        <p:spPr>
          <a:xfrm>
            <a:off x="457200" y="1996921"/>
            <a:ext cx="8229600" cy="4389120"/>
          </a:xfrm>
        </p:spPr>
        <p:txBody>
          <a:bodyPr/>
          <a:lstStyle/>
          <a:p>
            <a:r>
              <a:rPr lang="en-CA" sz="2800" dirty="0" smtClean="0"/>
              <a:t>Individuals with DD are at risk of not being:</a:t>
            </a:r>
            <a:endParaRPr lang="en-US" sz="2800" dirty="0" smtClean="0"/>
          </a:p>
          <a:p>
            <a:pPr lvl="1"/>
            <a:r>
              <a:rPr lang="en-CA" dirty="0" smtClean="0"/>
              <a:t>Identified for pre-arrest diversion or court diversion for which they are eligible;</a:t>
            </a:r>
            <a:endParaRPr lang="en-US" dirty="0" smtClean="0"/>
          </a:p>
          <a:p>
            <a:pPr lvl="1"/>
            <a:r>
              <a:rPr lang="en-CA" dirty="0" smtClean="0"/>
              <a:t>Linked to the tailored supports and services that they need including post-incarceration programs (Orlando, 2011; Southern Network of Specialized Care, 2012); and,</a:t>
            </a:r>
            <a:endParaRPr lang="en-US" dirty="0" smtClean="0"/>
          </a:p>
          <a:p>
            <a:pPr lvl="1"/>
            <a:r>
              <a:rPr lang="en-CA" dirty="0" smtClean="0"/>
              <a:t>Communicated with in a way that they can understand and comprehend.</a:t>
            </a:r>
            <a:endParaRPr lang="en-US" dirty="0" smtClean="0"/>
          </a:p>
          <a:p>
            <a:endParaRPr lang="en-US" dirty="0"/>
          </a:p>
        </p:txBody>
      </p:sp>
      <p:sp>
        <p:nvSpPr>
          <p:cNvPr id="4" name="Slide Number Placeholder 3"/>
          <p:cNvSpPr>
            <a:spLocks noGrp="1"/>
          </p:cNvSpPr>
          <p:nvPr>
            <p:ph type="sldNum" sz="quarter" idx="12"/>
          </p:nvPr>
        </p:nvSpPr>
        <p:spPr/>
        <p:txBody>
          <a:bodyPr/>
          <a:lstStyle/>
          <a:p>
            <a:fld id="{2FAF849C-EB86-41CE-8C1D-C6BF32E4C399}"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616" y="609600"/>
            <a:ext cx="8229600" cy="1143000"/>
          </a:xfrm>
        </p:spPr>
        <p:txBody>
          <a:bodyPr/>
          <a:lstStyle/>
          <a:p>
            <a:r>
              <a:rPr lang="en-US" dirty="0" smtClean="0"/>
              <a:t>Addressing the </a:t>
            </a:r>
            <a:r>
              <a:rPr lang="en-US" dirty="0" smtClean="0"/>
              <a:t>Gap</a:t>
            </a:r>
            <a:endParaRPr lang="en-US" dirty="0"/>
          </a:p>
        </p:txBody>
      </p:sp>
      <p:sp>
        <p:nvSpPr>
          <p:cNvPr id="3" name="Content Placeholder 2"/>
          <p:cNvSpPr>
            <a:spLocks noGrp="1"/>
          </p:cNvSpPr>
          <p:nvPr>
            <p:ph idx="1"/>
          </p:nvPr>
        </p:nvSpPr>
        <p:spPr/>
        <p:txBody>
          <a:bodyPr/>
          <a:lstStyle/>
          <a:p>
            <a:r>
              <a:rPr lang="en-US" dirty="0" smtClean="0"/>
              <a:t>Development of a variety of educational and awareness materials on DD specifically developed for professionals working in law enforcement and the justice system</a:t>
            </a:r>
          </a:p>
          <a:p>
            <a:pPr>
              <a:buNone/>
            </a:pPr>
            <a:endParaRPr lang="en-US" dirty="0" smtClean="0"/>
          </a:p>
          <a:p>
            <a:endParaRPr lang="en-US" dirty="0"/>
          </a:p>
        </p:txBody>
      </p:sp>
      <p:pic>
        <p:nvPicPr>
          <p:cNvPr id="2050" name="Picture 2" descr="C:\Users\lholmes\AppData\Local\Microsoft\Windows\Temporary Internet Files\Content.IE5\PIYN97QU\knowledge[1].jpg"/>
          <p:cNvPicPr>
            <a:picLocks noChangeAspect="1" noChangeArrowheads="1"/>
          </p:cNvPicPr>
          <p:nvPr/>
        </p:nvPicPr>
        <p:blipFill>
          <a:blip r:embed="rId3" cstate="print"/>
          <a:srcRect/>
          <a:stretch>
            <a:fillRect/>
          </a:stretch>
        </p:blipFill>
        <p:spPr bwMode="auto">
          <a:xfrm>
            <a:off x="3124200" y="3886200"/>
            <a:ext cx="4267200" cy="2848356"/>
          </a:xfrm>
          <a:prstGeom prst="rect">
            <a:avLst/>
          </a:prstGeom>
          <a:noFill/>
        </p:spPr>
      </p:pic>
      <p:sp>
        <p:nvSpPr>
          <p:cNvPr id="4" name="Slide Number Placeholder 3"/>
          <p:cNvSpPr>
            <a:spLocks noGrp="1"/>
          </p:cNvSpPr>
          <p:nvPr>
            <p:ph type="sldNum" sz="quarter" idx="12"/>
          </p:nvPr>
        </p:nvSpPr>
        <p:spPr/>
        <p:txBody>
          <a:bodyPr/>
          <a:lstStyle/>
          <a:p>
            <a:fld id="{2FAF849C-EB86-41CE-8C1D-C6BF32E4C399}"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t>Target </a:t>
            </a:r>
            <a:r>
              <a:rPr lang="en-US" dirty="0" smtClean="0"/>
              <a:t>Audiences</a:t>
            </a:r>
            <a:endParaRPr lang="en-US" dirty="0"/>
          </a:p>
        </p:txBody>
      </p:sp>
      <p:sp>
        <p:nvSpPr>
          <p:cNvPr id="3" name="Content Placeholder 2"/>
          <p:cNvSpPr>
            <a:spLocks noGrp="1"/>
          </p:cNvSpPr>
          <p:nvPr>
            <p:ph idx="1"/>
          </p:nvPr>
        </p:nvSpPr>
        <p:spPr>
          <a:xfrm>
            <a:off x="457200" y="2055341"/>
            <a:ext cx="8229600" cy="4389120"/>
          </a:xfrm>
        </p:spPr>
        <p:txBody>
          <a:bodyPr>
            <a:normAutofit/>
          </a:bodyPr>
          <a:lstStyle/>
          <a:p>
            <a:r>
              <a:rPr lang="en-CA" dirty="0" smtClean="0"/>
              <a:t>Police</a:t>
            </a:r>
          </a:p>
          <a:p>
            <a:endParaRPr lang="en-CA" dirty="0" smtClean="0"/>
          </a:p>
          <a:p>
            <a:r>
              <a:rPr lang="en-CA" dirty="0" smtClean="0"/>
              <a:t>Courts: Judges, Crown, Duty Counsel, Legal Aid, Mental Health Court Workers</a:t>
            </a:r>
          </a:p>
          <a:p>
            <a:endParaRPr lang="en-CA" dirty="0" smtClean="0"/>
          </a:p>
          <a:p>
            <a:r>
              <a:rPr lang="en-CA" dirty="0" smtClean="0"/>
              <a:t>Probation/Parole/Youth </a:t>
            </a:r>
            <a:r>
              <a:rPr lang="en-CA" dirty="0" smtClean="0"/>
              <a:t>Probation Officers</a:t>
            </a:r>
          </a:p>
          <a:p>
            <a:endParaRPr lang="en-CA" dirty="0" smtClean="0"/>
          </a:p>
          <a:p>
            <a:r>
              <a:rPr lang="en-CA" dirty="0" smtClean="0"/>
              <a:t>Correctional </a:t>
            </a:r>
            <a:r>
              <a:rPr lang="en-CA" dirty="0" smtClean="0"/>
              <a:t>Services/Youth </a:t>
            </a:r>
            <a:r>
              <a:rPr lang="en-CA" dirty="0" smtClean="0"/>
              <a:t>Justice </a:t>
            </a:r>
            <a:r>
              <a:rPr lang="en-CA" dirty="0"/>
              <a:t>O</a:t>
            </a:r>
            <a:r>
              <a:rPr lang="en-CA" dirty="0" smtClean="0"/>
              <a:t>fficers</a:t>
            </a:r>
          </a:p>
          <a:p>
            <a:endParaRPr lang="en-CA" dirty="0" smtClean="0"/>
          </a:p>
        </p:txBody>
      </p:sp>
      <p:pic>
        <p:nvPicPr>
          <p:cNvPr id="5122" name="Picture 2" descr="C:\Users\lholmes\AppData\Local\Microsoft\Windows\INetCache\IE\HM93HFLY\grey_new_seo-32-12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914400"/>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63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Three </a:t>
            </a:r>
            <a:r>
              <a:rPr lang="en-US" dirty="0" smtClean="0"/>
              <a:t>Components</a:t>
            </a:r>
            <a:endParaRPr lang="en-US" dirty="0"/>
          </a:p>
        </p:txBody>
      </p:sp>
      <p:sp>
        <p:nvSpPr>
          <p:cNvPr id="3" name="Content Placeholder 2"/>
          <p:cNvSpPr>
            <a:spLocks noGrp="1"/>
          </p:cNvSpPr>
          <p:nvPr>
            <p:ph idx="1"/>
          </p:nvPr>
        </p:nvSpPr>
        <p:spPr/>
        <p:txBody>
          <a:bodyPr/>
          <a:lstStyle/>
          <a:p>
            <a:r>
              <a:rPr lang="en-US" dirty="0" smtClean="0"/>
              <a:t>Research</a:t>
            </a:r>
          </a:p>
          <a:p>
            <a:endParaRPr lang="en-US" dirty="0" smtClean="0"/>
          </a:p>
          <a:p>
            <a:r>
              <a:rPr lang="en-US" dirty="0" smtClean="0"/>
              <a:t>Training Video</a:t>
            </a:r>
          </a:p>
          <a:p>
            <a:endParaRPr lang="en-US" dirty="0" smtClean="0"/>
          </a:p>
          <a:p>
            <a:r>
              <a:rPr lang="en-US" dirty="0" smtClean="0"/>
              <a:t>Toolkit </a:t>
            </a:r>
            <a:r>
              <a:rPr lang="en-US" dirty="0" smtClean="0"/>
              <a:t>&amp; Resource Guide</a:t>
            </a:r>
            <a:endParaRPr lang="en-US" dirty="0"/>
          </a:p>
        </p:txBody>
      </p:sp>
      <p:sp>
        <p:nvSpPr>
          <p:cNvPr id="4" name="Slide Number Placeholder 3"/>
          <p:cNvSpPr>
            <a:spLocks noGrp="1"/>
          </p:cNvSpPr>
          <p:nvPr>
            <p:ph type="sldNum" sz="quarter" idx="12"/>
          </p:nvPr>
        </p:nvSpPr>
        <p:spPr/>
        <p:txBody>
          <a:bodyPr/>
          <a:lstStyle/>
          <a:p>
            <a:fld id="{2FAF849C-EB86-41CE-8C1D-C6BF32E4C399}"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a:t>
            </a:r>
            <a:endParaRPr lang="en-US" dirty="0"/>
          </a:p>
        </p:txBody>
      </p:sp>
      <p:sp>
        <p:nvSpPr>
          <p:cNvPr id="3" name="Content Placeholder 2"/>
          <p:cNvSpPr>
            <a:spLocks noGrp="1"/>
          </p:cNvSpPr>
          <p:nvPr>
            <p:ph idx="1"/>
          </p:nvPr>
        </p:nvSpPr>
        <p:spPr/>
        <p:txBody>
          <a:bodyPr>
            <a:normAutofit/>
          </a:bodyPr>
          <a:lstStyle/>
          <a:p>
            <a:r>
              <a:rPr lang="en-US" dirty="0"/>
              <a:t>C</a:t>
            </a:r>
            <a:r>
              <a:rPr lang="en-US" dirty="0" smtClean="0"/>
              <a:t>omprehensive literature review to develop a profile of individuals with DD who come into contact with the justice system and validate information received through key informant interviews and focus groups</a:t>
            </a:r>
          </a:p>
          <a:p>
            <a:r>
              <a:rPr lang="en-US" dirty="0" smtClean="0"/>
              <a:t>Analysis </a:t>
            </a:r>
            <a:r>
              <a:rPr lang="en-US" dirty="0"/>
              <a:t>of RAI-MH </a:t>
            </a:r>
            <a:r>
              <a:rPr lang="en-US" dirty="0" smtClean="0"/>
              <a:t>database </a:t>
            </a:r>
          </a:p>
          <a:p>
            <a:r>
              <a:rPr lang="en-US" dirty="0" smtClean="0"/>
              <a:t>Research team comprised of:</a:t>
            </a:r>
          </a:p>
          <a:p>
            <a:pPr lvl="1"/>
            <a:r>
              <a:rPr lang="en-US" dirty="0" smtClean="0"/>
              <a:t>Dr. Ron Hoffman, Ontario Police College</a:t>
            </a:r>
          </a:p>
          <a:p>
            <a:pPr lvl="1"/>
            <a:r>
              <a:rPr lang="en-US" dirty="0" smtClean="0"/>
              <a:t>Dr. Lynn Martin, </a:t>
            </a:r>
            <a:r>
              <a:rPr lang="en-US" dirty="0" err="1" smtClean="0"/>
              <a:t>Lakehead</a:t>
            </a:r>
            <a:r>
              <a:rPr lang="en-US" dirty="0" smtClean="0"/>
              <a:t> University</a:t>
            </a:r>
          </a:p>
          <a:p>
            <a:pPr lvl="1"/>
            <a:r>
              <a:rPr lang="en-US" dirty="0" smtClean="0"/>
              <a:t>Dr. Greg Brown, Nipissing University</a:t>
            </a:r>
          </a:p>
          <a:p>
            <a:endParaRPr lang="en-US" dirty="0"/>
          </a:p>
        </p:txBody>
      </p:sp>
      <p:pic>
        <p:nvPicPr>
          <p:cNvPr id="3075" name="Picture 3" descr="C:\Users\lholmes\AppData\Local\Microsoft\Windows\Temporary Internet Files\Content.IE5\ZJ3OLC57\Research 2[1].jpg"/>
          <p:cNvPicPr>
            <a:picLocks noChangeAspect="1" noChangeArrowheads="1"/>
          </p:cNvPicPr>
          <p:nvPr/>
        </p:nvPicPr>
        <p:blipFill>
          <a:blip r:embed="rId3" cstate="print"/>
          <a:srcRect/>
          <a:stretch>
            <a:fillRect/>
          </a:stretch>
        </p:blipFill>
        <p:spPr bwMode="auto">
          <a:xfrm>
            <a:off x="6799980" y="4191000"/>
            <a:ext cx="1797920" cy="2120900"/>
          </a:xfrm>
          <a:prstGeom prst="rect">
            <a:avLst/>
          </a:prstGeom>
          <a:noFill/>
        </p:spPr>
      </p:pic>
      <p:sp>
        <p:nvSpPr>
          <p:cNvPr id="4" name="Slide Number Placeholder 3"/>
          <p:cNvSpPr>
            <a:spLocks noGrp="1"/>
          </p:cNvSpPr>
          <p:nvPr>
            <p:ph type="sldNum" sz="quarter" idx="12"/>
          </p:nvPr>
        </p:nvSpPr>
        <p:spPr/>
        <p:txBody>
          <a:bodyPr/>
          <a:lstStyle/>
          <a:p>
            <a:fld id="{2FAF849C-EB86-41CE-8C1D-C6BF32E4C399}" type="slidenum">
              <a:rPr lang="en-US" smtClean="0"/>
              <a:pPr/>
              <a:t>16</a:t>
            </a:fld>
            <a:endParaRPr lang="en-US"/>
          </a:p>
        </p:txBody>
      </p:sp>
    </p:spTree>
    <p:extLst>
      <p:ext uri="{BB962C8B-B14F-4D97-AF65-F5344CB8AC3E}">
        <p14:creationId xmlns:p14="http://schemas.microsoft.com/office/powerpoint/2010/main" val="2250513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3313"/>
            <a:ext cx="8229600" cy="1143000"/>
          </a:xfrm>
        </p:spPr>
        <p:txBody>
          <a:bodyPr/>
          <a:lstStyle/>
          <a:p>
            <a:r>
              <a:rPr lang="en-US" dirty="0" smtClean="0"/>
              <a:t>Training Video</a:t>
            </a:r>
            <a:endParaRPr lang="en-US" dirty="0"/>
          </a:p>
        </p:txBody>
      </p:sp>
      <p:sp>
        <p:nvSpPr>
          <p:cNvPr id="3" name="Content Placeholder 2"/>
          <p:cNvSpPr>
            <a:spLocks noGrp="1"/>
          </p:cNvSpPr>
          <p:nvPr>
            <p:ph idx="1"/>
          </p:nvPr>
        </p:nvSpPr>
        <p:spPr>
          <a:xfrm>
            <a:off x="457200" y="1935480"/>
            <a:ext cx="8229600" cy="4617720"/>
          </a:xfrm>
        </p:spPr>
        <p:txBody>
          <a:bodyPr>
            <a:normAutofit fontScale="92500"/>
          </a:bodyPr>
          <a:lstStyle/>
          <a:p>
            <a:r>
              <a:rPr lang="en-US" dirty="0" smtClean="0"/>
              <a:t>15-20 minute training video for use by law enforcement and other professionals working in the criminal justice system</a:t>
            </a:r>
          </a:p>
          <a:p>
            <a:r>
              <a:rPr lang="en-US" dirty="0" smtClean="0"/>
              <a:t>Vignettes using law enforcement officers and individuals with DD </a:t>
            </a:r>
            <a:r>
              <a:rPr lang="en-US" dirty="0" smtClean="0"/>
              <a:t>illustrate </a:t>
            </a:r>
            <a:r>
              <a:rPr lang="en-US" dirty="0" smtClean="0"/>
              <a:t>situations and strategies</a:t>
            </a:r>
          </a:p>
          <a:p>
            <a:r>
              <a:rPr lang="en-US" dirty="0" smtClean="0"/>
              <a:t>Topics </a:t>
            </a:r>
            <a:r>
              <a:rPr lang="en-US" dirty="0" smtClean="0"/>
              <a:t>include</a:t>
            </a:r>
            <a:r>
              <a:rPr lang="en-US" dirty="0" smtClean="0"/>
              <a:t>: identification, communication, de-escalation strategies and referral to community supports</a:t>
            </a:r>
          </a:p>
          <a:p>
            <a:r>
              <a:rPr lang="en-US" dirty="0" smtClean="0"/>
              <a:t>Available in English &amp; French</a:t>
            </a:r>
          </a:p>
          <a:p>
            <a:r>
              <a:rPr lang="en-US" dirty="0" smtClean="0"/>
              <a:t>Video team comprised of Patti Hancock (Video </a:t>
            </a:r>
            <a:r>
              <a:rPr lang="en-US" dirty="0"/>
              <a:t>P</a:t>
            </a:r>
            <a:r>
              <a:rPr lang="en-US" dirty="0" smtClean="0"/>
              <a:t>roject </a:t>
            </a:r>
            <a:r>
              <a:rPr lang="en-US" dirty="0"/>
              <a:t>C</a:t>
            </a:r>
            <a:r>
              <a:rPr lang="en-US" dirty="0" smtClean="0"/>
              <a:t>oordinator) &amp; Omni Video with guidance from OPTVA</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2FAF849C-EB86-41CE-8C1D-C6BF32E4C399}" type="slidenum">
              <a:rPr lang="en-US" smtClean="0"/>
              <a:pPr/>
              <a:t>17</a:t>
            </a:fld>
            <a:endParaRPr lang="en-US"/>
          </a:p>
        </p:txBody>
      </p:sp>
    </p:spTree>
    <p:extLst>
      <p:ext uri="{BB962C8B-B14F-4D97-AF65-F5344CB8AC3E}">
        <p14:creationId xmlns:p14="http://schemas.microsoft.com/office/powerpoint/2010/main" val="1197941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lholmes\AppData\Local\Microsoft\Windows\INetCache\IE\R2K7RMJR\tool-box-m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267200"/>
            <a:ext cx="2362200" cy="24442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Online </a:t>
            </a:r>
            <a:r>
              <a:rPr lang="en-US" dirty="0" smtClean="0"/>
              <a:t>Toolkit</a:t>
            </a:r>
            <a:endParaRPr lang="en-US" dirty="0"/>
          </a:p>
        </p:txBody>
      </p:sp>
      <p:sp>
        <p:nvSpPr>
          <p:cNvPr id="3" name="Content Placeholder 2"/>
          <p:cNvSpPr>
            <a:spLocks noGrp="1"/>
          </p:cNvSpPr>
          <p:nvPr>
            <p:ph idx="1"/>
          </p:nvPr>
        </p:nvSpPr>
        <p:spPr/>
        <p:txBody>
          <a:bodyPr/>
          <a:lstStyle/>
          <a:p>
            <a:r>
              <a:rPr lang="en-US" dirty="0" smtClean="0"/>
              <a:t>Interactive pdf</a:t>
            </a:r>
          </a:p>
          <a:p>
            <a:r>
              <a:rPr lang="en-US" dirty="0" smtClean="0"/>
              <a:t>Easy to navigate</a:t>
            </a:r>
          </a:p>
          <a:p>
            <a:r>
              <a:rPr lang="en-US" dirty="0"/>
              <a:t>Toolkit development led by Susan Morris of  </a:t>
            </a:r>
            <a:r>
              <a:rPr lang="en-US" dirty="0" smtClean="0"/>
              <a:t>      Morris </a:t>
            </a:r>
            <a:r>
              <a:rPr lang="en-US" dirty="0"/>
              <a:t>Consulting with support from members of an expert advisory panel</a:t>
            </a:r>
          </a:p>
          <a:p>
            <a:pPr marL="0" indent="0">
              <a:buNone/>
            </a:pPr>
            <a:r>
              <a:rPr lang="en-US" dirty="0"/>
              <a:t> </a:t>
            </a:r>
            <a:r>
              <a:rPr lang="en-US" dirty="0" smtClean="0"/>
              <a:t>   </a:t>
            </a:r>
          </a:p>
          <a:p>
            <a:pPr marL="0" indent="0">
              <a:buNone/>
            </a:pPr>
            <a:endParaRPr lang="en-US" dirty="0"/>
          </a:p>
        </p:txBody>
      </p:sp>
    </p:spTree>
    <p:extLst>
      <p:ext uri="{BB962C8B-B14F-4D97-AF65-F5344CB8AC3E}">
        <p14:creationId xmlns:p14="http://schemas.microsoft.com/office/powerpoint/2010/main" val="3564276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lholmes\AppData\Local\Microsoft\Windows\Temporary Internet Files\Content.IE5\DUZ3DLB7\tools[1].jpg"/>
          <p:cNvPicPr>
            <a:picLocks noChangeAspect="1" noChangeArrowheads="1"/>
          </p:cNvPicPr>
          <p:nvPr/>
        </p:nvPicPr>
        <p:blipFill>
          <a:blip r:embed="rId4" cstate="print"/>
          <a:srcRect/>
          <a:stretch>
            <a:fillRect/>
          </a:stretch>
        </p:blipFill>
        <p:spPr bwMode="auto">
          <a:xfrm>
            <a:off x="6172200" y="332094"/>
            <a:ext cx="2304565" cy="1535075"/>
          </a:xfrm>
          <a:prstGeom prst="rect">
            <a:avLst/>
          </a:prstGeom>
          <a:noFill/>
        </p:spPr>
      </p:pic>
      <p:sp>
        <p:nvSpPr>
          <p:cNvPr id="2" name="Title 1"/>
          <p:cNvSpPr>
            <a:spLocks noGrp="1"/>
          </p:cNvSpPr>
          <p:nvPr>
            <p:ph type="title"/>
          </p:nvPr>
        </p:nvSpPr>
        <p:spPr>
          <a:xfrm>
            <a:off x="457200" y="512686"/>
            <a:ext cx="8229600" cy="1143000"/>
          </a:xfrm>
        </p:spPr>
        <p:txBody>
          <a:bodyPr/>
          <a:lstStyle/>
          <a:p>
            <a:r>
              <a:rPr lang="en-US" dirty="0" smtClean="0"/>
              <a:t>Online </a:t>
            </a:r>
            <a:r>
              <a:rPr lang="en-US" dirty="0" smtClean="0"/>
              <a:t>Toolkit</a:t>
            </a:r>
            <a:endParaRPr lang="en-US" dirty="0"/>
          </a:p>
        </p:txBody>
      </p:sp>
      <p:sp>
        <p:nvSpPr>
          <p:cNvPr id="4" name="Slide Number Placeholder 3"/>
          <p:cNvSpPr>
            <a:spLocks noGrp="1"/>
          </p:cNvSpPr>
          <p:nvPr>
            <p:ph type="sldNum" sz="quarter" idx="12"/>
          </p:nvPr>
        </p:nvSpPr>
        <p:spPr/>
        <p:txBody>
          <a:bodyPr/>
          <a:lstStyle/>
          <a:p>
            <a:fld id="{2FAF849C-EB86-41CE-8C1D-C6BF32E4C399}" type="slidenum">
              <a:rPr lang="en-US" smtClean="0"/>
              <a:pPr/>
              <a:t>19</a:t>
            </a:fld>
            <a:endParaRPr lang="en-US"/>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4255485751"/>
              </p:ext>
            </p:extLst>
          </p:nvPr>
        </p:nvGraphicFramePr>
        <p:xfrm>
          <a:off x="1219200" y="1836277"/>
          <a:ext cx="6405563" cy="4812442"/>
        </p:xfrm>
        <a:graphic>
          <a:graphicData uri="http://schemas.openxmlformats.org/presentationml/2006/ole">
            <mc:AlternateContent xmlns:mc="http://schemas.openxmlformats.org/markup-compatibility/2006">
              <mc:Choice xmlns:v="urn:schemas-microsoft-com:vml" Requires="v">
                <p:oleObj spid="_x0000_s1135" name="Acrobat Document" r:id="rId5" imgW="7543800" imgH="5829300" progId="AcroExch.Document.11">
                  <p:embed/>
                </p:oleObj>
              </mc:Choice>
              <mc:Fallback>
                <p:oleObj name="Acrobat Document" r:id="rId5" imgW="7543800" imgH="5829300" progId="AcroExch.Document.11">
                  <p:embed/>
                  <p:pic>
                    <p:nvPicPr>
                      <p:cNvPr id="0" name=""/>
                      <p:cNvPicPr/>
                      <p:nvPr/>
                    </p:nvPicPr>
                    <p:blipFill>
                      <a:blip r:embed="rId6"/>
                      <a:stretch>
                        <a:fillRect/>
                      </a:stretch>
                    </p:blipFill>
                    <p:spPr>
                      <a:xfrm>
                        <a:off x="1219200" y="1836277"/>
                        <a:ext cx="6405563" cy="4812442"/>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06425" y="984385"/>
            <a:ext cx="4629150" cy="788987"/>
          </a:xfrm>
        </p:spPr>
        <p:txBody>
          <a:bodyPr/>
          <a:lstStyle/>
          <a:p>
            <a:pPr eaLnBrk="1" hangingPunct="1"/>
            <a:r>
              <a:rPr lang="en-US" altLang="en-US" sz="3600" b="1" dirty="0">
                <a:latin typeface="Source Sans Pro Light" panose="020B0403030403020204" pitchFamily="34" charset="0"/>
                <a:ea typeface="ＭＳ Ｐゴシック" panose="020B0600070205080204" pitchFamily="34" charset="-128"/>
              </a:rPr>
              <a:t>HSJCC Webinar</a:t>
            </a:r>
          </a:p>
        </p:txBody>
      </p:sp>
      <p:sp>
        <p:nvSpPr>
          <p:cNvPr id="8195" name="Content Placeholder 2"/>
          <p:cNvSpPr>
            <a:spLocks noGrp="1"/>
          </p:cNvSpPr>
          <p:nvPr>
            <p:ph idx="1"/>
          </p:nvPr>
        </p:nvSpPr>
        <p:spPr>
          <a:xfrm>
            <a:off x="606425" y="1981200"/>
            <a:ext cx="8047038" cy="3389313"/>
          </a:xfrm>
        </p:spPr>
        <p:txBody>
          <a:bodyPr>
            <a:normAutofit fontScale="85000" lnSpcReduction="20000"/>
          </a:bodyPr>
          <a:lstStyle/>
          <a:p>
            <a:r>
              <a:rPr lang="en-CA" altLang="en-US" sz="2400" dirty="0">
                <a:latin typeface="Source Sans Pro Light" panose="020B0403030403020204" pitchFamily="34" charset="0"/>
                <a:ea typeface="ＭＳ Ｐゴシック" panose="020B0600070205080204" pitchFamily="34" charset="-128"/>
              </a:rPr>
              <a:t>We will have a Q&amp;A period at the end of our webinar. To ask a question, please type your question in the chat box</a:t>
            </a:r>
            <a:r>
              <a:rPr lang="en-US" altLang="en-US" sz="2400" dirty="0" smtClean="0">
                <a:latin typeface="Source Sans Pro Light" panose="020B0403030403020204" pitchFamily="34" charset="0"/>
                <a:ea typeface="ＭＳ Ｐゴシック" panose="020B0600070205080204" pitchFamily="34" charset="-128"/>
              </a:rPr>
              <a:t>. </a:t>
            </a:r>
            <a:r>
              <a:rPr lang="en-CA" altLang="en-US" sz="2400" dirty="0">
                <a:latin typeface="Source Sans Pro Light" panose="020B0403030403020204" pitchFamily="34" charset="0"/>
                <a:ea typeface="ＭＳ Ｐゴシック" panose="020B0600070205080204" pitchFamily="34" charset="-128"/>
              </a:rPr>
              <a:t>We kindly ask that you please hold your questions until the panel discussion </a:t>
            </a:r>
            <a:r>
              <a:rPr lang="en-CA" altLang="en-US" sz="2400" dirty="0" smtClean="0">
                <a:latin typeface="Source Sans Pro Light" panose="020B0403030403020204" pitchFamily="34" charset="0"/>
                <a:ea typeface="ＭＳ Ｐゴシック" panose="020B0600070205080204" pitchFamily="34" charset="-128"/>
              </a:rPr>
              <a:t>begins</a:t>
            </a:r>
            <a:r>
              <a:rPr lang="en-CA" altLang="en-US" sz="2400" dirty="0">
                <a:latin typeface="Source Sans Pro Light" panose="020B0403030403020204" pitchFamily="34" charset="0"/>
                <a:ea typeface="ＭＳ Ｐゴシック" panose="020B0600070205080204" pitchFamily="34" charset="-128"/>
              </a:rPr>
              <a:t>.</a:t>
            </a:r>
            <a:endParaRPr lang="en-US" altLang="en-US" sz="2400" dirty="0" smtClean="0">
              <a:latin typeface="Source Sans Pro Light" panose="020B0403030403020204" pitchFamily="34" charset="0"/>
              <a:ea typeface="ＭＳ Ｐゴシック" panose="020B0600070205080204" pitchFamily="34" charset="-128"/>
            </a:endParaRPr>
          </a:p>
          <a:p>
            <a:pPr eaLnBrk="1" hangingPunct="1"/>
            <a:endParaRPr lang="en-US" altLang="en-US" sz="2400" dirty="0">
              <a:latin typeface="Source Sans Pro Light" panose="020B0403030403020204" pitchFamily="34" charset="0"/>
              <a:ea typeface="ＭＳ Ｐゴシック" panose="020B0600070205080204" pitchFamily="34" charset="-128"/>
            </a:endParaRPr>
          </a:p>
          <a:p>
            <a:r>
              <a:rPr lang="en-CA" altLang="en-US" sz="2400" dirty="0">
                <a:latin typeface="Source Sans Pro Light" panose="020B0403030403020204" pitchFamily="34" charset="0"/>
                <a:ea typeface="ＭＳ Ｐゴシック" panose="020B0600070205080204" pitchFamily="34" charset="-128"/>
              </a:rPr>
              <a:t>We will try our best to get to your questions, however, depending on time, we may need to follow-up following the webinar. </a:t>
            </a:r>
            <a:endParaRPr lang="en-US" altLang="en-US" sz="2400" dirty="0">
              <a:latin typeface="Source Sans Pro Light" panose="020B0403030403020204" pitchFamily="34" charset="0"/>
              <a:ea typeface="ＭＳ Ｐゴシック" panose="020B0600070205080204" pitchFamily="34" charset="-128"/>
            </a:endParaRPr>
          </a:p>
          <a:p>
            <a:pPr eaLnBrk="1" hangingPunct="1">
              <a:buFont typeface="Arial" panose="020B0604020202020204" pitchFamily="34" charset="0"/>
              <a:buNone/>
            </a:pPr>
            <a:endParaRPr lang="en-US" altLang="en-US" sz="2400" dirty="0" smtClean="0">
              <a:latin typeface="Source Sans Pro Light" panose="020B0403030403020204" pitchFamily="34" charset="0"/>
              <a:ea typeface="ＭＳ Ｐゴシック" panose="020B0600070205080204" pitchFamily="34" charset="-128"/>
            </a:endParaRPr>
          </a:p>
          <a:p>
            <a:pPr eaLnBrk="1" hangingPunct="1"/>
            <a:r>
              <a:rPr lang="en-US" altLang="en-US" sz="2400" dirty="0" smtClean="0">
                <a:latin typeface="Source Sans Pro Light" panose="020B0403030403020204" pitchFamily="34" charset="0"/>
                <a:ea typeface="ＭＳ Ｐゴシック" panose="020B0600070205080204" pitchFamily="34" charset="-128"/>
              </a:rPr>
              <a:t>This </a:t>
            </a:r>
            <a:r>
              <a:rPr lang="en-US" altLang="en-US" sz="2400" dirty="0">
                <a:latin typeface="Source Sans Pro Light" panose="020B0403030403020204" pitchFamily="34" charset="0"/>
                <a:ea typeface="ＭＳ Ｐゴシック" panose="020B0600070205080204" pitchFamily="34" charset="-128"/>
              </a:rPr>
              <a:t>webinar will be recorded. The recording and power-point presentation will be emailed to you following the webinar</a:t>
            </a:r>
            <a:r>
              <a:rPr lang="en-US" altLang="en-US" sz="2400" dirty="0" smtClean="0">
                <a:latin typeface="Source Sans Pro Light" panose="020B0403030403020204" pitchFamily="34" charset="0"/>
                <a:ea typeface="ＭＳ Ｐゴシック" panose="020B0600070205080204" pitchFamily="34" charset="-128"/>
              </a:rPr>
              <a:t>.</a:t>
            </a:r>
          </a:p>
          <a:p>
            <a:pPr eaLnBrk="1" hangingPunct="1">
              <a:buFont typeface="Arial" panose="020B0604020202020204" pitchFamily="34" charset="0"/>
              <a:buNone/>
            </a:pPr>
            <a:endParaRPr lang="en-US" altLang="en-US" sz="2400" dirty="0">
              <a:latin typeface="Source Sans Pro Light" panose="020B0403030403020204" pitchFamily="34" charset="0"/>
              <a:ea typeface="ＭＳ Ｐゴシック" panose="020B0600070205080204" pitchFamily="34" charset="-128"/>
            </a:endParaRPr>
          </a:p>
          <a:p>
            <a:pPr eaLnBrk="1" hangingPunct="1"/>
            <a:r>
              <a:rPr lang="en-US" altLang="en-US" sz="2400" dirty="0">
                <a:latin typeface="Source Sans Pro Light" panose="020B0403030403020204" pitchFamily="34" charset="0"/>
                <a:ea typeface="ＭＳ Ｐゴシック" panose="020B0600070205080204" pitchFamily="34" charset="-128"/>
              </a:rPr>
              <a:t>Please complete the brief evaluation survey following the webinar.</a:t>
            </a:r>
            <a:endParaRPr lang="en-CA" altLang="en-US" sz="2400" dirty="0">
              <a:latin typeface="Source Sans Pro Light" panose="020B0403030403020204" pitchFamily="34" charset="0"/>
              <a:ea typeface="ＭＳ Ｐゴシック" panose="020B0600070205080204" pitchFamily="34" charset="-128"/>
            </a:endParaRPr>
          </a:p>
        </p:txBody>
      </p:sp>
      <p:pic>
        <p:nvPicPr>
          <p:cNvPr id="9" name="Picture 2" descr="http://eenet.ca/wp-content/themes/eenet/img/eenet_logo.png">
            <a:extLst>
              <a:ext uri="{FF2B5EF4-FFF2-40B4-BE49-F238E27FC236}">
                <a16:creationId xmlns:a16="http://schemas.microsoft.com/office/drawing/2014/main" xmlns="" id="{BFF37F0F-6871-4C9C-B467-199238F4CC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50" y="5786169"/>
            <a:ext cx="1524000" cy="78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xmlns="" id="{EFD4E6CB-135D-4D86-8699-504655A6AB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6519" y="5723086"/>
            <a:ext cx="2471738" cy="844008"/>
          </a:xfrm>
          <a:prstGeom prst="rect">
            <a:avLst/>
          </a:prstGeom>
        </p:spPr>
      </p:pic>
    </p:spTree>
    <p:extLst>
      <p:ext uri="{BB962C8B-B14F-4D97-AF65-F5344CB8AC3E}">
        <p14:creationId xmlns:p14="http://schemas.microsoft.com/office/powerpoint/2010/main" val="449439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Resource Guides</a:t>
            </a:r>
            <a:endParaRPr lang="en-CA" dirty="0"/>
          </a:p>
        </p:txBody>
      </p:sp>
      <p:sp>
        <p:nvSpPr>
          <p:cNvPr id="3" name="Content Placeholder 2"/>
          <p:cNvSpPr>
            <a:spLocks noGrp="1"/>
          </p:cNvSpPr>
          <p:nvPr>
            <p:ph idx="1"/>
          </p:nvPr>
        </p:nvSpPr>
        <p:spPr/>
        <p:txBody>
          <a:bodyPr/>
          <a:lstStyle/>
          <a:p>
            <a:r>
              <a:rPr lang="en-US" dirty="0" smtClean="0"/>
              <a:t>Regional guide located within </a:t>
            </a:r>
            <a:r>
              <a:rPr lang="en-US" dirty="0" smtClean="0"/>
              <a:t>Toolkit</a:t>
            </a:r>
            <a:r>
              <a:rPr lang="en-US" dirty="0" smtClean="0"/>
              <a:t>, based on geography of Community Networks of  Specialized Care</a:t>
            </a:r>
          </a:p>
          <a:p>
            <a:r>
              <a:rPr lang="en-US" dirty="0" smtClean="0"/>
              <a:t>Focus is on system/service entry points</a:t>
            </a:r>
          </a:p>
          <a:p>
            <a:r>
              <a:rPr lang="en-US" dirty="0" smtClean="0"/>
              <a:t>Resource Guide team comprised of representatives from each of the Networks</a:t>
            </a:r>
          </a:p>
          <a:p>
            <a:endParaRPr lang="en-CA" dirty="0"/>
          </a:p>
        </p:txBody>
      </p:sp>
      <p:sp>
        <p:nvSpPr>
          <p:cNvPr id="4" name="Slide Number Placeholder 3"/>
          <p:cNvSpPr>
            <a:spLocks noGrp="1"/>
          </p:cNvSpPr>
          <p:nvPr>
            <p:ph type="sldNum" sz="quarter" idx="12"/>
          </p:nvPr>
        </p:nvSpPr>
        <p:spPr/>
        <p:txBody>
          <a:bodyPr/>
          <a:lstStyle/>
          <a:p>
            <a:fld id="{2FAF849C-EB86-41CE-8C1D-C6BF32E4C399}" type="slidenum">
              <a:rPr lang="en-US" smtClean="0"/>
              <a:pPr/>
              <a:t>20</a:t>
            </a:fld>
            <a:endParaRPr lang="en-US"/>
          </a:p>
        </p:txBody>
      </p:sp>
    </p:spTree>
    <p:extLst>
      <p:ext uri="{BB962C8B-B14F-4D97-AF65-F5344CB8AC3E}">
        <p14:creationId xmlns:p14="http://schemas.microsoft.com/office/powerpoint/2010/main" val="2804264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Project</a:t>
            </a:r>
            <a:endParaRPr lang="en-US" dirty="0"/>
          </a:p>
        </p:txBody>
      </p:sp>
      <p:sp>
        <p:nvSpPr>
          <p:cNvPr id="3" name="Content Placeholder 2"/>
          <p:cNvSpPr>
            <a:spLocks noGrp="1"/>
          </p:cNvSpPr>
          <p:nvPr>
            <p:ph idx="1"/>
          </p:nvPr>
        </p:nvSpPr>
        <p:spPr/>
        <p:txBody>
          <a:bodyPr/>
          <a:lstStyle/>
          <a:p>
            <a:r>
              <a:rPr lang="en-US" dirty="0" smtClean="0"/>
              <a:t>Toolkit </a:t>
            </a:r>
            <a:r>
              <a:rPr lang="en-US" dirty="0" smtClean="0"/>
              <a:t>and videos were piloted in the South East between June-September, 2017 with municipal and provincial police as well as others involved in the justice sector</a:t>
            </a:r>
          </a:p>
          <a:p>
            <a:r>
              <a:rPr lang="en-US" dirty="0" smtClean="0"/>
              <a:t>Feedback was collected through a survey in October 2017</a:t>
            </a:r>
          </a:p>
          <a:p>
            <a:r>
              <a:rPr lang="en-US" dirty="0" smtClean="0"/>
              <a:t>Most utilized sections:</a:t>
            </a:r>
          </a:p>
          <a:p>
            <a:pPr lvl="1"/>
            <a:r>
              <a:rPr lang="en-US" dirty="0" smtClean="0"/>
              <a:t>“Does a person have a developmental disability?”</a:t>
            </a:r>
          </a:p>
          <a:p>
            <a:pPr lvl="1"/>
            <a:r>
              <a:rPr lang="en-US" dirty="0" smtClean="0"/>
              <a:t>“What do I do when it appears an individual has a developmental disability?”</a:t>
            </a:r>
            <a:endParaRPr lang="en-US" dirty="0"/>
          </a:p>
        </p:txBody>
      </p:sp>
    </p:spTree>
    <p:extLst>
      <p:ext uri="{BB962C8B-B14F-4D97-AF65-F5344CB8AC3E}">
        <p14:creationId xmlns:p14="http://schemas.microsoft.com/office/powerpoint/2010/main" val="3029013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lholmes\AppData\Local\Microsoft\Windows\INetCache\IE\O1VUV4G0\shutterstock_6088234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3810000"/>
            <a:ext cx="2362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262449"/>
            <a:ext cx="8686800" cy="1143000"/>
          </a:xfrm>
        </p:spPr>
        <p:txBody>
          <a:bodyPr>
            <a:noAutofit/>
          </a:bodyPr>
          <a:lstStyle/>
          <a:p>
            <a:r>
              <a:rPr lang="en-US" dirty="0" smtClean="0"/>
              <a:t>How to </a:t>
            </a:r>
            <a:r>
              <a:rPr lang="en-US" dirty="0" smtClean="0"/>
              <a:t>Access </a:t>
            </a:r>
            <a:r>
              <a:rPr lang="en-US" dirty="0" smtClean="0"/>
              <a:t>the </a:t>
            </a:r>
            <a:r>
              <a:rPr lang="en-US" dirty="0"/>
              <a:t>T</a:t>
            </a:r>
            <a:r>
              <a:rPr lang="en-US" dirty="0" smtClean="0"/>
              <a:t>oolkit </a:t>
            </a:r>
            <a:r>
              <a:rPr lang="en-US" dirty="0" smtClean="0"/>
              <a:t>and </a:t>
            </a:r>
            <a:r>
              <a:rPr lang="en-US" dirty="0" smtClean="0"/>
              <a:t>Videos</a:t>
            </a:r>
            <a:endParaRPr lang="en-US" dirty="0"/>
          </a:p>
        </p:txBody>
      </p:sp>
      <p:sp>
        <p:nvSpPr>
          <p:cNvPr id="3" name="Content Placeholder 2"/>
          <p:cNvSpPr>
            <a:spLocks noGrp="1"/>
          </p:cNvSpPr>
          <p:nvPr>
            <p:ph idx="1"/>
          </p:nvPr>
        </p:nvSpPr>
        <p:spPr>
          <a:xfrm>
            <a:off x="461319" y="2438400"/>
            <a:ext cx="8229600" cy="3962400"/>
          </a:xfrm>
        </p:spPr>
        <p:txBody>
          <a:bodyPr>
            <a:normAutofit/>
          </a:bodyPr>
          <a:lstStyle/>
          <a:p>
            <a:r>
              <a:rPr lang="en-US" dirty="0" smtClean="0"/>
              <a:t>Provincial </a:t>
            </a:r>
            <a:r>
              <a:rPr lang="en-US" dirty="0"/>
              <a:t>HSJCC site (</a:t>
            </a:r>
            <a:r>
              <a:rPr lang="en-US" dirty="0">
                <a:hlinkClick r:id="rId4"/>
              </a:rPr>
              <a:t>www.hsjcc.on.ca</a:t>
            </a:r>
            <a:r>
              <a:rPr lang="en-US" dirty="0" smtClean="0"/>
              <a:t>) under the “Our  Work” tab</a:t>
            </a:r>
            <a:endParaRPr lang="en-US" dirty="0"/>
          </a:p>
          <a:p>
            <a:r>
              <a:rPr lang="en-US" dirty="0" smtClean="0"/>
              <a:t>CNSC </a:t>
            </a:r>
            <a:r>
              <a:rPr lang="en-US" dirty="0" smtClean="0"/>
              <a:t>site (</a:t>
            </a:r>
            <a:r>
              <a:rPr lang="en-US" dirty="0" smtClean="0">
                <a:hlinkClick r:id="rId5"/>
              </a:rPr>
              <a:t>www.community-networks.ca</a:t>
            </a:r>
            <a:r>
              <a:rPr lang="en-US" dirty="0" smtClean="0"/>
              <a:t>) under the “Specialized </a:t>
            </a:r>
            <a:r>
              <a:rPr lang="en-US" dirty="0"/>
              <a:t>S</a:t>
            </a:r>
            <a:r>
              <a:rPr lang="en-US" dirty="0" smtClean="0"/>
              <a:t>ervices” tab</a:t>
            </a:r>
          </a:p>
          <a:p>
            <a:r>
              <a:rPr lang="en-US" dirty="0" smtClean="0"/>
              <a:t>Partner </a:t>
            </a:r>
            <a:r>
              <a:rPr lang="en-US" dirty="0"/>
              <a:t>ministries will be rolling out materials  through their own channels</a:t>
            </a:r>
          </a:p>
          <a:p>
            <a:endParaRPr lang="en-US" dirty="0"/>
          </a:p>
          <a:p>
            <a:pPr marL="0" indent="0">
              <a:buNone/>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667512"/>
          </a:xfrm>
        </p:spPr>
        <p:txBody>
          <a:bodyPr>
            <a:noAutofit/>
          </a:bodyPr>
          <a:lstStyle/>
          <a:p>
            <a:r>
              <a:rPr lang="en-US" dirty="0" smtClean="0"/>
              <a:t>Desired Outcome</a:t>
            </a:r>
            <a:endParaRPr lang="en-US" dirty="0"/>
          </a:p>
        </p:txBody>
      </p:sp>
      <p:sp>
        <p:nvSpPr>
          <p:cNvPr id="3" name="Content Placeholder 2"/>
          <p:cNvSpPr>
            <a:spLocks noGrp="1"/>
          </p:cNvSpPr>
          <p:nvPr>
            <p:ph idx="1"/>
          </p:nvPr>
        </p:nvSpPr>
        <p:spPr>
          <a:xfrm>
            <a:off x="457200" y="1768475"/>
            <a:ext cx="8229600" cy="4953000"/>
          </a:xfrm>
        </p:spPr>
        <p:txBody>
          <a:bodyPr>
            <a:normAutofit lnSpcReduction="10000"/>
          </a:bodyPr>
          <a:lstStyle/>
          <a:p>
            <a:r>
              <a:rPr lang="en-US" dirty="0" smtClean="0"/>
              <a:t>Increased awareness of the vulnerabilities and special needs of individuals with DD who have contact with the justice system</a:t>
            </a:r>
          </a:p>
          <a:p>
            <a:r>
              <a:rPr lang="en-US" dirty="0" smtClean="0"/>
              <a:t>Professionals working in the justice system will have tools and resources to assist them in interacting with this target population</a:t>
            </a:r>
          </a:p>
          <a:p>
            <a:r>
              <a:rPr lang="en-US" dirty="0" smtClean="0"/>
              <a:t>Individuals with DD will benefit from the increased capacity of those working in the justice system to understand their needs and vulnerabilities</a:t>
            </a:r>
          </a:p>
          <a:p>
            <a:r>
              <a:rPr lang="en-US" dirty="0" smtClean="0"/>
              <a:t>Individuals with DD will not bear more burdensome penalties due </a:t>
            </a:r>
            <a:r>
              <a:rPr lang="en-US" dirty="0" smtClean="0"/>
              <a:t>to their </a:t>
            </a:r>
            <a:r>
              <a:rPr lang="en-US" dirty="0" smtClean="0"/>
              <a:t>DD</a:t>
            </a:r>
          </a:p>
          <a:p>
            <a:r>
              <a:rPr lang="en-US" dirty="0" smtClean="0"/>
              <a:t>Building relationships across sectors</a:t>
            </a:r>
          </a:p>
        </p:txBody>
      </p:sp>
      <p:sp>
        <p:nvSpPr>
          <p:cNvPr id="4" name="Slide Number Placeholder 3"/>
          <p:cNvSpPr>
            <a:spLocks noGrp="1"/>
          </p:cNvSpPr>
          <p:nvPr>
            <p:ph type="sldNum" sz="quarter" idx="12"/>
          </p:nvPr>
        </p:nvSpPr>
        <p:spPr/>
        <p:txBody>
          <a:bodyPr/>
          <a:lstStyle/>
          <a:p>
            <a:fld id="{2FAF849C-EB86-41CE-8C1D-C6BF32E4C399}"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696" y="703977"/>
            <a:ext cx="8382000" cy="1143000"/>
          </a:xfrm>
        </p:spPr>
        <p:txBody>
          <a:bodyPr>
            <a:noAutofit/>
          </a:bodyPr>
          <a:lstStyle/>
          <a:p>
            <a:r>
              <a:rPr lang="en-US" dirty="0"/>
              <a:t>Moderator and </a:t>
            </a:r>
            <a:r>
              <a:rPr lang="en-US" dirty="0" smtClean="0"/>
              <a:t>Panel Presenters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4931" y="1931353"/>
            <a:ext cx="1318460" cy="1755079"/>
          </a:xfrm>
          <a:prstGeom prst="rect">
            <a:avLst/>
          </a:prstGeom>
        </p:spPr>
      </p:pic>
      <p:sp>
        <p:nvSpPr>
          <p:cNvPr id="3" name="Content Placeholder 2"/>
          <p:cNvSpPr>
            <a:spLocks noGrp="1"/>
          </p:cNvSpPr>
          <p:nvPr>
            <p:ph idx="1"/>
          </p:nvPr>
        </p:nvSpPr>
        <p:spPr>
          <a:xfrm>
            <a:off x="467497" y="3773031"/>
            <a:ext cx="2057400" cy="4876800"/>
          </a:xfrm>
        </p:spPr>
        <p:txBody>
          <a:bodyPr>
            <a:normAutofit/>
          </a:bodyPr>
          <a:lstStyle/>
          <a:p>
            <a:pPr marL="0" indent="0">
              <a:buNone/>
            </a:pPr>
            <a:r>
              <a:rPr lang="en-US" sz="1800" b="1" dirty="0" smtClean="0"/>
              <a:t>Barbara Simmons</a:t>
            </a:r>
            <a:r>
              <a:rPr lang="en-US" sz="1800" dirty="0" smtClean="0"/>
              <a:t> (moderator)</a:t>
            </a:r>
          </a:p>
          <a:p>
            <a:pPr marL="0" indent="0">
              <a:buNone/>
            </a:pPr>
            <a:r>
              <a:rPr lang="en-US" sz="1800" dirty="0" smtClean="0"/>
              <a:t>Director, Community Supports Policy Branch, Ministry of Community and Social Services</a:t>
            </a:r>
          </a:p>
          <a:p>
            <a:endParaRPr lang="en-US" sz="1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1593" y="1925286"/>
            <a:ext cx="1481875" cy="175507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896342"/>
            <a:ext cx="1854318" cy="1777958"/>
          </a:xfrm>
          <a:prstGeom prst="rect">
            <a:avLst/>
          </a:prstGeom>
        </p:spPr>
      </p:pic>
      <p:sp>
        <p:nvSpPr>
          <p:cNvPr id="8" name="Rectangle 7"/>
          <p:cNvSpPr/>
          <p:nvPr/>
        </p:nvSpPr>
        <p:spPr>
          <a:xfrm>
            <a:off x="7224931" y="3797297"/>
            <a:ext cx="1318460" cy="2585323"/>
          </a:xfrm>
          <a:prstGeom prst="rect">
            <a:avLst/>
          </a:prstGeom>
        </p:spPr>
        <p:txBody>
          <a:bodyPr wrap="square">
            <a:spAutoFit/>
          </a:bodyPr>
          <a:lstStyle/>
          <a:p>
            <a:r>
              <a:rPr lang="en-US" b="1" dirty="0"/>
              <a:t>Katie </a:t>
            </a:r>
            <a:r>
              <a:rPr lang="en-US" b="1" dirty="0" smtClean="0"/>
              <a:t>Almond</a:t>
            </a:r>
            <a:endParaRPr lang="en-US" dirty="0"/>
          </a:p>
          <a:p>
            <a:r>
              <a:rPr lang="en-US" dirty="0" smtClean="0"/>
              <a:t>Probation &amp; Parole </a:t>
            </a:r>
            <a:r>
              <a:rPr lang="en-US" dirty="0"/>
              <a:t>Officer, </a:t>
            </a:r>
            <a:r>
              <a:rPr lang="en-US" dirty="0" smtClean="0"/>
              <a:t>MCSCS </a:t>
            </a:r>
            <a:r>
              <a:rPr lang="en-US" dirty="0"/>
              <a:t>&amp; Provincial HSJCC Co-Chair</a:t>
            </a:r>
          </a:p>
        </p:txBody>
      </p:sp>
      <p:sp>
        <p:nvSpPr>
          <p:cNvPr id="9" name="Rectangle 8"/>
          <p:cNvSpPr/>
          <p:nvPr/>
        </p:nvSpPr>
        <p:spPr>
          <a:xfrm>
            <a:off x="2952291" y="3789456"/>
            <a:ext cx="1572405" cy="2862322"/>
          </a:xfrm>
          <a:prstGeom prst="rect">
            <a:avLst/>
          </a:prstGeom>
        </p:spPr>
        <p:txBody>
          <a:bodyPr wrap="square">
            <a:spAutoFit/>
          </a:bodyPr>
          <a:lstStyle/>
          <a:p>
            <a:r>
              <a:rPr lang="en-US" b="1" dirty="0"/>
              <a:t>Staff Sgt. Sharron </a:t>
            </a:r>
            <a:r>
              <a:rPr lang="en-US" b="1" dirty="0" smtClean="0"/>
              <a:t>Brown</a:t>
            </a:r>
            <a:r>
              <a:rPr lang="en-US" dirty="0" smtClean="0"/>
              <a:t> </a:t>
            </a:r>
            <a:r>
              <a:rPr lang="en-US" dirty="0"/>
              <a:t>Detachment </a:t>
            </a:r>
            <a:r>
              <a:rPr lang="en-US" dirty="0" smtClean="0"/>
              <a:t>Commander, </a:t>
            </a:r>
            <a:r>
              <a:rPr lang="en-US" dirty="0"/>
              <a:t>Frontenac Detachment, Ontario Provincial Police</a:t>
            </a:r>
          </a:p>
        </p:txBody>
      </p:sp>
      <p:sp>
        <p:nvSpPr>
          <p:cNvPr id="10" name="Rectangle 9"/>
          <p:cNvSpPr/>
          <p:nvPr/>
        </p:nvSpPr>
        <p:spPr>
          <a:xfrm>
            <a:off x="5010643" y="3789456"/>
            <a:ext cx="1613236" cy="2031325"/>
          </a:xfrm>
          <a:prstGeom prst="rect">
            <a:avLst/>
          </a:prstGeom>
        </p:spPr>
        <p:txBody>
          <a:bodyPr wrap="square">
            <a:spAutoFit/>
          </a:bodyPr>
          <a:lstStyle/>
          <a:p>
            <a:r>
              <a:rPr lang="en-US" b="1" dirty="0"/>
              <a:t>Lisa </a:t>
            </a:r>
            <a:r>
              <a:rPr lang="en-US" b="1" dirty="0" smtClean="0"/>
              <a:t>Holmes </a:t>
            </a:r>
            <a:r>
              <a:rPr lang="en-US" dirty="0"/>
              <a:t>Manager, </a:t>
            </a:r>
          </a:p>
          <a:p>
            <a:r>
              <a:rPr lang="en-US" dirty="0" smtClean="0"/>
              <a:t>Eastern  </a:t>
            </a:r>
            <a:r>
              <a:rPr lang="en-US" dirty="0"/>
              <a:t>Community Network of Specialized Care</a:t>
            </a:r>
            <a:endParaRPr lang="en-US" b="1" dirty="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13543" y="1916937"/>
            <a:ext cx="1751313" cy="1755079"/>
          </a:xfrm>
          <a:prstGeom prst="rect">
            <a:avLst/>
          </a:prstGeom>
        </p:spPr>
      </p:pic>
    </p:spTree>
    <p:extLst>
      <p:ext uri="{BB962C8B-B14F-4D97-AF65-F5344CB8AC3E}">
        <p14:creationId xmlns:p14="http://schemas.microsoft.com/office/powerpoint/2010/main" val="3542260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628650" lvl="1" indent="-171450">
              <a:buFont typeface="Arial" panose="020B0604020202020204" pitchFamily="34" charset="0"/>
              <a:buChar char="•"/>
            </a:pPr>
            <a:endParaRPr lang="en-CA" dirty="0" smtClean="0"/>
          </a:p>
          <a:p>
            <a:pPr marL="628650" lvl="1" indent="-171450">
              <a:buFont typeface="Arial" panose="020B0604020202020204" pitchFamily="34" charset="0"/>
              <a:buChar char="•"/>
            </a:pPr>
            <a:endParaRPr lang="en-CA" dirty="0"/>
          </a:p>
          <a:p>
            <a:endParaRPr lang="en-US" sz="2400" dirty="0"/>
          </a:p>
        </p:txBody>
      </p:sp>
      <p:sp>
        <p:nvSpPr>
          <p:cNvPr id="5" name="TextBox 4"/>
          <p:cNvSpPr txBox="1"/>
          <p:nvPr/>
        </p:nvSpPr>
        <p:spPr>
          <a:xfrm>
            <a:off x="557463" y="1600200"/>
            <a:ext cx="8077200" cy="523220"/>
          </a:xfrm>
          <a:prstGeom prst="rect">
            <a:avLst/>
          </a:prstGeom>
          <a:noFill/>
        </p:spPr>
        <p:txBody>
          <a:bodyPr wrap="square" rtlCol="0">
            <a:spAutoFit/>
          </a:bodyPr>
          <a:lstStyle/>
          <a:p>
            <a:pPr algn="ctr"/>
            <a:r>
              <a:rPr lang="en-US" sz="2800" b="1" dirty="0" smtClean="0"/>
              <a:t>Lisa Holmes – lholmes@ongwanada.com</a:t>
            </a:r>
            <a:endParaRPr lang="en-US" sz="2800" b="1" dirty="0"/>
          </a:p>
        </p:txBody>
      </p:sp>
      <p:pic>
        <p:nvPicPr>
          <p:cNvPr id="15362" name="Picture 2" descr="C:\Users\lholmes\AppData\Local\Microsoft\Windows\INetCache\IE\R2K7RMJR\depositphotos_4439888-Question-Marks-Around-Wor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4310" y="2123420"/>
            <a:ext cx="4377490" cy="43774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eenet.ca/wp-content/themes/eenet/img/eenet_logo.png">
            <a:extLst>
              <a:ext uri="{FF2B5EF4-FFF2-40B4-BE49-F238E27FC236}">
                <a16:creationId xmlns:a16="http://schemas.microsoft.com/office/drawing/2014/main" xmlns="" id="{CA9DBBF7-1309-4173-91DE-57264EEC8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50" y="5786169"/>
            <a:ext cx="1524000" cy="78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xmlns="" id="{32DAA509-161A-48E3-B4EE-648CBEF9C0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6519" y="5723086"/>
            <a:ext cx="2471738" cy="844008"/>
          </a:xfrm>
          <a:prstGeom prst="rect">
            <a:avLst/>
          </a:prstGeom>
        </p:spPr>
      </p:pic>
      <p:sp>
        <p:nvSpPr>
          <p:cNvPr id="12" name="Title 1">
            <a:extLst>
              <a:ext uri="{FF2B5EF4-FFF2-40B4-BE49-F238E27FC236}">
                <a16:creationId xmlns:a16="http://schemas.microsoft.com/office/drawing/2014/main" xmlns="" id="{E66CA7A3-1F6B-42F1-8C9F-9DBFC0E0C16A}"/>
              </a:ext>
            </a:extLst>
          </p:cNvPr>
          <p:cNvSpPr>
            <a:spLocks noGrp="1"/>
          </p:cNvSpPr>
          <p:nvPr>
            <p:ph type="title"/>
          </p:nvPr>
        </p:nvSpPr>
        <p:spPr>
          <a:xfrm>
            <a:off x="609601" y="365126"/>
            <a:ext cx="7620000" cy="1273554"/>
          </a:xfrm>
        </p:spPr>
        <p:txBody>
          <a:bodyPr>
            <a:normAutofit/>
          </a:bodyPr>
          <a:lstStyle/>
          <a:p>
            <a:r>
              <a:rPr lang="en-US" altLang="en-US" sz="3600" b="1" dirty="0">
                <a:solidFill>
                  <a:srgbClr val="04617B"/>
                </a:solidFill>
                <a:latin typeface="Source Sans Pro Light" panose="020B0403030403020204" pitchFamily="34" charset="0"/>
                <a:ea typeface="ＭＳ Ｐゴシック" pitchFamily="34" charset="-128"/>
              </a:rPr>
              <a:t>About the HSJCC Network</a:t>
            </a:r>
            <a:endParaRPr lang="en-US" sz="3600" dirty="0">
              <a:solidFill>
                <a:srgbClr val="04617B"/>
              </a:solidFill>
              <a:latin typeface="Source Sans Pro Light" panose="020B0403030403020204" pitchFamily="34" charset="0"/>
            </a:endParaRPr>
          </a:p>
        </p:txBody>
      </p:sp>
      <p:sp>
        <p:nvSpPr>
          <p:cNvPr id="13" name="Content Placeholder 2">
            <a:extLst>
              <a:ext uri="{FF2B5EF4-FFF2-40B4-BE49-F238E27FC236}">
                <a16:creationId xmlns:a16="http://schemas.microsoft.com/office/drawing/2014/main" xmlns="" id="{83E7E6E6-78DC-4EFA-9BCB-A6B502A7E1CD}"/>
              </a:ext>
            </a:extLst>
          </p:cNvPr>
          <p:cNvSpPr>
            <a:spLocks noGrp="1"/>
          </p:cNvSpPr>
          <p:nvPr>
            <p:ph idx="1"/>
          </p:nvPr>
        </p:nvSpPr>
        <p:spPr>
          <a:xfrm>
            <a:off x="609600" y="1776970"/>
            <a:ext cx="7940057" cy="3893465"/>
          </a:xfrm>
        </p:spPr>
        <p:txBody>
          <a:bodyPr>
            <a:normAutofit fontScale="92500" lnSpcReduction="10000"/>
          </a:bodyPr>
          <a:lstStyle/>
          <a:p>
            <a:pPr>
              <a:buNone/>
            </a:pPr>
            <a:r>
              <a:rPr lang="en-CA" altLang="en-US" dirty="0">
                <a:latin typeface="Source Sans Pro Light" panose="020B0403030403020204" pitchFamily="34" charset="0"/>
                <a:ea typeface="ＭＳ Ｐゴシック" pitchFamily="34" charset="-128"/>
              </a:rPr>
              <a:t>HSJCC Network is comprised of:</a:t>
            </a:r>
          </a:p>
          <a:p>
            <a:pPr>
              <a:buNone/>
            </a:pPr>
            <a:endParaRPr lang="en-CA" altLang="en-US" dirty="0">
              <a:latin typeface="Source Sans Pro Light" panose="020B0403030403020204" pitchFamily="34" charset="0"/>
              <a:ea typeface="ＭＳ Ｐゴシック" pitchFamily="34" charset="-128"/>
            </a:endParaRPr>
          </a:p>
          <a:p>
            <a:pPr lvl="1">
              <a:buFont typeface="Georgia" panose="02040502050405020303" pitchFamily="18" charset="0"/>
              <a:buChar char="–"/>
            </a:pPr>
            <a:r>
              <a:rPr lang="en-CA" altLang="en-US" sz="2800" b="1" dirty="0">
                <a:latin typeface="Source Sans Pro Light" panose="020B0403030403020204" pitchFamily="34" charset="0"/>
                <a:ea typeface="ＭＳ Ｐゴシック" pitchFamily="34" charset="-128"/>
              </a:rPr>
              <a:t> 42 Local HSJCCs</a:t>
            </a:r>
          </a:p>
          <a:p>
            <a:pPr lvl="1">
              <a:buFont typeface="Georgia" panose="02040502050405020303" pitchFamily="18" charset="0"/>
              <a:buChar char="–"/>
            </a:pPr>
            <a:r>
              <a:rPr lang="en-CA" altLang="en-US" sz="2800" b="1" dirty="0">
                <a:latin typeface="Source Sans Pro Light" panose="020B0403030403020204" pitchFamily="34" charset="0"/>
                <a:ea typeface="ＭＳ Ｐゴシック" pitchFamily="34" charset="-128"/>
              </a:rPr>
              <a:t> 14 Regional HSJCCs </a:t>
            </a:r>
          </a:p>
          <a:p>
            <a:pPr lvl="1">
              <a:buFont typeface="Georgia" panose="02040502050405020303" pitchFamily="18" charset="0"/>
              <a:buChar char="–"/>
            </a:pPr>
            <a:r>
              <a:rPr lang="en-CA" altLang="en-US" sz="2800" b="1" dirty="0">
                <a:latin typeface="Source Sans Pro Light" panose="020B0403030403020204" pitchFamily="34" charset="0"/>
                <a:ea typeface="ＭＳ Ｐゴシック" pitchFamily="34" charset="-128"/>
              </a:rPr>
              <a:t> Provincial HSJCC </a:t>
            </a:r>
          </a:p>
          <a:p>
            <a:pPr marL="0" indent="0">
              <a:buNone/>
            </a:pPr>
            <a:endParaRPr lang="en-CA" altLang="en-US" sz="2400" dirty="0">
              <a:latin typeface="Source Sans Pro Light" panose="020B0403030403020204" pitchFamily="34" charset="0"/>
              <a:ea typeface="ＭＳ Ｐゴシック" pitchFamily="34" charset="-128"/>
            </a:endParaRPr>
          </a:p>
          <a:p>
            <a:pPr marL="0" indent="0">
              <a:buNone/>
            </a:pPr>
            <a:r>
              <a:rPr lang="en-CA" altLang="en-US" sz="2400" dirty="0">
                <a:latin typeface="Source Sans Pro Light" panose="020B0403030403020204" pitchFamily="34" charset="0"/>
                <a:ea typeface="ＭＳ Ｐゴシック" pitchFamily="34" charset="-128"/>
              </a:rPr>
              <a:t>Each HSJCC is a voluntary collaboration between health and social service organizations, community mental health and addictions organizations and partners from the justice sector including crown attorneys, judges, police services and correctional service providers.</a:t>
            </a:r>
          </a:p>
          <a:p>
            <a:endParaRPr lang="en-US" dirty="0"/>
          </a:p>
        </p:txBody>
      </p:sp>
    </p:spTree>
    <p:extLst>
      <p:ext uri="{BB962C8B-B14F-4D97-AF65-F5344CB8AC3E}">
        <p14:creationId xmlns:p14="http://schemas.microsoft.com/office/powerpoint/2010/main" val="2245824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67C3EF02-2557-4A10-BBAC-B08364A9197C}"/>
              </a:ext>
            </a:extLst>
          </p:cNvPr>
          <p:cNvSpPr>
            <a:spLocks noGrp="1"/>
          </p:cNvSpPr>
          <p:nvPr>
            <p:ph type="title"/>
          </p:nvPr>
        </p:nvSpPr>
        <p:spPr>
          <a:xfrm>
            <a:off x="606425" y="984385"/>
            <a:ext cx="4629150" cy="788987"/>
          </a:xfrm>
        </p:spPr>
        <p:txBody>
          <a:bodyPr/>
          <a:lstStyle/>
          <a:p>
            <a:pPr eaLnBrk="1" hangingPunct="1"/>
            <a:r>
              <a:rPr lang="en-US" altLang="en-US" sz="3600" b="1" dirty="0" smtClean="0">
                <a:latin typeface="Source Sans Pro Light" panose="020B0403030403020204" pitchFamily="34" charset="0"/>
                <a:ea typeface="ＭＳ Ｐゴシック" panose="020B0600070205080204" pitchFamily="34" charset="-128"/>
              </a:rPr>
              <a:t>Presenters</a:t>
            </a:r>
            <a:endParaRPr lang="en-US" altLang="en-US" sz="3600" b="1" dirty="0">
              <a:latin typeface="Source Sans Pro Light" panose="020B0403030403020204" pitchFamily="34" charset="0"/>
              <a:ea typeface="ＭＳ Ｐゴシック" panose="020B0600070205080204" pitchFamily="34" charset="-128"/>
            </a:endParaRPr>
          </a:p>
        </p:txBody>
      </p:sp>
      <p:sp>
        <p:nvSpPr>
          <p:cNvPr id="11" name="Content Placeholder 2">
            <a:extLst>
              <a:ext uri="{FF2B5EF4-FFF2-40B4-BE49-F238E27FC236}">
                <a16:creationId xmlns:a16="http://schemas.microsoft.com/office/drawing/2014/main" xmlns="" id="{7B640413-B3A4-4300-AD4C-F63E302D975C}"/>
              </a:ext>
            </a:extLst>
          </p:cNvPr>
          <p:cNvSpPr>
            <a:spLocks noGrp="1"/>
          </p:cNvSpPr>
          <p:nvPr>
            <p:ph idx="1"/>
          </p:nvPr>
        </p:nvSpPr>
        <p:spPr>
          <a:xfrm>
            <a:off x="606425" y="1981200"/>
            <a:ext cx="8047038" cy="3389313"/>
          </a:xfrm>
        </p:spPr>
        <p:txBody>
          <a:bodyPr/>
          <a:lstStyle/>
          <a:p>
            <a:pPr>
              <a:buFont typeface="Arial" panose="020B0604020202020204" pitchFamily="34" charset="0"/>
              <a:buChar char="•"/>
            </a:pPr>
            <a:r>
              <a:rPr lang="en-US" b="1" dirty="0" smtClean="0">
                <a:latin typeface="Source Sans Pro Light" panose="020B0403030403020204" pitchFamily="34" charset="0"/>
              </a:rPr>
              <a:t>Lisa </a:t>
            </a:r>
            <a:r>
              <a:rPr lang="en-US" b="1" dirty="0">
                <a:latin typeface="Source Sans Pro Light" panose="020B0403030403020204" pitchFamily="34" charset="0"/>
              </a:rPr>
              <a:t>Holmes </a:t>
            </a:r>
            <a:r>
              <a:rPr lang="en-US" dirty="0">
                <a:latin typeface="Source Sans Pro Light" panose="020B0403030403020204" pitchFamily="34" charset="0"/>
              </a:rPr>
              <a:t>- Manager, Eastern Community Network of Specialized Care, </a:t>
            </a:r>
            <a:r>
              <a:rPr lang="en-US" dirty="0" err="1">
                <a:latin typeface="Source Sans Pro Light" panose="020B0403030403020204" pitchFamily="34" charset="0"/>
              </a:rPr>
              <a:t>Ongwanada</a:t>
            </a:r>
            <a:r>
              <a:rPr lang="en-US" dirty="0">
                <a:latin typeface="Source Sans Pro Light" panose="020B0403030403020204" pitchFamily="34" charset="0"/>
              </a:rPr>
              <a:t> </a:t>
            </a:r>
          </a:p>
          <a:p>
            <a:pPr>
              <a:buFont typeface="Arial" panose="020B0604020202020204" pitchFamily="34" charset="0"/>
              <a:buChar char="•"/>
            </a:pPr>
            <a:r>
              <a:rPr lang="en-US" b="1" dirty="0">
                <a:latin typeface="Source Sans Pro Light" panose="020B0403030403020204" pitchFamily="34" charset="0"/>
              </a:rPr>
              <a:t>Sharron Brown </a:t>
            </a:r>
            <a:r>
              <a:rPr lang="en-US" dirty="0">
                <a:latin typeface="Source Sans Pro Light" panose="020B0403030403020204" pitchFamily="34" charset="0"/>
              </a:rPr>
              <a:t>- Staff Sergeant, Frontenac OPP </a:t>
            </a:r>
          </a:p>
          <a:p>
            <a:pPr>
              <a:buFont typeface="Arial" panose="020B0604020202020204" pitchFamily="34" charset="0"/>
              <a:buChar char="•"/>
            </a:pPr>
            <a:r>
              <a:rPr lang="en-US" b="1" dirty="0">
                <a:latin typeface="Source Sans Pro Light" panose="020B0403030403020204" pitchFamily="34" charset="0"/>
              </a:rPr>
              <a:t>Katie Almond </a:t>
            </a:r>
            <a:r>
              <a:rPr lang="en-US" dirty="0">
                <a:latin typeface="Source Sans Pro Light" panose="020B0403030403020204" pitchFamily="34" charset="0"/>
              </a:rPr>
              <a:t>- Probation and Parole Officer, MCSCS</a:t>
            </a:r>
            <a:endParaRPr lang="en-CA" altLang="en-US" sz="2400" dirty="0">
              <a:latin typeface="Source Sans Pro Light" panose="020B0403030403020204" pitchFamily="34" charset="0"/>
              <a:ea typeface="ＭＳ Ｐゴシック" panose="020B0600070205080204" pitchFamily="34" charset="-128"/>
            </a:endParaRPr>
          </a:p>
        </p:txBody>
      </p:sp>
      <p:pic>
        <p:nvPicPr>
          <p:cNvPr id="12" name="Picture 2" descr="http://eenet.ca/wp-content/themes/eenet/img/eenet_logo.png">
            <a:extLst>
              <a:ext uri="{FF2B5EF4-FFF2-40B4-BE49-F238E27FC236}">
                <a16:creationId xmlns:a16="http://schemas.microsoft.com/office/drawing/2014/main" xmlns="" id="{8726D627-7FED-4B53-A9E9-212BCE7CBA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50" y="5786169"/>
            <a:ext cx="1524000" cy="78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xmlns="" id="{56B34A5F-68BF-4AAD-B6BB-40BB256191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6519" y="5723086"/>
            <a:ext cx="2471738" cy="844008"/>
          </a:xfrm>
          <a:prstGeom prst="rect">
            <a:avLst/>
          </a:prstGeom>
        </p:spPr>
      </p:pic>
    </p:spTree>
    <p:extLst>
      <p:ext uri="{BB962C8B-B14F-4D97-AF65-F5344CB8AC3E}">
        <p14:creationId xmlns:p14="http://schemas.microsoft.com/office/powerpoint/2010/main" val="3409587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90600"/>
            <a:ext cx="7851648" cy="4267200"/>
          </a:xfrm>
        </p:spPr>
        <p:txBody>
          <a:bodyPr>
            <a:normAutofit fontScale="90000"/>
          </a:bodyPr>
          <a:lstStyle/>
          <a:p>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Developmental Disabilities Awareness in the Criminal Justice System Project</a:t>
            </a:r>
            <a:br>
              <a:rPr lang="en-US" sz="4000" dirty="0" smtClean="0"/>
            </a:br>
            <a:r>
              <a:rPr lang="en-US" sz="4000" dirty="0" smtClean="0"/>
              <a:t/>
            </a:r>
            <a:br>
              <a:rPr lang="en-US" sz="4000" dirty="0" smtClean="0"/>
            </a:br>
            <a:r>
              <a:rPr lang="en-US" sz="3100" dirty="0" smtClean="0"/>
              <a:t>Lisa Holmes</a:t>
            </a:r>
            <a:br>
              <a:rPr lang="en-US" sz="3100" dirty="0" smtClean="0"/>
            </a:br>
            <a:r>
              <a:rPr lang="en-US" sz="3100" dirty="0" smtClean="0"/>
              <a:t>Manager, Eastern CNSC</a:t>
            </a:r>
            <a:br>
              <a:rPr lang="en-US" sz="3100" dirty="0" smtClean="0"/>
            </a:br>
            <a:r>
              <a:rPr lang="en-US" sz="3100" dirty="0" smtClean="0"/>
              <a:t>Project Lead</a:t>
            </a:r>
            <a:r>
              <a:rPr lang="en-US" sz="3100" dirty="0"/>
              <a:t/>
            </a:r>
            <a:br>
              <a:rPr lang="en-US" sz="3100" dirty="0"/>
            </a:br>
            <a:endParaRPr lang="en-US" sz="3100" dirty="0"/>
          </a:p>
        </p:txBody>
      </p:sp>
      <p:pic>
        <p:nvPicPr>
          <p:cNvPr id="4" name="Picture 3" descr="cnsc_eastern_ENFRcolor.gif"/>
          <p:cNvPicPr>
            <a:picLocks noChangeAspect="1"/>
          </p:cNvPicPr>
          <p:nvPr/>
        </p:nvPicPr>
        <p:blipFill>
          <a:blip r:embed="rId3" cstate="print"/>
          <a:stretch>
            <a:fillRect/>
          </a:stretch>
        </p:blipFill>
        <p:spPr>
          <a:xfrm>
            <a:off x="5638800" y="5410200"/>
            <a:ext cx="3239020" cy="120967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7606"/>
            <a:ext cx="8229600" cy="1143000"/>
          </a:xfrm>
        </p:spPr>
        <p:txBody>
          <a:bodyPr/>
          <a:lstStyle/>
          <a:p>
            <a:r>
              <a:rPr lang="en-US" dirty="0" smtClean="0"/>
              <a:t>Goal</a:t>
            </a:r>
            <a:endParaRPr lang="en-US" dirty="0"/>
          </a:p>
        </p:txBody>
      </p:sp>
      <p:sp>
        <p:nvSpPr>
          <p:cNvPr id="3" name="Content Placeholder 2"/>
          <p:cNvSpPr>
            <a:spLocks noGrp="1"/>
          </p:cNvSpPr>
          <p:nvPr>
            <p:ph idx="1"/>
          </p:nvPr>
        </p:nvSpPr>
        <p:spPr/>
        <p:txBody>
          <a:bodyPr/>
          <a:lstStyle/>
          <a:p>
            <a:r>
              <a:rPr lang="en-CA" dirty="0" smtClean="0"/>
              <a:t>The goal of this initiative is to build capacity and share knowledge within the justice sector about people with developmental disabilities (DD) in order to foster a better understanding on identifying, and effectively communicating and interacting with these individuals who come into contact with the law. </a:t>
            </a:r>
            <a:endParaRPr lang="en-US" dirty="0"/>
          </a:p>
        </p:txBody>
      </p:sp>
      <p:pic>
        <p:nvPicPr>
          <p:cNvPr id="4" name="Picture 3" descr="cnsc_eastern_ENFRcolor.gif"/>
          <p:cNvPicPr>
            <a:picLocks noChangeAspect="1"/>
          </p:cNvPicPr>
          <p:nvPr/>
        </p:nvPicPr>
        <p:blipFill>
          <a:blip r:embed="rId3" cstate="print"/>
          <a:stretch>
            <a:fillRect/>
          </a:stretch>
        </p:blipFill>
        <p:spPr>
          <a:xfrm>
            <a:off x="6781800" y="5943600"/>
            <a:ext cx="1828800" cy="683001"/>
          </a:xfrm>
          <a:prstGeom prst="rect">
            <a:avLst/>
          </a:prstGeom>
        </p:spPr>
      </p:pic>
      <p:sp>
        <p:nvSpPr>
          <p:cNvPr id="5" name="Slide Number Placeholder 4"/>
          <p:cNvSpPr>
            <a:spLocks noGrp="1"/>
          </p:cNvSpPr>
          <p:nvPr>
            <p:ph type="sldNum" sz="quarter" idx="12"/>
          </p:nvPr>
        </p:nvSpPr>
        <p:spPr/>
        <p:txBody>
          <a:bodyPr/>
          <a:lstStyle/>
          <a:p>
            <a:fld id="{2FAF849C-EB86-41CE-8C1D-C6BF32E4C399}"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n_map.gif"/>
          <p:cNvPicPr>
            <a:picLocks noChangeAspect="1"/>
          </p:cNvPicPr>
          <p:nvPr/>
        </p:nvPicPr>
        <p:blipFill>
          <a:blip r:embed="rId3" cstate="print"/>
          <a:stretch>
            <a:fillRect/>
          </a:stretch>
        </p:blipFill>
        <p:spPr>
          <a:xfrm>
            <a:off x="3352800" y="4130675"/>
            <a:ext cx="2209800" cy="2209800"/>
          </a:xfrm>
          <a:prstGeom prst="rect">
            <a:avLst/>
          </a:prstGeom>
        </p:spPr>
      </p:pic>
      <p:sp>
        <p:nvSpPr>
          <p:cNvPr id="2" name="Title 1"/>
          <p:cNvSpPr>
            <a:spLocks noGrp="1"/>
          </p:cNvSpPr>
          <p:nvPr>
            <p:ph type="title"/>
          </p:nvPr>
        </p:nvSpPr>
        <p:spPr>
          <a:xfrm>
            <a:off x="457200" y="685800"/>
            <a:ext cx="8229600" cy="1143000"/>
          </a:xfrm>
        </p:spPr>
        <p:txBody>
          <a:bodyPr/>
          <a:lstStyle/>
          <a:p>
            <a:r>
              <a:rPr lang="en-US" dirty="0" smtClean="0"/>
              <a:t>Something </a:t>
            </a:r>
            <a:r>
              <a:rPr lang="en-US" dirty="0" smtClean="0"/>
              <a:t>To </a:t>
            </a:r>
            <a:r>
              <a:rPr lang="en-US" dirty="0"/>
              <a:t>C</a:t>
            </a:r>
            <a:r>
              <a:rPr lang="en-US" dirty="0" smtClean="0"/>
              <a:t>onsider</a:t>
            </a:r>
            <a:r>
              <a:rPr lang="en-US" dirty="0" smtClean="0"/>
              <a:t>…</a:t>
            </a:r>
            <a:endParaRPr lang="en-US" dirty="0"/>
          </a:p>
        </p:txBody>
      </p:sp>
      <p:sp>
        <p:nvSpPr>
          <p:cNvPr id="3" name="Content Placeholder 2"/>
          <p:cNvSpPr>
            <a:spLocks noGrp="1"/>
          </p:cNvSpPr>
          <p:nvPr>
            <p:ph idx="1"/>
          </p:nvPr>
        </p:nvSpPr>
        <p:spPr/>
        <p:txBody>
          <a:bodyPr/>
          <a:lstStyle/>
          <a:p>
            <a:r>
              <a:rPr lang="en-US" dirty="0" smtClean="0"/>
              <a:t>In Ontario, 3% of the population has a developmental disability (DD)</a:t>
            </a:r>
          </a:p>
          <a:p>
            <a:r>
              <a:rPr lang="en-US" dirty="0" smtClean="0"/>
              <a:t>It is estimated that approximately 10% of those individuals will come into conflict with the law </a:t>
            </a:r>
            <a:r>
              <a:rPr lang="en-US" i="1" dirty="0" smtClean="0"/>
              <a:t>(Southern Network of Specialized Care, 2012)</a:t>
            </a:r>
          </a:p>
          <a:p>
            <a:endParaRPr lang="en-US" dirty="0" smtClean="0"/>
          </a:p>
          <a:p>
            <a:pPr>
              <a:buNone/>
            </a:pPr>
            <a:endParaRPr lang="en-US" dirty="0"/>
          </a:p>
        </p:txBody>
      </p:sp>
      <p:sp>
        <p:nvSpPr>
          <p:cNvPr id="5" name="Slide Number Placeholder 4"/>
          <p:cNvSpPr>
            <a:spLocks noGrp="1"/>
          </p:cNvSpPr>
          <p:nvPr>
            <p:ph type="sldNum" sz="quarter" idx="12"/>
          </p:nvPr>
        </p:nvSpPr>
        <p:spPr/>
        <p:txBody>
          <a:bodyPr/>
          <a:lstStyle/>
          <a:p>
            <a:fld id="{2FAF849C-EB86-41CE-8C1D-C6BF32E4C399}"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CA" dirty="0" smtClean="0"/>
              <a:t>Prevalence</a:t>
            </a:r>
            <a:endParaRPr lang="en-CA" dirty="0"/>
          </a:p>
        </p:txBody>
      </p:sp>
      <p:sp>
        <p:nvSpPr>
          <p:cNvPr id="3" name="Content Placeholder 2"/>
          <p:cNvSpPr>
            <a:spLocks noGrp="1"/>
          </p:cNvSpPr>
          <p:nvPr>
            <p:ph idx="1"/>
          </p:nvPr>
        </p:nvSpPr>
        <p:spPr/>
        <p:txBody>
          <a:bodyPr/>
          <a:lstStyle/>
          <a:p>
            <a:r>
              <a:rPr lang="en-CA" dirty="0" smtClean="0"/>
              <a:t>The </a:t>
            </a:r>
            <a:r>
              <a:rPr lang="en-CA" dirty="0"/>
              <a:t>prevalence rates range between 2 - 40% of </a:t>
            </a:r>
            <a:r>
              <a:rPr lang="en-CA" dirty="0" smtClean="0"/>
              <a:t>adult offenders with a DD in </a:t>
            </a:r>
            <a:r>
              <a:rPr lang="en-CA" dirty="0"/>
              <a:t>the justice system </a:t>
            </a:r>
            <a:r>
              <a:rPr lang="en-CA" dirty="0" smtClean="0"/>
              <a:t>(Jones 2007)</a:t>
            </a:r>
          </a:p>
          <a:p>
            <a:endParaRPr lang="en-CA" dirty="0" smtClean="0"/>
          </a:p>
          <a:p>
            <a:r>
              <a:rPr lang="en-CA" dirty="0" smtClean="0"/>
              <a:t>Prevalence of youth with DD may be higher (Hoffman et al, 2014)</a:t>
            </a:r>
          </a:p>
          <a:p>
            <a:endParaRPr lang="en-CA" dirty="0"/>
          </a:p>
          <a:p>
            <a:r>
              <a:rPr lang="en-CA" dirty="0" smtClean="0"/>
              <a:t>FASD</a:t>
            </a:r>
          </a:p>
          <a:p>
            <a:endParaRPr lang="en-CA" dirty="0"/>
          </a:p>
          <a:p>
            <a:r>
              <a:rPr lang="en-CA" dirty="0" smtClean="0"/>
              <a:t>ASD</a:t>
            </a:r>
            <a:endParaRPr lang="en-CA" dirty="0"/>
          </a:p>
        </p:txBody>
      </p:sp>
    </p:spTree>
    <p:extLst>
      <p:ext uri="{BB962C8B-B14F-4D97-AF65-F5344CB8AC3E}">
        <p14:creationId xmlns:p14="http://schemas.microsoft.com/office/powerpoint/2010/main" val="585805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8229600" cy="1143000"/>
          </a:xfrm>
        </p:spPr>
        <p:txBody>
          <a:bodyPr/>
          <a:lstStyle/>
          <a:p>
            <a:r>
              <a:rPr lang="en-CA" dirty="0" smtClean="0"/>
              <a:t>DD and </a:t>
            </a:r>
            <a:r>
              <a:rPr lang="en-CA" dirty="0" smtClean="0"/>
              <a:t>Specific </a:t>
            </a:r>
            <a:r>
              <a:rPr lang="en-CA" dirty="0"/>
              <a:t>O</a:t>
            </a:r>
            <a:r>
              <a:rPr lang="en-CA" dirty="0" smtClean="0"/>
              <a:t>ffences</a:t>
            </a:r>
            <a:endParaRPr lang="en-CA" dirty="0"/>
          </a:p>
        </p:txBody>
      </p:sp>
      <p:sp>
        <p:nvSpPr>
          <p:cNvPr id="3" name="Content Placeholder 2"/>
          <p:cNvSpPr>
            <a:spLocks noGrp="1"/>
          </p:cNvSpPr>
          <p:nvPr>
            <p:ph idx="1"/>
          </p:nvPr>
        </p:nvSpPr>
        <p:spPr/>
        <p:txBody>
          <a:bodyPr>
            <a:normAutofit/>
          </a:bodyPr>
          <a:lstStyle/>
          <a:p>
            <a:endParaRPr lang="en-CA" dirty="0" smtClean="0"/>
          </a:p>
          <a:p>
            <a:r>
              <a:rPr lang="en-CA" dirty="0" smtClean="0"/>
              <a:t>The </a:t>
            </a:r>
            <a:r>
              <a:rPr lang="en-CA" dirty="0"/>
              <a:t>link between developmental disability and particular types of offences is a controversial </a:t>
            </a:r>
            <a:r>
              <a:rPr lang="en-CA" dirty="0" smtClean="0"/>
              <a:t>issue</a:t>
            </a:r>
          </a:p>
          <a:p>
            <a:endParaRPr lang="en-CA" dirty="0" smtClean="0"/>
          </a:p>
          <a:p>
            <a:r>
              <a:rPr lang="en-CA" dirty="0" smtClean="0"/>
              <a:t>Most often misdemeanors, public nuisance</a:t>
            </a:r>
          </a:p>
          <a:p>
            <a:endParaRPr lang="en-CA" dirty="0"/>
          </a:p>
          <a:p>
            <a:r>
              <a:rPr lang="en-CA" dirty="0" smtClean="0"/>
              <a:t>Verbal and physical aggression as a reaction to a situation rather than premeditated</a:t>
            </a:r>
          </a:p>
          <a:p>
            <a:pPr marL="0" indent="0">
              <a:buNone/>
            </a:pPr>
            <a:endParaRPr lang="en-CA" dirty="0" smtClean="0"/>
          </a:p>
        </p:txBody>
      </p:sp>
    </p:spTree>
    <p:extLst>
      <p:ext uri="{BB962C8B-B14F-4D97-AF65-F5344CB8AC3E}">
        <p14:creationId xmlns:p14="http://schemas.microsoft.com/office/powerpoint/2010/main" val="7800341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27FA93B5D6184DA4180286C47FB252" ma:contentTypeVersion="7" ma:contentTypeDescription="Create a new document." ma:contentTypeScope="" ma:versionID="ebf8d1a37e0dd0e4f5700d1ad289c237">
  <xsd:schema xmlns:xsd="http://www.w3.org/2001/XMLSchema" xmlns:xs="http://www.w3.org/2001/XMLSchema" xmlns:p="http://schemas.microsoft.com/office/2006/metadata/properties" xmlns:ns2="5451eeb3-7a28-4b6e-9829-0e6c004dc1bb" xmlns:ns3="21202671-567b-4ea3-a6d4-82e018bcc9a2" targetNamespace="http://schemas.microsoft.com/office/2006/metadata/properties" ma:root="true" ma:fieldsID="c5216e4f8cf19eef719c69b846c1fd1f" ns2:_="" ns3:_="">
    <xsd:import namespace="5451eeb3-7a28-4b6e-9829-0e6c004dc1bb"/>
    <xsd:import namespace="21202671-567b-4ea3-a6d4-82e018bcc9a2"/>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51eeb3-7a28-4b6e-9829-0e6c004dc1b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202671-567b-4ea3-a6d4-82e018bcc9a2"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BBAF6AE-5BF9-4F22-BB62-E4B2C96C5AF7}"/>
</file>

<file path=customXml/itemProps2.xml><?xml version="1.0" encoding="utf-8"?>
<ds:datastoreItem xmlns:ds="http://schemas.openxmlformats.org/officeDocument/2006/customXml" ds:itemID="{AFF2436C-509E-4AE7-8DF3-30D04D6FDE4C}"/>
</file>

<file path=customXml/itemProps3.xml><?xml version="1.0" encoding="utf-8"?>
<ds:datastoreItem xmlns:ds="http://schemas.openxmlformats.org/officeDocument/2006/customXml" ds:itemID="{0AF034B5-CC7E-4FB9-BB3D-FAE080296541}"/>
</file>

<file path=docProps/app.xml><?xml version="1.0" encoding="utf-8"?>
<Properties xmlns="http://schemas.openxmlformats.org/officeDocument/2006/extended-properties" xmlns:vt="http://schemas.openxmlformats.org/officeDocument/2006/docPropsVTypes">
  <Template/>
  <TotalTime>751</TotalTime>
  <Words>1827</Words>
  <Application>Microsoft Office PowerPoint</Application>
  <PresentationFormat>On-screen Show (4:3)</PresentationFormat>
  <Paragraphs>203</Paragraphs>
  <Slides>25</Slides>
  <Notes>24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4" baseType="lpstr">
      <vt:lpstr>ＭＳ Ｐゴシック</vt:lpstr>
      <vt:lpstr>Arial</vt:lpstr>
      <vt:lpstr>Calibri</vt:lpstr>
      <vt:lpstr>Constantia</vt:lpstr>
      <vt:lpstr>Georgia</vt:lpstr>
      <vt:lpstr>Source Sans Pro Light</vt:lpstr>
      <vt:lpstr>Wingdings 2</vt:lpstr>
      <vt:lpstr>Flow</vt:lpstr>
      <vt:lpstr>Acrobat Document</vt:lpstr>
      <vt:lpstr>P-HSJCC Webinar Series: Developmental Disabilities in the Justice System</vt:lpstr>
      <vt:lpstr>HSJCC Webinar</vt:lpstr>
      <vt:lpstr>About the HSJCC Network</vt:lpstr>
      <vt:lpstr>Presenters</vt:lpstr>
      <vt:lpstr>    Developmental Disabilities Awareness in the Criminal Justice System Project  Lisa Holmes Manager, Eastern CNSC Project Lead </vt:lpstr>
      <vt:lpstr>Goal</vt:lpstr>
      <vt:lpstr>Something To Consider…</vt:lpstr>
      <vt:lpstr>Prevalence</vt:lpstr>
      <vt:lpstr>DD and Specific Offences</vt:lpstr>
      <vt:lpstr>Knowledge Gap Analysis</vt:lpstr>
      <vt:lpstr>Project Background</vt:lpstr>
      <vt:lpstr>Impact of Knowledge Gaps</vt:lpstr>
      <vt:lpstr>Addressing the Gap</vt:lpstr>
      <vt:lpstr>Target Audiences</vt:lpstr>
      <vt:lpstr>Three Components</vt:lpstr>
      <vt:lpstr>Research</vt:lpstr>
      <vt:lpstr>Training Video</vt:lpstr>
      <vt:lpstr>Online Toolkit</vt:lpstr>
      <vt:lpstr>Online Toolkit</vt:lpstr>
      <vt:lpstr>Resource Guides</vt:lpstr>
      <vt:lpstr>Pilot Project</vt:lpstr>
      <vt:lpstr>How to Access the Toolkit and Videos</vt:lpstr>
      <vt:lpstr>Desired Outcome</vt:lpstr>
      <vt:lpstr>Moderator and Panel Presenters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Disabilities Awareness in the Criminal Justice System Project</dc:title>
  <dc:creator>Lisa Holmes</dc:creator>
  <cp:lastModifiedBy>Kolodziej, Katherine (MCSS)</cp:lastModifiedBy>
  <cp:revision>127</cp:revision>
  <cp:lastPrinted>2017-07-26T12:52:16Z</cp:lastPrinted>
  <dcterms:created xsi:type="dcterms:W3CDTF">2015-08-18T13:03:34Z</dcterms:created>
  <dcterms:modified xsi:type="dcterms:W3CDTF">2018-02-26T15:33:06Z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0x0101007827FA93B5D6184DA4180286C47FB252</vt:lpwstr>
  </property>
</Properties>
</file>