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D648B-892E-49A5-8555-DBFF3C57A1C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5ED103-4BF0-4EE9-81A4-5FE3176A0C44}">
      <dgm:prSet phldrT="[Text]"/>
      <dgm:spPr/>
      <dgm:t>
        <a:bodyPr/>
        <a:lstStyle/>
        <a:p>
          <a:r>
            <a:rPr lang="en-CA" dirty="0" smtClean="0"/>
            <a:t>Referral LINK Received</a:t>
          </a:r>
          <a:endParaRPr lang="en-US" dirty="0"/>
        </a:p>
      </dgm:t>
    </dgm:pt>
    <dgm:pt modelId="{D9937C05-759E-4514-82BE-D2755A459A98}" type="parTrans" cxnId="{0D66682B-1211-4003-8065-CF0ED69EBCB3}">
      <dgm:prSet/>
      <dgm:spPr/>
      <dgm:t>
        <a:bodyPr/>
        <a:lstStyle/>
        <a:p>
          <a:endParaRPr lang="en-US"/>
        </a:p>
      </dgm:t>
    </dgm:pt>
    <dgm:pt modelId="{18CECBCC-9C70-4F5E-88EF-C963F5DA366C}" type="sibTrans" cxnId="{0D66682B-1211-4003-8065-CF0ED69EBCB3}">
      <dgm:prSet/>
      <dgm:spPr/>
      <dgm:t>
        <a:bodyPr/>
        <a:lstStyle/>
        <a:p>
          <a:endParaRPr lang="en-US"/>
        </a:p>
      </dgm:t>
    </dgm:pt>
    <dgm:pt modelId="{A2C4218F-2D78-4AA2-81B6-09136FDFF296}">
      <dgm:prSet phldrT="[Text]"/>
      <dgm:spPr/>
      <dgm:t>
        <a:bodyPr/>
        <a:lstStyle/>
        <a:p>
          <a:r>
            <a:rPr lang="en-CA" dirty="0" smtClean="0"/>
            <a:t>Assigned to a Care Coordinator/ collection of collateral information/meeting with client and other service providers. LOCUS assessment conducted to determine the appropriate level of services/support. Care plan initiated. Assignment to primary worker within LINK or other RMHS programs. </a:t>
          </a:r>
          <a:endParaRPr lang="en-US" dirty="0"/>
        </a:p>
      </dgm:t>
    </dgm:pt>
    <dgm:pt modelId="{1C26588B-DD89-491F-95E7-3587BAC28223}" type="parTrans" cxnId="{C810B611-1396-42E0-95B1-38DD75484894}">
      <dgm:prSet/>
      <dgm:spPr/>
      <dgm:t>
        <a:bodyPr/>
        <a:lstStyle/>
        <a:p>
          <a:endParaRPr lang="en-US"/>
        </a:p>
      </dgm:t>
    </dgm:pt>
    <dgm:pt modelId="{F46B7E31-CE55-4814-A166-12477F9B2168}" type="sibTrans" cxnId="{C810B611-1396-42E0-95B1-38DD75484894}">
      <dgm:prSet/>
      <dgm:spPr/>
      <dgm:t>
        <a:bodyPr/>
        <a:lstStyle/>
        <a:p>
          <a:endParaRPr lang="en-US"/>
        </a:p>
      </dgm:t>
    </dgm:pt>
    <dgm:pt modelId="{91F22737-77FD-4C8E-9AA7-4849606FF788}">
      <dgm:prSet phldrT="[Text]"/>
      <dgm:spPr/>
      <dgm:t>
        <a:bodyPr/>
        <a:lstStyle/>
        <a:p>
          <a:r>
            <a:rPr lang="en-CA" dirty="0" smtClean="0"/>
            <a:t>In-depth weekly review of each clients ongoing service/support  requirements is conducted. Continuous inter-disciplinary consults occur to ensure that any gaps in services/care plans are identified and addressed immediately.</a:t>
          </a:r>
          <a:endParaRPr lang="en-US" dirty="0"/>
        </a:p>
      </dgm:t>
    </dgm:pt>
    <dgm:pt modelId="{BEBB6275-8D80-47B0-AD1F-80C6F6178D82}" type="parTrans" cxnId="{803F48D7-9053-493A-AFD8-9D25D341B828}">
      <dgm:prSet/>
      <dgm:spPr/>
      <dgm:t>
        <a:bodyPr/>
        <a:lstStyle/>
        <a:p>
          <a:endParaRPr lang="en-US"/>
        </a:p>
      </dgm:t>
    </dgm:pt>
    <dgm:pt modelId="{D706EC1E-CE64-49A6-ADC3-B61EBC385847}" type="sibTrans" cxnId="{803F48D7-9053-493A-AFD8-9D25D341B828}">
      <dgm:prSet/>
      <dgm:spPr/>
      <dgm:t>
        <a:bodyPr/>
        <a:lstStyle/>
        <a:p>
          <a:endParaRPr lang="en-US"/>
        </a:p>
      </dgm:t>
    </dgm:pt>
    <dgm:pt modelId="{9DF1B722-4A0D-46B6-9D74-05F7C7E70620}" type="pres">
      <dgm:prSet presAssocID="{DCCD648B-892E-49A5-8555-DBFF3C57A1C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2D1C6-ED32-4A77-A711-D656F7A92B67}" type="pres">
      <dgm:prSet presAssocID="{DCCD648B-892E-49A5-8555-DBFF3C57A1CF}" presName="dummyMaxCanvas" presStyleCnt="0">
        <dgm:presLayoutVars/>
      </dgm:prSet>
      <dgm:spPr/>
    </dgm:pt>
    <dgm:pt modelId="{977A5EC7-1CA3-424C-9D57-2211A720F3CC}" type="pres">
      <dgm:prSet presAssocID="{DCCD648B-892E-49A5-8555-DBFF3C57A1C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4A42C-0DA9-4CC8-A3A7-7C5CA399F8B9}" type="pres">
      <dgm:prSet presAssocID="{DCCD648B-892E-49A5-8555-DBFF3C57A1C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2005E-B628-4752-B163-396982B4198B}" type="pres">
      <dgm:prSet presAssocID="{DCCD648B-892E-49A5-8555-DBFF3C57A1C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5556E-98E3-4585-A688-A59B53CCA2E4}" type="pres">
      <dgm:prSet presAssocID="{DCCD648B-892E-49A5-8555-DBFF3C57A1C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89502-4FD3-4B60-82B8-513C165DD039}" type="pres">
      <dgm:prSet presAssocID="{DCCD648B-892E-49A5-8555-DBFF3C57A1C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C36F6-B772-447B-8C6F-51904B08BFD8}" type="pres">
      <dgm:prSet presAssocID="{DCCD648B-892E-49A5-8555-DBFF3C57A1C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08BFF-E939-4C2C-BED5-28F4FE42A27F}" type="pres">
      <dgm:prSet presAssocID="{DCCD648B-892E-49A5-8555-DBFF3C57A1C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EF026-E9DE-4466-851E-5D607848BDE2}" type="pres">
      <dgm:prSet presAssocID="{DCCD648B-892E-49A5-8555-DBFF3C57A1C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EC2291-D399-4F3E-AF63-4A9457D84B76}" type="presOf" srcId="{F46B7E31-CE55-4814-A166-12477F9B2168}" destId="{CA989502-4FD3-4B60-82B8-513C165DD039}" srcOrd="0" destOrd="0" presId="urn:microsoft.com/office/officeart/2005/8/layout/vProcess5"/>
    <dgm:cxn modelId="{AF8FD335-3ABA-44F0-851F-D618A76937A9}" type="presOf" srcId="{A2C4218F-2D78-4AA2-81B6-09136FDFF296}" destId="{AA208BFF-E939-4C2C-BED5-28F4FE42A27F}" srcOrd="1" destOrd="0" presId="urn:microsoft.com/office/officeart/2005/8/layout/vProcess5"/>
    <dgm:cxn modelId="{C810B611-1396-42E0-95B1-38DD75484894}" srcId="{DCCD648B-892E-49A5-8555-DBFF3C57A1CF}" destId="{A2C4218F-2D78-4AA2-81B6-09136FDFF296}" srcOrd="1" destOrd="0" parTransId="{1C26588B-DD89-491F-95E7-3587BAC28223}" sibTransId="{F46B7E31-CE55-4814-A166-12477F9B2168}"/>
    <dgm:cxn modelId="{0D66682B-1211-4003-8065-CF0ED69EBCB3}" srcId="{DCCD648B-892E-49A5-8555-DBFF3C57A1CF}" destId="{825ED103-4BF0-4EE9-81A4-5FE3176A0C44}" srcOrd="0" destOrd="0" parTransId="{D9937C05-759E-4514-82BE-D2755A459A98}" sibTransId="{18CECBCC-9C70-4F5E-88EF-C963F5DA366C}"/>
    <dgm:cxn modelId="{0D213C93-1E05-4908-A91A-FE4872E90179}" type="presOf" srcId="{825ED103-4BF0-4EE9-81A4-5FE3176A0C44}" destId="{977A5EC7-1CA3-424C-9D57-2211A720F3CC}" srcOrd="0" destOrd="0" presId="urn:microsoft.com/office/officeart/2005/8/layout/vProcess5"/>
    <dgm:cxn modelId="{B373B7BE-87EF-440B-9074-87C9CCF42820}" type="presOf" srcId="{A2C4218F-2D78-4AA2-81B6-09136FDFF296}" destId="{1EC4A42C-0DA9-4CC8-A3A7-7C5CA399F8B9}" srcOrd="0" destOrd="0" presId="urn:microsoft.com/office/officeart/2005/8/layout/vProcess5"/>
    <dgm:cxn modelId="{D352D605-8690-4B06-8D65-41F59CE4239C}" type="presOf" srcId="{DCCD648B-892E-49A5-8555-DBFF3C57A1CF}" destId="{9DF1B722-4A0D-46B6-9D74-05F7C7E70620}" srcOrd="0" destOrd="0" presId="urn:microsoft.com/office/officeart/2005/8/layout/vProcess5"/>
    <dgm:cxn modelId="{FE184DB5-5424-46F8-BCCE-0FF0D51EF762}" type="presOf" srcId="{91F22737-77FD-4C8E-9AA7-4849606FF788}" destId="{7032005E-B628-4752-B163-396982B4198B}" srcOrd="0" destOrd="0" presId="urn:microsoft.com/office/officeart/2005/8/layout/vProcess5"/>
    <dgm:cxn modelId="{803F48D7-9053-493A-AFD8-9D25D341B828}" srcId="{DCCD648B-892E-49A5-8555-DBFF3C57A1CF}" destId="{91F22737-77FD-4C8E-9AA7-4849606FF788}" srcOrd="2" destOrd="0" parTransId="{BEBB6275-8D80-47B0-AD1F-80C6F6178D82}" sibTransId="{D706EC1E-CE64-49A6-ADC3-B61EBC385847}"/>
    <dgm:cxn modelId="{54836423-084D-48F1-BE33-92F4A386D704}" type="presOf" srcId="{825ED103-4BF0-4EE9-81A4-5FE3176A0C44}" destId="{426C36F6-B772-447B-8C6F-51904B08BFD8}" srcOrd="1" destOrd="0" presId="urn:microsoft.com/office/officeart/2005/8/layout/vProcess5"/>
    <dgm:cxn modelId="{98EA7D08-F0E4-4FFB-AE13-8D577A6B72C7}" type="presOf" srcId="{18CECBCC-9C70-4F5E-88EF-C963F5DA366C}" destId="{D905556E-98E3-4585-A688-A59B53CCA2E4}" srcOrd="0" destOrd="0" presId="urn:microsoft.com/office/officeart/2005/8/layout/vProcess5"/>
    <dgm:cxn modelId="{0A1411A1-1162-41D5-8A0C-6362C055CFA5}" type="presOf" srcId="{91F22737-77FD-4C8E-9AA7-4849606FF788}" destId="{877EF026-E9DE-4466-851E-5D607848BDE2}" srcOrd="1" destOrd="0" presId="urn:microsoft.com/office/officeart/2005/8/layout/vProcess5"/>
    <dgm:cxn modelId="{DBAC9284-7ADA-441B-BF8B-8F8CE688CF53}" type="presParOf" srcId="{9DF1B722-4A0D-46B6-9D74-05F7C7E70620}" destId="{0BA2D1C6-ED32-4A77-A711-D656F7A92B67}" srcOrd="0" destOrd="0" presId="urn:microsoft.com/office/officeart/2005/8/layout/vProcess5"/>
    <dgm:cxn modelId="{AF568CE2-0589-45FE-9AB5-0CD3149E0111}" type="presParOf" srcId="{9DF1B722-4A0D-46B6-9D74-05F7C7E70620}" destId="{977A5EC7-1CA3-424C-9D57-2211A720F3CC}" srcOrd="1" destOrd="0" presId="urn:microsoft.com/office/officeart/2005/8/layout/vProcess5"/>
    <dgm:cxn modelId="{8264D964-6E9F-45AC-9E4C-7F2A537BD150}" type="presParOf" srcId="{9DF1B722-4A0D-46B6-9D74-05F7C7E70620}" destId="{1EC4A42C-0DA9-4CC8-A3A7-7C5CA399F8B9}" srcOrd="2" destOrd="0" presId="urn:microsoft.com/office/officeart/2005/8/layout/vProcess5"/>
    <dgm:cxn modelId="{0A6A0137-C110-4DF7-818E-5DCEA0283E49}" type="presParOf" srcId="{9DF1B722-4A0D-46B6-9D74-05F7C7E70620}" destId="{7032005E-B628-4752-B163-396982B4198B}" srcOrd="3" destOrd="0" presId="urn:microsoft.com/office/officeart/2005/8/layout/vProcess5"/>
    <dgm:cxn modelId="{C451411D-FCFB-488B-BA96-0181FB20AC65}" type="presParOf" srcId="{9DF1B722-4A0D-46B6-9D74-05F7C7E70620}" destId="{D905556E-98E3-4585-A688-A59B53CCA2E4}" srcOrd="4" destOrd="0" presId="urn:microsoft.com/office/officeart/2005/8/layout/vProcess5"/>
    <dgm:cxn modelId="{CFB60AEC-7590-40DF-8B62-0B25F92639AB}" type="presParOf" srcId="{9DF1B722-4A0D-46B6-9D74-05F7C7E70620}" destId="{CA989502-4FD3-4B60-82B8-513C165DD039}" srcOrd="5" destOrd="0" presId="urn:microsoft.com/office/officeart/2005/8/layout/vProcess5"/>
    <dgm:cxn modelId="{F534EE29-4F7A-46C0-9E4E-408D4B2938C7}" type="presParOf" srcId="{9DF1B722-4A0D-46B6-9D74-05F7C7E70620}" destId="{426C36F6-B772-447B-8C6F-51904B08BFD8}" srcOrd="6" destOrd="0" presId="urn:microsoft.com/office/officeart/2005/8/layout/vProcess5"/>
    <dgm:cxn modelId="{EC516866-11A7-40A5-B121-7FBEF69F47D8}" type="presParOf" srcId="{9DF1B722-4A0D-46B6-9D74-05F7C7E70620}" destId="{AA208BFF-E939-4C2C-BED5-28F4FE42A27F}" srcOrd="7" destOrd="0" presId="urn:microsoft.com/office/officeart/2005/8/layout/vProcess5"/>
    <dgm:cxn modelId="{86F58B7F-5999-4627-A94B-B4B665261C4A}" type="presParOf" srcId="{9DF1B722-4A0D-46B6-9D74-05F7C7E70620}" destId="{877EF026-E9DE-4466-851E-5D607848BDE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9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0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1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6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0B35-B4AA-46E5-9238-F24BD5D1AE68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2DF3-9941-4802-898A-5ECE096B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The South Toronto LINK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CA" sz="4400" b="1" dirty="0" smtClean="0"/>
              <a:t>HSJCC Presentation </a:t>
            </a:r>
          </a:p>
          <a:p>
            <a:r>
              <a:rPr lang="en-CA" sz="4400" b="1" dirty="0" smtClean="0"/>
              <a:t>March 05, 2015</a:t>
            </a:r>
            <a:endParaRPr lang="en-CA" sz="4400" b="1" dirty="0" smtClean="0"/>
          </a:p>
        </p:txBody>
      </p:sp>
      <p:pic>
        <p:nvPicPr>
          <p:cNvPr id="2053" name="Picture 5" descr="C:\Users\mhughes\AppData\Local\Microsoft\Windows\Temporary Internet Files\Content.IE5\W31ZXGBX\chain_link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2339083" cy="2150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CA" dirty="0" smtClean="0"/>
              <a:t>Benefits of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Single source of community based access for complex care.</a:t>
            </a:r>
          </a:p>
          <a:p>
            <a:pPr lvl="0"/>
            <a:r>
              <a:rPr lang="en-US" dirty="0" smtClean="0"/>
              <a:t>Clients </a:t>
            </a:r>
            <a:r>
              <a:rPr lang="en-US" dirty="0"/>
              <a:t>will have access to a single source health service provider with the full </a:t>
            </a:r>
            <a:r>
              <a:rPr lang="en-US" dirty="0" smtClean="0"/>
              <a:t>spectrum of services </a:t>
            </a:r>
            <a:r>
              <a:rPr lang="en-US" dirty="0"/>
              <a:t>based on level of </a:t>
            </a:r>
            <a:r>
              <a:rPr lang="en-US" dirty="0" smtClean="0"/>
              <a:t>care required </a:t>
            </a:r>
            <a:r>
              <a:rPr lang="en-US" dirty="0"/>
              <a:t>(one-stop </a:t>
            </a:r>
            <a:r>
              <a:rPr lang="en-US" dirty="0" smtClean="0"/>
              <a:t>shopping).</a:t>
            </a:r>
            <a:endParaRPr lang="en-US" dirty="0"/>
          </a:p>
          <a:p>
            <a:pPr lvl="0"/>
            <a:r>
              <a:rPr lang="en-US" dirty="0"/>
              <a:t>Reduced fragmentation and administrative burden usually associated with networked models of care.</a:t>
            </a:r>
          </a:p>
          <a:p>
            <a:pPr lvl="0"/>
            <a:r>
              <a:rPr lang="en-US" dirty="0"/>
              <a:t>Addresses significant gaps in the current service arrangements.</a:t>
            </a:r>
          </a:p>
          <a:p>
            <a:pPr lvl="0"/>
            <a:r>
              <a:rPr lang="en-US" dirty="0"/>
              <a:t>Different, innovative, practiced informed and economical.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8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Current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date we have had 123 referrals</a:t>
            </a:r>
          </a:p>
          <a:p>
            <a:r>
              <a:rPr lang="en-CA" dirty="0" smtClean="0"/>
              <a:t>80 Enrolled in LINK</a:t>
            </a:r>
          </a:p>
          <a:p>
            <a:r>
              <a:rPr lang="en-CA" dirty="0" smtClean="0"/>
              <a:t>58 assigned to LINK case managers</a:t>
            </a:r>
          </a:p>
          <a:p>
            <a:r>
              <a:rPr lang="en-CA" dirty="0" smtClean="0"/>
              <a:t>22 currently in care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LINK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1800" dirty="0" smtClean="0"/>
              <a:t>Deryck Thomas – Program Manager</a:t>
            </a:r>
          </a:p>
          <a:p>
            <a:r>
              <a:rPr lang="en-CA" sz="1800" dirty="0" smtClean="0"/>
              <a:t>Dr. David Kantor – Psychiatrist</a:t>
            </a:r>
          </a:p>
          <a:p>
            <a:r>
              <a:rPr lang="en-CA" sz="1800" dirty="0" smtClean="0"/>
              <a:t>Mike Hughes – Team Lead/Care Coordinator</a:t>
            </a:r>
          </a:p>
          <a:p>
            <a:r>
              <a:rPr lang="en-CA" sz="1800" dirty="0" smtClean="0"/>
              <a:t>Tobie Marven – Care Coordinator</a:t>
            </a:r>
          </a:p>
          <a:p>
            <a:r>
              <a:rPr lang="en-CA" sz="1800" dirty="0" smtClean="0"/>
              <a:t>Cathie Simpson – Nurse Practitioner </a:t>
            </a:r>
          </a:p>
          <a:p>
            <a:r>
              <a:rPr lang="en-CA" sz="1800" dirty="0" smtClean="0"/>
              <a:t>Bethel Lascano – Nurse/Case Manager</a:t>
            </a:r>
          </a:p>
          <a:p>
            <a:r>
              <a:rPr lang="en-CA" sz="1800" dirty="0" smtClean="0"/>
              <a:t>Jennifer Carandang – Nurse/Case Manager</a:t>
            </a:r>
          </a:p>
          <a:p>
            <a:r>
              <a:rPr lang="en-CA" sz="1800" dirty="0" smtClean="0"/>
              <a:t>Bruce Peachey – Nurse/Case Manager</a:t>
            </a:r>
          </a:p>
          <a:p>
            <a:r>
              <a:rPr lang="en-CA" sz="1800" dirty="0" smtClean="0"/>
              <a:t>Miranda Maracle – Nurse/Case Manager</a:t>
            </a:r>
          </a:p>
          <a:p>
            <a:r>
              <a:rPr lang="en-CA" sz="1800" dirty="0" smtClean="0"/>
              <a:t>Shannon Barley – Behaviour Therapist</a:t>
            </a:r>
          </a:p>
          <a:p>
            <a:r>
              <a:rPr lang="en-CA" sz="1800" dirty="0" smtClean="0"/>
              <a:t>John Curtinhas – Behaviour Therapist</a:t>
            </a:r>
          </a:p>
          <a:p>
            <a:r>
              <a:rPr lang="en-CA" sz="1800" dirty="0" smtClean="0"/>
              <a:t>Paul Godfrey – Case Manager</a:t>
            </a:r>
          </a:p>
          <a:p>
            <a:r>
              <a:rPr lang="en-CA" sz="1800" dirty="0" smtClean="0"/>
              <a:t>Gregory Keefe – Case Manager</a:t>
            </a:r>
          </a:p>
          <a:p>
            <a:r>
              <a:rPr lang="en-CA" sz="1800" dirty="0" smtClean="0"/>
              <a:t>Libia Pelaez – Administrative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September 2013, the TCLHIN convened a planning group to scope the requirements for enhancing capacity to connect complex and at-risk </a:t>
            </a:r>
            <a:r>
              <a:rPr lang="en-US" dirty="0" smtClean="0"/>
              <a:t>clients to the appropriate level of services. The goal was to </a:t>
            </a:r>
            <a:r>
              <a:rPr lang="en-US" dirty="0"/>
              <a:t>increase access, improve coordination and enhance care. </a:t>
            </a:r>
            <a:r>
              <a:rPr lang="en-CA" dirty="0"/>
              <a:t>The Link </a:t>
            </a:r>
            <a:r>
              <a:rPr lang="en-CA" dirty="0" smtClean="0"/>
              <a:t>Team provides </a:t>
            </a:r>
            <a:r>
              <a:rPr lang="en-CA" dirty="0"/>
              <a:t>the highest level of community-based assessment, coordination, clinical support, and multidisciplinary service to individuals age 16 and up who have the most complex mental health, addictions and comorbid health </a:t>
            </a:r>
            <a:r>
              <a:rPr lang="en-CA" dirty="0" smtClean="0"/>
              <a:t>needs. These individuals </a:t>
            </a:r>
            <a:r>
              <a:rPr lang="en-CA" dirty="0"/>
              <a:t>are identified as the 1% of the health user population that accounts for one third of health care costs in Toronto.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Catchment Area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/>
              <a:t>The Link Team </a:t>
            </a:r>
            <a:r>
              <a:rPr lang="en-US" dirty="0" smtClean="0"/>
              <a:t>serves individuals who live </a:t>
            </a:r>
            <a:r>
              <a:rPr lang="en-US" b="1" i="1" dirty="0" smtClean="0"/>
              <a:t>or</a:t>
            </a:r>
            <a:r>
              <a:rPr lang="en-US" dirty="0" smtClean="0"/>
              <a:t> are referred from within the South Toronto Health Link catchment area.</a:t>
            </a:r>
          </a:p>
          <a:p>
            <a:endParaRPr lang="en-CA" dirty="0"/>
          </a:p>
          <a:p>
            <a:r>
              <a:rPr lang="en-CA" dirty="0" smtClean="0"/>
              <a:t>Yonge St. west to Kipling.</a:t>
            </a:r>
          </a:p>
          <a:p>
            <a:r>
              <a:rPr lang="en-CA" dirty="0" smtClean="0"/>
              <a:t>Eglinton Ave. south to Lakeshore.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Population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Frequent users of Emergency Departments, short term  crisis units and impatient units. They often have a history </a:t>
            </a:r>
            <a:r>
              <a:rPr lang="en-US" dirty="0"/>
              <a:t>of trauma, PTSD, medical/physical health issues, neurocognitive impairments, challenging behaviours, personality disorders and a poor track record of engagement.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LINK </a:t>
            </a:r>
            <a:r>
              <a:rPr lang="en-US" dirty="0"/>
              <a:t>service delivery </a:t>
            </a:r>
            <a:r>
              <a:rPr lang="en-US" dirty="0" smtClean="0"/>
              <a:t>model focuses </a:t>
            </a:r>
            <a:r>
              <a:rPr lang="en-US" dirty="0"/>
              <a:t>on </a:t>
            </a:r>
            <a:r>
              <a:rPr lang="en-US" dirty="0" smtClean="0"/>
              <a:t>providing </a:t>
            </a:r>
            <a:r>
              <a:rPr lang="en-US" dirty="0"/>
              <a:t>services to complex clients with </a:t>
            </a:r>
            <a:r>
              <a:rPr lang="en-US" b="1" i="1" u="sng" dirty="0"/>
              <a:t>urgent</a:t>
            </a:r>
            <a:r>
              <a:rPr lang="en-US" dirty="0"/>
              <a:t> needs</a:t>
            </a:r>
            <a:r>
              <a:rPr lang="en-US" dirty="0" smtClean="0"/>
              <a:t>. The LINK team provides:</a:t>
            </a:r>
          </a:p>
          <a:p>
            <a:endParaRPr lang="en-CA" dirty="0"/>
          </a:p>
          <a:p>
            <a:pPr lvl="1"/>
            <a:r>
              <a:rPr lang="en-US" dirty="0" smtClean="0"/>
              <a:t>Timely </a:t>
            </a:r>
            <a:r>
              <a:rPr lang="en-US" dirty="0"/>
              <a:t>Access to Service: Creating a mechanism and capacity that will ensure the client is connected to service immediately upon referral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Clinical Care </a:t>
            </a:r>
            <a:r>
              <a:rPr lang="en-US" dirty="0"/>
              <a:t>Coordination: The role of </a:t>
            </a:r>
            <a:r>
              <a:rPr lang="en-US" dirty="0" smtClean="0"/>
              <a:t>the care </a:t>
            </a:r>
            <a:r>
              <a:rPr lang="en-US" dirty="0"/>
              <a:t>coordinator </a:t>
            </a:r>
            <a:r>
              <a:rPr lang="en-US" dirty="0" smtClean="0"/>
              <a:t>is the first </a:t>
            </a:r>
            <a:r>
              <a:rPr lang="en-US" dirty="0"/>
              <a:t>critical </a:t>
            </a:r>
            <a:r>
              <a:rPr lang="en-US" dirty="0" smtClean="0"/>
              <a:t>feature of the LINK team process. Collateral information is collected, meeting with clients and other service providers is arranged and a LOCUS assessment is completed to determine the appropriate level of service required. This </a:t>
            </a:r>
            <a:r>
              <a:rPr lang="en-US" dirty="0"/>
              <a:t>assessment of need, </a:t>
            </a:r>
            <a:r>
              <a:rPr lang="en-US" dirty="0" smtClean="0"/>
              <a:t>provides the framework to develop the treatment/care plan </a:t>
            </a:r>
            <a:r>
              <a:rPr lang="en-US" dirty="0"/>
              <a:t>and key accountability for mobilization of resources to be provided to client.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CA" dirty="0" smtClean="0"/>
              <a:t>Integrated Multi-disciplinary Team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The LINK team ensures that a </a:t>
            </a:r>
            <a:r>
              <a:rPr lang="en-US" dirty="0"/>
              <a:t>continuum of integrated </a:t>
            </a:r>
            <a:r>
              <a:rPr lang="en-US" dirty="0" smtClean="0"/>
              <a:t>services is available </a:t>
            </a:r>
            <a:r>
              <a:rPr lang="en-US" dirty="0"/>
              <a:t>to meet the immediate and </a:t>
            </a:r>
            <a:r>
              <a:rPr lang="en-US" dirty="0" smtClean="0"/>
              <a:t>changing service requirements of each LINK client. </a:t>
            </a:r>
            <a:r>
              <a:rPr lang="en-US" dirty="0"/>
              <a:t>The LINK </a:t>
            </a:r>
            <a:r>
              <a:rPr lang="en-US" dirty="0" smtClean="0"/>
              <a:t>team is comprised of a Psychiatrist, </a:t>
            </a:r>
            <a:r>
              <a:rPr lang="en-US" dirty="0"/>
              <a:t>Nurse Practitioner, Social </a:t>
            </a:r>
            <a:r>
              <a:rPr lang="en-US" dirty="0" smtClean="0"/>
              <a:t>Workers, Nurses, Behaviour Therapists , </a:t>
            </a:r>
            <a:r>
              <a:rPr lang="en-US" dirty="0"/>
              <a:t>Clinical Care Coordinators</a:t>
            </a:r>
            <a:r>
              <a:rPr lang="en-US" dirty="0" smtClean="0"/>
              <a:t>, Case Managers and  PSW</a:t>
            </a:r>
            <a:r>
              <a:rPr lang="en-US" dirty="0"/>
              <a:t> </a:t>
            </a:r>
            <a:r>
              <a:rPr lang="en-US" dirty="0" smtClean="0"/>
              <a:t>support staff.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Additional LINK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LINK team has been trained in Dialectical Behavioural  Therapy (DBT)</a:t>
            </a:r>
          </a:p>
          <a:p>
            <a:r>
              <a:rPr lang="en-CA" dirty="0" smtClean="0"/>
              <a:t>Each client has access to one to one DBT support.</a:t>
            </a:r>
          </a:p>
          <a:p>
            <a:r>
              <a:rPr lang="en-CA" dirty="0" smtClean="0"/>
              <a:t>Additional support is provided through a weekly DBT skills group.</a:t>
            </a:r>
          </a:p>
          <a:p>
            <a:r>
              <a:rPr lang="en-CA" dirty="0" smtClean="0"/>
              <a:t>LINK also has a 24/7 coaching line that clients can access for additional support after regular business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Quick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344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1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SJCC Document" ma:contentTypeID="0x0101009A9EEB8AC41B4ABEB5DB9580C647DC31004D3E1478A8D8CF4BBE47950A1BBABBFA" ma:contentTypeVersion="1" ma:contentTypeDescription="HSJCC Document Type" ma:contentTypeScope="" ma:versionID="a74b74fda10b99ba9de971eb3e81d9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71CCB-A82A-4266-AA1D-B23D6740CB19}"/>
</file>

<file path=customXml/itemProps2.xml><?xml version="1.0" encoding="utf-8"?>
<ds:datastoreItem xmlns:ds="http://schemas.openxmlformats.org/officeDocument/2006/customXml" ds:itemID="{EA9D9B6D-311C-44A1-8F0D-D384FD26C85E}"/>
</file>

<file path=customXml/itemProps3.xml><?xml version="1.0" encoding="utf-8"?>
<ds:datastoreItem xmlns:ds="http://schemas.openxmlformats.org/officeDocument/2006/customXml" ds:itemID="{F9343F1E-16D1-4C47-BD96-B85731A14A50}"/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690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South Toronto LINK Team</vt:lpstr>
      <vt:lpstr>LINK Team Members</vt:lpstr>
      <vt:lpstr>Background</vt:lpstr>
      <vt:lpstr>Catchment Area </vt:lpstr>
      <vt:lpstr>Population Served</vt:lpstr>
      <vt:lpstr>Service Delivery</vt:lpstr>
      <vt:lpstr>Integrated Multi-disciplinary Team Approach </vt:lpstr>
      <vt:lpstr>Additional LINK Support </vt:lpstr>
      <vt:lpstr>Quick Overview</vt:lpstr>
      <vt:lpstr>Benefits of this Approach</vt:lpstr>
      <vt:lpstr>Current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 Toronto LINK Team</dc:title>
  <dc:creator>Mike Hughes</dc:creator>
  <cp:lastModifiedBy>Mike Hughes</cp:lastModifiedBy>
  <cp:revision>35</cp:revision>
  <dcterms:created xsi:type="dcterms:W3CDTF">2015-02-02T20:00:51Z</dcterms:created>
  <dcterms:modified xsi:type="dcterms:W3CDTF">2015-03-04T16:47:16Z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0x0101009A9EEB8AC41B4ABEB5DB9580C647DC31004D3E1478A8D8CF4BBE47950A1BBABBFA</vt:lpwstr>
  </property>
</Properties>
</file>