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handoutMasterIdLst>
    <p:handoutMasterId r:id="rId46"/>
  </p:handoutMasterIdLst>
  <p:sldIdLst>
    <p:sldId id="256" r:id="rId2"/>
    <p:sldId id="372" r:id="rId3"/>
    <p:sldId id="271" r:id="rId4"/>
    <p:sldId id="272" r:id="rId5"/>
    <p:sldId id="407" r:id="rId6"/>
    <p:sldId id="373" r:id="rId7"/>
    <p:sldId id="394" r:id="rId8"/>
    <p:sldId id="375" r:id="rId9"/>
    <p:sldId id="278" r:id="rId10"/>
    <p:sldId id="279" r:id="rId11"/>
    <p:sldId id="395" r:id="rId12"/>
    <p:sldId id="280" r:id="rId13"/>
    <p:sldId id="396" r:id="rId14"/>
    <p:sldId id="397" r:id="rId15"/>
    <p:sldId id="398" r:id="rId16"/>
    <p:sldId id="402" r:id="rId17"/>
    <p:sldId id="282" r:id="rId18"/>
    <p:sldId id="400" r:id="rId19"/>
    <p:sldId id="403" r:id="rId20"/>
    <p:sldId id="376" r:id="rId21"/>
    <p:sldId id="284" r:id="rId22"/>
    <p:sldId id="418" r:id="rId23"/>
    <p:sldId id="419" r:id="rId24"/>
    <p:sldId id="420" r:id="rId25"/>
    <p:sldId id="421" r:id="rId26"/>
    <p:sldId id="422" r:id="rId27"/>
    <p:sldId id="423" r:id="rId28"/>
    <p:sldId id="424" r:id="rId29"/>
    <p:sldId id="426" r:id="rId30"/>
    <p:sldId id="427" r:id="rId31"/>
    <p:sldId id="428" r:id="rId32"/>
    <p:sldId id="429" r:id="rId33"/>
    <p:sldId id="408" r:id="rId34"/>
    <p:sldId id="409" r:id="rId35"/>
    <p:sldId id="410" r:id="rId36"/>
    <p:sldId id="411" r:id="rId37"/>
    <p:sldId id="417" r:id="rId38"/>
    <p:sldId id="412" r:id="rId39"/>
    <p:sldId id="413" r:id="rId40"/>
    <p:sldId id="414" r:id="rId41"/>
    <p:sldId id="415" r:id="rId42"/>
    <p:sldId id="416" r:id="rId43"/>
    <p:sldId id="319"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F"/>
    <a:srgbClr val="00B1B0"/>
    <a:srgbClr val="4D4D4D"/>
    <a:srgbClr val="B2D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3867" autoAdjust="0"/>
  </p:normalViewPr>
  <p:slideViewPr>
    <p:cSldViewPr>
      <p:cViewPr varScale="1">
        <p:scale>
          <a:sx n="59" d="100"/>
          <a:sy n="59" d="100"/>
        </p:scale>
        <p:origin x="1992" y="78"/>
      </p:cViewPr>
      <p:guideLst>
        <p:guide orient="horz" pos="2160"/>
        <p:guide pos="2880"/>
      </p:guideLst>
    </p:cSldViewPr>
  </p:slideViewPr>
  <p:outlineViewPr>
    <p:cViewPr>
      <p:scale>
        <a:sx n="33" d="100"/>
        <a:sy n="33" d="100"/>
      </p:scale>
      <p:origin x="0" y="245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0" tIns="47780" rIns="95560" bIns="47780" rtlCol="0"/>
          <a:lstStyle>
            <a:lvl1pPr algn="l">
              <a:defRPr sz="1300"/>
            </a:lvl1pPr>
          </a:lstStyle>
          <a:p>
            <a:endParaRPr lang="en-US" dirty="0"/>
          </a:p>
        </p:txBody>
      </p:sp>
      <p:sp>
        <p:nvSpPr>
          <p:cNvPr id="3" name="Date Placeholder 2"/>
          <p:cNvSpPr>
            <a:spLocks noGrp="1"/>
          </p:cNvSpPr>
          <p:nvPr>
            <p:ph type="dt" sz="quarter" idx="1"/>
          </p:nvPr>
        </p:nvSpPr>
        <p:spPr>
          <a:xfrm>
            <a:off x="4143832" y="0"/>
            <a:ext cx="3169698" cy="480226"/>
          </a:xfrm>
          <a:prstGeom prst="rect">
            <a:avLst/>
          </a:prstGeom>
        </p:spPr>
        <p:txBody>
          <a:bodyPr vert="horz" lIns="95560" tIns="47780" rIns="95560" bIns="47780" rtlCol="0"/>
          <a:lstStyle>
            <a:lvl1pPr algn="r">
              <a:defRPr sz="1300"/>
            </a:lvl1pPr>
          </a:lstStyle>
          <a:p>
            <a:fld id="{CF28933B-1B32-49E2-AFEF-ADAD014D7FDD}" type="datetimeFigureOut">
              <a:rPr lang="en-US" smtClean="0"/>
              <a:pPr/>
              <a:t>11/18/2015</a:t>
            </a:fld>
            <a:endParaRPr lang="en-US" dirty="0"/>
          </a:p>
        </p:txBody>
      </p:sp>
      <p:sp>
        <p:nvSpPr>
          <p:cNvPr id="4" name="Footer Placeholder 3"/>
          <p:cNvSpPr>
            <a:spLocks noGrp="1"/>
          </p:cNvSpPr>
          <p:nvPr>
            <p:ph type="ftr" sz="quarter" idx="2"/>
          </p:nvPr>
        </p:nvSpPr>
        <p:spPr>
          <a:xfrm>
            <a:off x="0" y="9119325"/>
            <a:ext cx="3169698" cy="480226"/>
          </a:xfrm>
          <a:prstGeom prst="rect">
            <a:avLst/>
          </a:prstGeom>
        </p:spPr>
        <p:txBody>
          <a:bodyPr vert="horz" lIns="95560" tIns="47780" rIns="95560" bIns="477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0" tIns="47780" rIns="95560" bIns="47780" rtlCol="0" anchor="b"/>
          <a:lstStyle>
            <a:lvl1pPr algn="r">
              <a:defRPr sz="1300"/>
            </a:lvl1pPr>
          </a:lstStyle>
          <a:p>
            <a:fld id="{F2AE0D34-D7AE-4CD1-920A-42ABF1804FD3}" type="slidenum">
              <a:rPr lang="en-US" smtClean="0"/>
              <a:pPr/>
              <a:t>‹#›</a:t>
            </a:fld>
            <a:endParaRPr lang="en-US" dirty="0"/>
          </a:p>
        </p:txBody>
      </p:sp>
    </p:spTree>
    <p:extLst>
      <p:ext uri="{BB962C8B-B14F-4D97-AF65-F5344CB8AC3E}">
        <p14:creationId xmlns:p14="http://schemas.microsoft.com/office/powerpoint/2010/main" val="208817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583" cy="480389"/>
          </a:xfrm>
          <a:prstGeom prst="rect">
            <a:avLst/>
          </a:prstGeom>
        </p:spPr>
        <p:txBody>
          <a:bodyPr vert="horz" lIns="94851" tIns="47427" rIns="94851" bIns="47427" rtlCol="0"/>
          <a:lstStyle>
            <a:lvl1pPr algn="l">
              <a:defRPr sz="1300"/>
            </a:lvl1pPr>
          </a:lstStyle>
          <a:p>
            <a:endParaRPr lang="en-US" dirty="0"/>
          </a:p>
        </p:txBody>
      </p:sp>
      <p:sp>
        <p:nvSpPr>
          <p:cNvPr id="3" name="Date Placeholder 2"/>
          <p:cNvSpPr>
            <a:spLocks noGrp="1"/>
          </p:cNvSpPr>
          <p:nvPr>
            <p:ph type="dt" idx="1"/>
          </p:nvPr>
        </p:nvSpPr>
        <p:spPr>
          <a:xfrm>
            <a:off x="4142963" y="1"/>
            <a:ext cx="3170583" cy="480389"/>
          </a:xfrm>
          <a:prstGeom prst="rect">
            <a:avLst/>
          </a:prstGeom>
        </p:spPr>
        <p:txBody>
          <a:bodyPr vert="horz" lIns="94851" tIns="47427" rIns="94851" bIns="47427" rtlCol="0"/>
          <a:lstStyle>
            <a:lvl1pPr algn="r">
              <a:defRPr sz="1300"/>
            </a:lvl1pPr>
          </a:lstStyle>
          <a:p>
            <a:fld id="{AD071A82-766D-4C4E-A5B4-D5F16DCF6956}" type="datetimeFigureOut">
              <a:rPr lang="en-US" smtClean="0"/>
              <a:pPr/>
              <a:t>11/18/2015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7" rIns="94851" bIns="47427" rtlCol="0" anchor="ctr"/>
          <a:lstStyle/>
          <a:p>
            <a:endParaRPr lang="en-US" dirty="0"/>
          </a:p>
        </p:txBody>
      </p:sp>
      <p:sp>
        <p:nvSpPr>
          <p:cNvPr id="5" name="Notes Placeholder 4"/>
          <p:cNvSpPr>
            <a:spLocks noGrp="1"/>
          </p:cNvSpPr>
          <p:nvPr>
            <p:ph type="body" sz="quarter" idx="3"/>
          </p:nvPr>
        </p:nvSpPr>
        <p:spPr>
          <a:xfrm>
            <a:off x="732184" y="4561228"/>
            <a:ext cx="5850835" cy="4320213"/>
          </a:xfrm>
          <a:prstGeom prst="rect">
            <a:avLst/>
          </a:prstGeom>
        </p:spPr>
        <p:txBody>
          <a:bodyPr vert="horz" lIns="94851" tIns="47427" rIns="94851" bIns="474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173"/>
            <a:ext cx="3170583" cy="480389"/>
          </a:xfrm>
          <a:prstGeom prst="rect">
            <a:avLst/>
          </a:prstGeom>
        </p:spPr>
        <p:txBody>
          <a:bodyPr vert="horz" lIns="94851" tIns="47427" rIns="94851" bIns="474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2963" y="9119173"/>
            <a:ext cx="3170583" cy="480389"/>
          </a:xfrm>
          <a:prstGeom prst="rect">
            <a:avLst/>
          </a:prstGeom>
        </p:spPr>
        <p:txBody>
          <a:bodyPr vert="horz" lIns="94851" tIns="47427" rIns="94851" bIns="47427" rtlCol="0" anchor="b"/>
          <a:lstStyle>
            <a:lvl1pPr algn="r">
              <a:defRPr sz="1300"/>
            </a:lvl1pPr>
          </a:lstStyle>
          <a:p>
            <a:fld id="{3D22DCD5-55E3-4BDA-8B0B-4088E10647DE}" type="slidenum">
              <a:rPr lang="en-US" smtClean="0"/>
              <a:pPr/>
              <a:t>‹#›</a:t>
            </a:fld>
            <a:endParaRPr lang="en-US" dirty="0"/>
          </a:p>
        </p:txBody>
      </p:sp>
    </p:spTree>
    <p:extLst>
      <p:ext uri="{BB962C8B-B14F-4D97-AF65-F5344CB8AC3E}">
        <p14:creationId xmlns:p14="http://schemas.microsoft.com/office/powerpoint/2010/main" val="29584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700" dirty="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B702B583-DEC5-45AB-8169-02F47F65CE82}" type="slidenum">
              <a:rPr lang="en-US" smtClean="0">
                <a:ea typeface="ＭＳ Ｐゴシック" pitchFamily="34" charset="-128"/>
              </a:rPr>
              <a:pPr/>
              <a:t>3</a:t>
            </a:fld>
            <a:endParaRPr lang="en-US" dirty="0" smtClean="0">
              <a:ea typeface="ＭＳ Ｐゴシック" pitchFamily="34" charset="-128"/>
            </a:endParaRPr>
          </a:p>
        </p:txBody>
      </p:sp>
    </p:spTree>
    <p:extLst>
      <p:ext uri="{BB962C8B-B14F-4D97-AF65-F5344CB8AC3E}">
        <p14:creationId xmlns:p14="http://schemas.microsoft.com/office/powerpoint/2010/main" val="394322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dirty="0" smtClean="0">
              <a:latin typeface="Arial" pitchFamily="34" charset="0"/>
              <a:ea typeface="ＭＳ Ｐゴシック" pitchFamily="34"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C456E10C-4A07-4726-8ED7-B14AA37A83B1}" type="slidenum">
              <a:rPr lang="en-US" smtClean="0">
                <a:ea typeface="ＭＳ Ｐゴシック" pitchFamily="34" charset="-128"/>
              </a:rPr>
              <a:pPr/>
              <a:t>17</a:t>
            </a:fld>
            <a:endParaRPr lang="en-US" dirty="0" smtClean="0">
              <a:ea typeface="ＭＳ Ｐゴシック" pitchFamily="34" charset="-128"/>
            </a:endParaRPr>
          </a:p>
        </p:txBody>
      </p:sp>
    </p:spTree>
    <p:extLst>
      <p:ext uri="{BB962C8B-B14F-4D97-AF65-F5344CB8AC3E}">
        <p14:creationId xmlns:p14="http://schemas.microsoft.com/office/powerpoint/2010/main" val="19373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Through these examples, three priority population clusters become clear: PWLE, other marginalized populations, and PWLE experiencing additional marginalization. Based on the key concepts, informant interviews and review of literature</a:t>
            </a:r>
          </a:p>
          <a:p>
            <a:endParaRPr lang="en-US" altLang="en-US" dirty="0" smtClean="0"/>
          </a:p>
          <a:p>
            <a:r>
              <a:rPr lang="en-US" altLang="en-US" dirty="0" smtClean="0"/>
              <a:t>Clusters because not just one population, but groupings of them.</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15" indent="-285737" eaLnBrk="0" hangingPunct="0">
              <a:defRPr>
                <a:solidFill>
                  <a:schemeClr val="tx1"/>
                </a:solidFill>
                <a:latin typeface="Arial" panose="020B0604020202020204" pitchFamily="34" charset="0"/>
              </a:defRPr>
            </a:lvl2pPr>
            <a:lvl3pPr marL="1142944" indent="-228588" eaLnBrk="0" hangingPunct="0">
              <a:defRPr>
                <a:solidFill>
                  <a:schemeClr val="tx1"/>
                </a:solidFill>
                <a:latin typeface="Arial" panose="020B0604020202020204" pitchFamily="34" charset="0"/>
              </a:defRPr>
            </a:lvl3pPr>
            <a:lvl4pPr marL="1600122" indent="-228588" eaLnBrk="0" hangingPunct="0">
              <a:defRPr>
                <a:solidFill>
                  <a:schemeClr val="tx1"/>
                </a:solidFill>
                <a:latin typeface="Arial" panose="020B0604020202020204" pitchFamily="34" charset="0"/>
              </a:defRPr>
            </a:lvl4pPr>
            <a:lvl5pPr marL="2057300" indent="-228588" eaLnBrk="0" hangingPunct="0">
              <a:defRPr>
                <a:solidFill>
                  <a:schemeClr val="tx1"/>
                </a:solidFill>
                <a:latin typeface="Arial" panose="020B0604020202020204" pitchFamily="34" charset="0"/>
              </a:defRPr>
            </a:lvl5pPr>
            <a:lvl6pPr marL="2514478" indent="-228588" eaLnBrk="0" fontAlgn="base" hangingPunct="0">
              <a:spcBef>
                <a:spcPct val="0"/>
              </a:spcBef>
              <a:spcAft>
                <a:spcPct val="0"/>
              </a:spcAft>
              <a:defRPr>
                <a:solidFill>
                  <a:schemeClr val="tx1"/>
                </a:solidFill>
                <a:latin typeface="Arial" panose="020B0604020202020204" pitchFamily="34" charset="0"/>
              </a:defRPr>
            </a:lvl6pPr>
            <a:lvl7pPr marL="2971656" indent="-228588" eaLnBrk="0" fontAlgn="base" hangingPunct="0">
              <a:spcBef>
                <a:spcPct val="0"/>
              </a:spcBef>
              <a:spcAft>
                <a:spcPct val="0"/>
              </a:spcAft>
              <a:defRPr>
                <a:solidFill>
                  <a:schemeClr val="tx1"/>
                </a:solidFill>
                <a:latin typeface="Arial" panose="020B0604020202020204" pitchFamily="34" charset="0"/>
              </a:defRPr>
            </a:lvl7pPr>
            <a:lvl8pPr marL="3428834" indent="-228588" eaLnBrk="0" fontAlgn="base" hangingPunct="0">
              <a:spcBef>
                <a:spcPct val="0"/>
              </a:spcBef>
              <a:spcAft>
                <a:spcPct val="0"/>
              </a:spcAft>
              <a:defRPr>
                <a:solidFill>
                  <a:schemeClr val="tx1"/>
                </a:solidFill>
                <a:latin typeface="Arial" panose="020B0604020202020204" pitchFamily="34" charset="0"/>
              </a:defRPr>
            </a:lvl8pPr>
            <a:lvl9pPr marL="3886012" indent="-2285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8F5A51-9DB2-40EF-B948-8910A38E06A0}" type="slidenum">
              <a:rPr lang="en-US" altLang="en-US">
                <a:solidFill>
                  <a:srgbClr val="000000"/>
                </a:solidFill>
                <a:latin typeface="Calibri" panose="020F0502020204030204" pitchFamily="34" charset="0"/>
              </a:rPr>
              <a:pPr eaLnBrk="1" hangingPunct="1"/>
              <a:t>20</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0842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endParaRPr lang="en-US" dirty="0" smtClean="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04C24C2E-D84B-4AC1-82BE-8634FCD4B5D7}" type="slidenum">
              <a:rPr lang="en-CA" smtClean="0">
                <a:ea typeface="ＭＳ Ｐゴシック" pitchFamily="34" charset="-128"/>
              </a:rPr>
              <a:pPr/>
              <a:t>21</a:t>
            </a:fld>
            <a:endParaRPr lang="en-CA" dirty="0" smtClean="0">
              <a:ea typeface="ＭＳ Ｐゴシック" pitchFamily="34" charset="-128"/>
            </a:endParaRPr>
          </a:p>
        </p:txBody>
      </p:sp>
    </p:spTree>
    <p:extLst>
      <p:ext uri="{BB962C8B-B14F-4D97-AF65-F5344CB8AC3E}">
        <p14:creationId xmlns:p14="http://schemas.microsoft.com/office/powerpoint/2010/main" val="421053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D22DCD5-55E3-4BDA-8B0B-4088E10647DE}" type="slidenum">
              <a:rPr lang="en-US" smtClean="0"/>
              <a:pPr/>
              <a:t>29</a:t>
            </a:fld>
            <a:endParaRPr lang="en-US" dirty="0"/>
          </a:p>
        </p:txBody>
      </p:sp>
    </p:spTree>
    <p:extLst>
      <p:ext uri="{BB962C8B-B14F-4D97-AF65-F5344CB8AC3E}">
        <p14:creationId xmlns:p14="http://schemas.microsoft.com/office/powerpoint/2010/main" val="218728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33</a:t>
            </a:fld>
            <a:endParaRPr lang="en-CA"/>
          </a:p>
        </p:txBody>
      </p:sp>
    </p:spTree>
    <p:extLst>
      <p:ext uri="{BB962C8B-B14F-4D97-AF65-F5344CB8AC3E}">
        <p14:creationId xmlns:p14="http://schemas.microsoft.com/office/powerpoint/2010/main" val="366000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34</a:t>
            </a:fld>
            <a:endParaRPr lang="en-CA"/>
          </a:p>
        </p:txBody>
      </p:sp>
    </p:spTree>
    <p:extLst>
      <p:ext uri="{BB962C8B-B14F-4D97-AF65-F5344CB8AC3E}">
        <p14:creationId xmlns:p14="http://schemas.microsoft.com/office/powerpoint/2010/main" val="39815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35</a:t>
            </a:fld>
            <a:endParaRPr lang="en-CA"/>
          </a:p>
        </p:txBody>
      </p:sp>
    </p:spTree>
    <p:extLst>
      <p:ext uri="{BB962C8B-B14F-4D97-AF65-F5344CB8AC3E}">
        <p14:creationId xmlns:p14="http://schemas.microsoft.com/office/powerpoint/2010/main" val="32257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36</a:t>
            </a:fld>
            <a:endParaRPr lang="en-CA"/>
          </a:p>
        </p:txBody>
      </p:sp>
    </p:spTree>
    <p:extLst>
      <p:ext uri="{BB962C8B-B14F-4D97-AF65-F5344CB8AC3E}">
        <p14:creationId xmlns:p14="http://schemas.microsoft.com/office/powerpoint/2010/main" val="404112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38</a:t>
            </a:fld>
            <a:endParaRPr lang="en-CA"/>
          </a:p>
        </p:txBody>
      </p:sp>
    </p:spTree>
    <p:extLst>
      <p:ext uri="{BB962C8B-B14F-4D97-AF65-F5344CB8AC3E}">
        <p14:creationId xmlns:p14="http://schemas.microsoft.com/office/powerpoint/2010/main" val="1501653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39</a:t>
            </a:fld>
            <a:endParaRPr lang="en-CA"/>
          </a:p>
        </p:txBody>
      </p:sp>
    </p:spTree>
    <p:extLst>
      <p:ext uri="{BB962C8B-B14F-4D97-AF65-F5344CB8AC3E}">
        <p14:creationId xmlns:p14="http://schemas.microsoft.com/office/powerpoint/2010/main" val="88748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3A75373C-6498-49BF-ABD6-E0F7E2365638}" type="slidenum">
              <a:rPr lang="en-US" smtClean="0">
                <a:ea typeface="ＭＳ Ｐゴシック" pitchFamily="34" charset="-128"/>
              </a:rPr>
              <a:pPr/>
              <a:t>4</a:t>
            </a:fld>
            <a:endParaRPr lang="en-US" dirty="0" smtClean="0">
              <a:ea typeface="ＭＳ Ｐゴシック" pitchFamily="34" charset="-128"/>
            </a:endParaRPr>
          </a:p>
        </p:txBody>
      </p:sp>
    </p:spTree>
    <p:extLst>
      <p:ext uri="{BB962C8B-B14F-4D97-AF65-F5344CB8AC3E}">
        <p14:creationId xmlns:p14="http://schemas.microsoft.com/office/powerpoint/2010/main" val="282382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40</a:t>
            </a:fld>
            <a:endParaRPr lang="en-CA"/>
          </a:p>
        </p:txBody>
      </p:sp>
    </p:spTree>
    <p:extLst>
      <p:ext uri="{BB962C8B-B14F-4D97-AF65-F5344CB8AC3E}">
        <p14:creationId xmlns:p14="http://schemas.microsoft.com/office/powerpoint/2010/main" val="2174326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41</a:t>
            </a:fld>
            <a:endParaRPr lang="en-CA"/>
          </a:p>
        </p:txBody>
      </p:sp>
    </p:spTree>
    <p:extLst>
      <p:ext uri="{BB962C8B-B14F-4D97-AF65-F5344CB8AC3E}">
        <p14:creationId xmlns:p14="http://schemas.microsoft.com/office/powerpoint/2010/main" val="548477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39E3FE-2377-43DD-8E06-D124140121E0}" type="slidenum">
              <a:rPr lang="en-CA" smtClean="0"/>
              <a:pPr/>
              <a:t>42</a:t>
            </a:fld>
            <a:endParaRPr lang="en-CA"/>
          </a:p>
        </p:txBody>
      </p:sp>
    </p:spTree>
    <p:extLst>
      <p:ext uri="{BB962C8B-B14F-4D97-AF65-F5344CB8AC3E}">
        <p14:creationId xmlns:p14="http://schemas.microsoft.com/office/powerpoint/2010/main" val="868540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700" dirty="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B702B583-DEC5-45AB-8169-02F47F65CE82}" type="slidenum">
              <a:rPr lang="en-US" smtClean="0">
                <a:ea typeface="ＭＳ Ｐゴシック" pitchFamily="34" charset="-128"/>
              </a:rPr>
              <a:pPr/>
              <a:t>43</a:t>
            </a:fld>
            <a:endParaRPr lang="en-US" dirty="0" smtClean="0">
              <a:ea typeface="ＭＳ Ｐゴシック" pitchFamily="34" charset="-128"/>
            </a:endParaRPr>
          </a:p>
        </p:txBody>
      </p:sp>
    </p:spTree>
    <p:extLst>
      <p:ext uri="{BB962C8B-B14F-4D97-AF65-F5344CB8AC3E}">
        <p14:creationId xmlns:p14="http://schemas.microsoft.com/office/powerpoint/2010/main" val="267093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700" dirty="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B702B583-DEC5-45AB-8169-02F47F65CE82}" type="slidenum">
              <a:rPr lang="en-US" smtClean="0">
                <a:ea typeface="ＭＳ Ｐゴシック" pitchFamily="34" charset="-128"/>
              </a:rPr>
              <a:pPr/>
              <a:t>5</a:t>
            </a:fld>
            <a:endParaRPr lang="en-US" dirty="0" smtClean="0">
              <a:ea typeface="ＭＳ Ｐゴシック" pitchFamily="34" charset="-128"/>
            </a:endParaRPr>
          </a:p>
        </p:txBody>
      </p:sp>
    </p:spTree>
    <p:extLst>
      <p:ext uri="{BB962C8B-B14F-4D97-AF65-F5344CB8AC3E}">
        <p14:creationId xmlns:p14="http://schemas.microsoft.com/office/powerpoint/2010/main" val="131386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A2D6CD0A-EA2D-4F48-9EB1-A8A70417C3F2}" type="slidenum">
              <a:rPr lang="en-US" smtClean="0">
                <a:ea typeface="ＭＳ Ｐゴシック" pitchFamily="34" charset="-128"/>
              </a:rPr>
              <a:pPr/>
              <a:t>7</a:t>
            </a:fld>
            <a:endParaRPr lang="en-US" dirty="0" smtClean="0">
              <a:ea typeface="ＭＳ Ｐゴシック" pitchFamily="34" charset="-128"/>
            </a:endParaRPr>
          </a:p>
        </p:txBody>
      </p:sp>
    </p:spTree>
    <p:extLst>
      <p:ext uri="{BB962C8B-B14F-4D97-AF65-F5344CB8AC3E}">
        <p14:creationId xmlns:p14="http://schemas.microsoft.com/office/powerpoint/2010/main" val="46899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r>
              <a:rPr lang="en-US" altLang="en-US" sz="2600" dirty="0"/>
              <a:t>Two continuum model presents two dimensions of MH</a:t>
            </a:r>
          </a:p>
          <a:p>
            <a:pPr lvl="1"/>
            <a:r>
              <a:rPr lang="en-US" altLang="en-US" sz="2600" dirty="0"/>
              <a:t>One continuum for presence/absence of symptoms or diagnosis</a:t>
            </a:r>
          </a:p>
          <a:p>
            <a:pPr lvl="1"/>
            <a:r>
              <a:rPr lang="en-US" altLang="en-US" sz="2600" dirty="0"/>
              <a:t>One for poor to positive mental health</a:t>
            </a:r>
          </a:p>
          <a:p>
            <a:pPr marL="457178" lvl="1"/>
            <a:endParaRPr lang="en-US" altLang="en-US" sz="2600" dirty="0"/>
          </a:p>
          <a:p>
            <a:r>
              <a:rPr lang="en-US" altLang="en-US" sz="2600" dirty="0"/>
              <a:t>Mental health is not fixed</a:t>
            </a:r>
          </a:p>
          <a:p>
            <a:pPr lvl="1"/>
            <a:r>
              <a:rPr lang="en-US" altLang="en-US" sz="2600" dirty="0"/>
              <a:t>A person with a MH condition can experience positive mental health</a:t>
            </a:r>
          </a:p>
          <a:p>
            <a:pPr lvl="1"/>
            <a:r>
              <a:rPr lang="en-US" altLang="en-US" sz="2600" dirty="0"/>
              <a:t>A person without a condition can experience poor MH</a:t>
            </a:r>
          </a:p>
          <a:p>
            <a:pPr eaLnBrk="1" hangingPunct="1">
              <a:defRPr/>
            </a:pPr>
            <a:endParaRPr lang="en-US" sz="1700" dirty="0">
              <a:latin typeface="Arial" pitchFamily="34" charset="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150B0EA0-A2E8-48B7-B275-7D5BA95409DE}" type="slidenum">
              <a:rPr lang="en-US" smtClean="0">
                <a:ea typeface="ＭＳ Ｐゴシック" pitchFamily="34" charset="-128"/>
              </a:rPr>
              <a:pPr/>
              <a:t>8</a:t>
            </a:fld>
            <a:endParaRPr lang="en-US" dirty="0" smtClean="0">
              <a:ea typeface="ＭＳ Ｐゴシック" pitchFamily="34" charset="-128"/>
            </a:endParaRPr>
          </a:p>
        </p:txBody>
      </p:sp>
    </p:spTree>
    <p:extLst>
      <p:ext uri="{BB962C8B-B14F-4D97-AF65-F5344CB8AC3E}">
        <p14:creationId xmlns:p14="http://schemas.microsoft.com/office/powerpoint/2010/main" val="149413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700" dirty="0">
              <a:latin typeface="Arial" pitchFamily="34" charset="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F79CDBA1-BBC0-42E9-A95B-2685ABD6A36D}" type="slidenum">
              <a:rPr lang="en-US" smtClean="0">
                <a:ea typeface="ＭＳ Ｐゴシック" pitchFamily="34" charset="-128"/>
              </a:rPr>
              <a:pPr/>
              <a:t>9</a:t>
            </a:fld>
            <a:endParaRPr lang="en-US" dirty="0" smtClean="0">
              <a:ea typeface="ＭＳ Ｐゴシック" pitchFamily="34" charset="-128"/>
            </a:endParaRPr>
          </a:p>
        </p:txBody>
      </p:sp>
    </p:spTree>
    <p:extLst>
      <p:ext uri="{BB962C8B-B14F-4D97-AF65-F5344CB8AC3E}">
        <p14:creationId xmlns:p14="http://schemas.microsoft.com/office/powerpoint/2010/main" val="275110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DC98D40-F6B7-4E8A-AFB9-23706255C585}" type="slidenum">
              <a:rPr lang="en-US" smtClean="0">
                <a:ea typeface="ＭＳ Ｐゴシック" pitchFamily="34" charset="-128"/>
              </a:rPr>
              <a:pPr/>
              <a:t>10</a:t>
            </a:fld>
            <a:endParaRPr lang="en-US" dirty="0" smtClean="0">
              <a:ea typeface="ＭＳ Ｐゴシック" pitchFamily="34" charset="-128"/>
            </a:endParaRPr>
          </a:p>
        </p:txBody>
      </p:sp>
    </p:spTree>
    <p:extLst>
      <p:ext uri="{BB962C8B-B14F-4D97-AF65-F5344CB8AC3E}">
        <p14:creationId xmlns:p14="http://schemas.microsoft.com/office/powerpoint/2010/main" val="117477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C4358415-8BB0-4767-9F6F-9FD22B2AAE60}" type="slidenum">
              <a:rPr lang="en-US" smtClean="0">
                <a:ea typeface="ＭＳ Ｐゴシック" pitchFamily="34" charset="-128"/>
              </a:rPr>
              <a:pPr/>
              <a:t>12</a:t>
            </a:fld>
            <a:endParaRPr lang="en-US" dirty="0" smtClean="0">
              <a:ea typeface="ＭＳ Ｐゴシック" pitchFamily="34" charset="-128"/>
            </a:endParaRPr>
          </a:p>
        </p:txBody>
      </p:sp>
    </p:spTree>
    <p:extLst>
      <p:ext uri="{BB962C8B-B14F-4D97-AF65-F5344CB8AC3E}">
        <p14:creationId xmlns:p14="http://schemas.microsoft.com/office/powerpoint/2010/main" val="230360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DCD5-55E3-4BDA-8B0B-4088E10647DE}" type="slidenum">
              <a:rPr lang="en-US" smtClean="0"/>
              <a:pPr/>
              <a:t>13</a:t>
            </a:fld>
            <a:endParaRPr lang="en-US" dirty="0"/>
          </a:p>
        </p:txBody>
      </p:sp>
    </p:spTree>
    <p:extLst>
      <p:ext uri="{BB962C8B-B14F-4D97-AF65-F5344CB8AC3E}">
        <p14:creationId xmlns:p14="http://schemas.microsoft.com/office/powerpoint/2010/main" val="70941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BEF52-289B-4D72-BC16-9FCCB94301C0}" type="datetimeFigureOut">
              <a:rPr lang="en-CA" smtClean="0"/>
              <a:pPr/>
              <a:t>2015-11-18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12BE09B-FE26-494D-97EA-23F3F476642B}"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BEF52-289B-4D72-BC16-9FCCB94301C0}" type="datetimeFigureOut">
              <a:rPr lang="en-CA" smtClean="0"/>
              <a:pPr/>
              <a:t>2015-11-18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BE09B-FE26-494D-97EA-23F3F476642B}"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uchandrasekera@ontario.cmha.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mdunn@cmhastarttalking.ca" TargetMode="External"/><Relationship Id="rId5" Type="http://schemas.openxmlformats.org/officeDocument/2006/relationships/hyperlink" Target="mailto:fritschr@lao.on.ca" TargetMode="External"/><Relationship Id="rId4" Type="http://schemas.openxmlformats.org/officeDocument/2006/relationships/hyperlink" Target="mailto:fsirotich@cmha-toronto.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MHA_National_ENG_logo_4C_pos.jpg"/>
          <p:cNvPicPr>
            <a:picLocks noChangeAspect="1"/>
          </p:cNvPicPr>
          <p:nvPr/>
        </p:nvPicPr>
        <p:blipFill>
          <a:blip r:embed="rId2" cstate="print"/>
          <a:srcRect/>
          <a:stretch>
            <a:fillRect/>
          </a:stretch>
        </p:blipFill>
        <p:spPr bwMode="auto">
          <a:xfrm>
            <a:off x="179512" y="260648"/>
            <a:ext cx="4557493" cy="720080"/>
          </a:xfrm>
          <a:prstGeom prst="rect">
            <a:avLst/>
          </a:prstGeom>
          <a:noFill/>
          <a:ln w="9525">
            <a:noFill/>
            <a:miter lim="800000"/>
            <a:headEnd/>
            <a:tailEnd/>
          </a:ln>
        </p:spPr>
      </p:pic>
      <p:sp>
        <p:nvSpPr>
          <p:cNvPr id="5" name="Rectangle 4"/>
          <p:cNvSpPr/>
          <p:nvPr/>
        </p:nvSpPr>
        <p:spPr>
          <a:xfrm>
            <a:off x="1136605" y="1412776"/>
            <a:ext cx="7056784" cy="1815882"/>
          </a:xfrm>
          <a:prstGeom prst="rect">
            <a:avLst/>
          </a:prstGeom>
        </p:spPr>
        <p:txBody>
          <a:bodyPr wrap="square">
            <a:spAutoFit/>
          </a:bodyPr>
          <a:lstStyle/>
          <a:p>
            <a:r>
              <a:rPr lang="en-CA" sz="3600" b="1" dirty="0" smtClean="0">
                <a:solidFill>
                  <a:srgbClr val="00B1B0"/>
                </a:solidFill>
              </a:rPr>
              <a:t>Factors Influencing Mental Health and Criminal Justice Involvement</a:t>
            </a:r>
            <a:r>
              <a:rPr lang="en-CA" sz="4000" b="1" dirty="0">
                <a:solidFill>
                  <a:srgbClr val="00C7BF"/>
                </a:solidFill>
              </a:rPr>
              <a:t/>
            </a:r>
            <a:br>
              <a:rPr lang="en-CA" sz="4000" b="1" dirty="0">
                <a:solidFill>
                  <a:srgbClr val="00C7BF"/>
                </a:solidFill>
              </a:rPr>
            </a:br>
            <a:endParaRPr lang="en-CA" sz="4000" b="1" dirty="0">
              <a:solidFill>
                <a:srgbClr val="00C7BF"/>
              </a:solidFill>
            </a:endParaRPr>
          </a:p>
        </p:txBody>
      </p:sp>
      <p:cxnSp>
        <p:nvCxnSpPr>
          <p:cNvPr id="9" name="Straight Connector 8"/>
          <p:cNvCxnSpPr/>
          <p:nvPr/>
        </p:nvCxnSpPr>
        <p:spPr>
          <a:xfrm flipV="1">
            <a:off x="1172609" y="2770491"/>
            <a:ext cx="7128792" cy="47765"/>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00601" y="2888526"/>
            <a:ext cx="7200800" cy="800219"/>
          </a:xfrm>
          <a:prstGeom prst="rect">
            <a:avLst/>
          </a:prstGeom>
          <a:noFill/>
        </p:spPr>
        <p:txBody>
          <a:bodyPr wrap="square" rtlCol="0">
            <a:spAutoFit/>
          </a:bodyPr>
          <a:lstStyle/>
          <a:p>
            <a:r>
              <a:rPr lang="en-CA" sz="1600" dirty="0" smtClean="0">
                <a:solidFill>
                  <a:srgbClr val="4D4D4D"/>
                </a:solidFill>
                <a:latin typeface="Arial" charset="0"/>
                <a:cs typeface="Arial" charset="0"/>
              </a:rPr>
              <a:t>Human Services and Justice Coordinating Committee Conference</a:t>
            </a:r>
          </a:p>
          <a:p>
            <a:endParaRPr lang="en-CA" sz="1400" dirty="0" smtClean="0">
              <a:solidFill>
                <a:srgbClr val="4D4D4D"/>
              </a:solidFill>
              <a:latin typeface="Arial" charset="0"/>
              <a:cs typeface="Arial" charset="0"/>
            </a:endParaRPr>
          </a:p>
          <a:p>
            <a:r>
              <a:rPr lang="en-CA" sz="1600" dirty="0" smtClean="0">
                <a:solidFill>
                  <a:srgbClr val="4D4D4D"/>
                </a:solidFill>
                <a:latin typeface="Arial" charset="0"/>
                <a:cs typeface="Arial" charset="0"/>
              </a:rPr>
              <a:t>November 18, 2015</a:t>
            </a:r>
            <a:endParaRPr lang="en-CA" sz="1600" dirty="0">
              <a:solidFill>
                <a:srgbClr val="4D4D4D"/>
              </a:solidFill>
            </a:endParaRPr>
          </a:p>
        </p:txBody>
      </p:sp>
      <p:sp>
        <p:nvSpPr>
          <p:cNvPr id="6" name="TextBox 5"/>
          <p:cNvSpPr txBox="1"/>
          <p:nvPr/>
        </p:nvSpPr>
        <p:spPr>
          <a:xfrm>
            <a:off x="1064596" y="3964044"/>
            <a:ext cx="7467843" cy="2292935"/>
          </a:xfrm>
          <a:prstGeom prst="rect">
            <a:avLst/>
          </a:prstGeom>
          <a:noFill/>
        </p:spPr>
        <p:txBody>
          <a:bodyPr wrap="square" rtlCol="0">
            <a:spAutoFit/>
          </a:bodyPr>
          <a:lstStyle/>
          <a:p>
            <a:r>
              <a:rPr lang="en-CA" sz="1300" b="1" dirty="0" smtClean="0">
                <a:solidFill>
                  <a:srgbClr val="4D4D4D"/>
                </a:solidFill>
                <a:latin typeface="Arial" charset="0"/>
                <a:cs typeface="Arial" charset="0"/>
              </a:rPr>
              <a:t>Uppala Chandrasekera</a:t>
            </a:r>
          </a:p>
          <a:p>
            <a:r>
              <a:rPr lang="en-CA" sz="1300" dirty="0" smtClean="0">
                <a:solidFill>
                  <a:srgbClr val="4D4D4D"/>
                </a:solidFill>
                <a:latin typeface="Arial" charset="0"/>
                <a:cs typeface="Arial" charset="0"/>
              </a:rPr>
              <a:t>Director, Public Policy, Canadian Mental Health Association, Ontario Division</a:t>
            </a:r>
          </a:p>
          <a:p>
            <a:endParaRPr lang="en-CA" sz="1300" dirty="0">
              <a:solidFill>
                <a:srgbClr val="4D4D4D"/>
              </a:solidFill>
              <a:latin typeface="Arial" charset="0"/>
              <a:cs typeface="Arial" charset="0"/>
            </a:endParaRPr>
          </a:p>
          <a:p>
            <a:r>
              <a:rPr lang="en-CA" sz="1300" b="1" dirty="0" smtClean="0">
                <a:solidFill>
                  <a:srgbClr val="4D4D4D"/>
                </a:solidFill>
                <a:latin typeface="Arial" charset="0"/>
                <a:cs typeface="Arial" charset="0"/>
              </a:rPr>
              <a:t>Frank Sirotich</a:t>
            </a:r>
          </a:p>
          <a:p>
            <a:r>
              <a:rPr lang="en-CA" sz="1300" dirty="0" smtClean="0">
                <a:solidFill>
                  <a:srgbClr val="4D4D4D"/>
                </a:solidFill>
                <a:latin typeface="Arial" charset="0"/>
                <a:cs typeface="Arial" charset="0"/>
              </a:rPr>
              <a:t>Director, Community Support &amp; Research, Canadian Mental Health Association, Toronto Branch</a:t>
            </a:r>
          </a:p>
          <a:p>
            <a:endParaRPr lang="en-CA" sz="1300" dirty="0">
              <a:solidFill>
                <a:srgbClr val="4D4D4D"/>
              </a:solidFill>
              <a:latin typeface="Arial" charset="0"/>
              <a:cs typeface="Arial" charset="0"/>
            </a:endParaRPr>
          </a:p>
          <a:p>
            <a:r>
              <a:rPr lang="en-CA" sz="1300" b="1" dirty="0" smtClean="0">
                <a:solidFill>
                  <a:srgbClr val="4D4D4D"/>
                </a:solidFill>
                <a:latin typeface="Arial" charset="0"/>
                <a:cs typeface="Arial" charset="0"/>
              </a:rPr>
              <a:t>Ryan Fritsch</a:t>
            </a:r>
          </a:p>
          <a:p>
            <a:r>
              <a:rPr lang="en-CA" sz="1300" dirty="0" smtClean="0">
                <a:solidFill>
                  <a:srgbClr val="4D4D4D"/>
                </a:solidFill>
                <a:latin typeface="Arial" charset="0"/>
                <a:cs typeface="Arial" charset="0"/>
              </a:rPr>
              <a:t>Lead, Mental Health Strategy, Legal Aid Ontario</a:t>
            </a:r>
          </a:p>
          <a:p>
            <a:endParaRPr lang="en-CA" sz="1300" dirty="0" smtClean="0">
              <a:solidFill>
                <a:srgbClr val="4D4D4D"/>
              </a:solidFill>
              <a:latin typeface="Arial" charset="0"/>
              <a:cs typeface="Arial" charset="0"/>
            </a:endParaRPr>
          </a:p>
          <a:p>
            <a:r>
              <a:rPr lang="en-CA" sz="1300" b="1" dirty="0" smtClean="0">
                <a:solidFill>
                  <a:srgbClr val="4D4D4D"/>
                </a:solidFill>
                <a:latin typeface="Arial" charset="0"/>
                <a:cs typeface="Arial" charset="0"/>
              </a:rPr>
              <a:t>Michael Dunn</a:t>
            </a:r>
          </a:p>
          <a:p>
            <a:r>
              <a:rPr lang="en-CA" sz="1300" dirty="0" smtClean="0">
                <a:solidFill>
                  <a:srgbClr val="4D4D4D"/>
                </a:solidFill>
                <a:latin typeface="Arial" charset="0"/>
                <a:cs typeface="Arial" charset="0"/>
              </a:rPr>
              <a:t>Co-Chair, Provincial Human Services and Justice Coordinating Committee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33388" y="746125"/>
            <a:ext cx="7839075" cy="61753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b="1" dirty="0" smtClean="0">
                <a:solidFill>
                  <a:srgbClr val="00B1B0"/>
                </a:solidFill>
                <a:ea typeface="ＭＳ Ｐゴシック" pitchFamily="34" charset="-128"/>
              </a:rPr>
              <a:t>Social Determinants of Health</a:t>
            </a:r>
          </a:p>
        </p:txBody>
      </p:sp>
      <p:sp>
        <p:nvSpPr>
          <p:cNvPr id="14339" name="Content Placeholder 2"/>
          <p:cNvSpPr>
            <a:spLocks noGrp="1"/>
          </p:cNvSpPr>
          <p:nvPr>
            <p:ph idx="1"/>
          </p:nvPr>
        </p:nvSpPr>
        <p:spPr bwMode="auto">
          <a:xfrm>
            <a:off x="544513" y="1573213"/>
            <a:ext cx="7840662" cy="43561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sz="2400" dirty="0" smtClean="0">
                <a:ea typeface="ＭＳ Ｐゴシック" pitchFamily="34" charset="-128"/>
              </a:rPr>
              <a:t>	</a:t>
            </a:r>
          </a:p>
          <a:p>
            <a:pPr eaLnBrk="1" hangingPunct="1">
              <a:buFont typeface="Wingdings" pitchFamily="2" charset="2"/>
              <a:buNone/>
            </a:pPr>
            <a:r>
              <a:rPr lang="en-US" sz="2400" dirty="0" smtClean="0">
                <a:solidFill>
                  <a:srgbClr val="4D4D4D"/>
                </a:solidFill>
                <a:ea typeface="ＭＳ Ｐゴシック" pitchFamily="34" charset="-128"/>
              </a:rPr>
              <a:t>The social determinants of health are broadly defined as the economic and social conditions that influence the health of individuals and communities.</a:t>
            </a:r>
          </a:p>
          <a:p>
            <a:pPr algn="r" eaLnBrk="1" hangingPunct="1">
              <a:buFont typeface="Wingdings" pitchFamily="2" charset="2"/>
              <a:buNone/>
            </a:pPr>
            <a:endParaRPr lang="en-US" sz="1800" dirty="0" smtClean="0">
              <a:solidFill>
                <a:srgbClr val="4D4D4D"/>
              </a:solidFill>
              <a:ea typeface="ＭＳ Ｐゴシック" pitchFamily="34" charset="-128"/>
            </a:endParaRPr>
          </a:p>
          <a:p>
            <a:pPr algn="r" eaLnBrk="1" hangingPunct="1">
              <a:buFont typeface="Wingdings" pitchFamily="2" charset="2"/>
              <a:buNone/>
            </a:pPr>
            <a:r>
              <a:rPr lang="en-US" sz="1800" dirty="0" smtClean="0">
                <a:solidFill>
                  <a:srgbClr val="4D4D4D"/>
                </a:solidFill>
                <a:ea typeface="ＭＳ Ｐゴシック" pitchFamily="34" charset="-128"/>
              </a:rPr>
              <a:t>Dennis Raphael, 2004</a:t>
            </a:r>
          </a:p>
          <a:p>
            <a:pPr eaLnBrk="1" hangingPunct="1"/>
            <a:endParaRPr lang="en-US" dirty="0" smtClean="0">
              <a:ea typeface="ＭＳ Ｐゴシック" pitchFamily="34" charset="-128"/>
            </a:endParaRPr>
          </a:p>
        </p:txBody>
      </p:sp>
      <p:pic>
        <p:nvPicPr>
          <p:cNvPr id="14340" name="Picture 8" descr="C:\Users\DSimeonov\AppData\Local\Microsoft\Windows\Temporary Internet Files\Content.IE5\FX9JG5TN\MC900431509[1].png"/>
          <p:cNvPicPr>
            <a:picLocks noChangeAspect="1" noChangeArrowheads="1"/>
          </p:cNvPicPr>
          <p:nvPr/>
        </p:nvPicPr>
        <p:blipFill>
          <a:blip r:embed="rId3" cstate="print"/>
          <a:srcRect/>
          <a:stretch>
            <a:fillRect/>
          </a:stretch>
        </p:blipFill>
        <p:spPr bwMode="auto">
          <a:xfrm>
            <a:off x="2941638" y="3935413"/>
            <a:ext cx="1828800" cy="1828800"/>
          </a:xfrm>
          <a:prstGeom prst="rect">
            <a:avLst/>
          </a:prstGeom>
          <a:noFill/>
          <a:ln w="9525">
            <a:noFill/>
            <a:miter lim="800000"/>
            <a:headEnd/>
            <a:tailEnd/>
          </a:ln>
        </p:spPr>
      </p:pic>
      <p:pic>
        <p:nvPicPr>
          <p:cNvPr id="14341" name="Picture 9" descr="C:\Users\DSimeonov\AppData\Local\Microsoft\Windows\Temporary Internet Files\Content.IE5\IF2DZGP4\MC900431495[1].png"/>
          <p:cNvPicPr>
            <a:picLocks noChangeAspect="1" noChangeArrowheads="1"/>
          </p:cNvPicPr>
          <p:nvPr/>
        </p:nvPicPr>
        <p:blipFill>
          <a:blip r:embed="rId4" cstate="print"/>
          <a:srcRect/>
          <a:stretch>
            <a:fillRect/>
          </a:stretch>
        </p:blipFill>
        <p:spPr bwMode="auto">
          <a:xfrm>
            <a:off x="687388" y="3935413"/>
            <a:ext cx="1828800" cy="1828800"/>
          </a:xfrm>
          <a:prstGeom prst="rect">
            <a:avLst/>
          </a:prstGeom>
          <a:noFill/>
          <a:ln w="9525">
            <a:noFill/>
            <a:miter lim="800000"/>
            <a:headEnd/>
            <a:tailEnd/>
          </a:ln>
        </p:spPr>
      </p:pic>
      <p:pic>
        <p:nvPicPr>
          <p:cNvPr id="14342" name="Picture 10" descr="C:\Users\DSimeonov\AppData\Local\Microsoft\Windows\Temporary Internet Files\Content.IE5\XU85LM67\MC900431515[1].png"/>
          <p:cNvPicPr>
            <a:picLocks noChangeAspect="1" noChangeArrowheads="1"/>
          </p:cNvPicPr>
          <p:nvPr/>
        </p:nvPicPr>
        <p:blipFill>
          <a:blip r:embed="rId5" cstate="print"/>
          <a:srcRect/>
          <a:stretch>
            <a:fillRect/>
          </a:stretch>
        </p:blipFill>
        <p:spPr bwMode="auto">
          <a:xfrm>
            <a:off x="5089525" y="3935413"/>
            <a:ext cx="1828800" cy="1828800"/>
          </a:xfrm>
          <a:prstGeom prst="rect">
            <a:avLst/>
          </a:prstGeom>
          <a:noFill/>
          <a:ln w="9525">
            <a:noFill/>
            <a:miter lim="800000"/>
            <a:headEnd/>
            <a:tailEnd/>
          </a:ln>
        </p:spPr>
      </p:pic>
      <p:pic>
        <p:nvPicPr>
          <p:cNvPr id="14343" name="Picture 7" descr="CMHA_National_ENG_logo_4C_pos.jpg"/>
          <p:cNvPicPr>
            <a:picLocks noChangeAspect="1"/>
          </p:cNvPicPr>
          <p:nvPr/>
        </p:nvPicPr>
        <p:blipFill>
          <a:blip r:embed="rId6" cstate="print"/>
          <a:srcRect/>
          <a:stretch>
            <a:fillRect/>
          </a:stretch>
        </p:blipFill>
        <p:spPr bwMode="auto">
          <a:xfrm>
            <a:off x="4953000" y="6153150"/>
            <a:ext cx="3981450" cy="62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hiaconnect.edu.au/wp-content/uploads/2012/09/Dahlgren-and-Whitehead1.jpg"/>
          <p:cNvPicPr/>
          <p:nvPr/>
        </p:nvPicPr>
        <p:blipFill>
          <a:blip r:embed="rId2" cstate="print">
            <a:extLst>
              <a:ext uri="{28A0092B-C50C-407E-A947-70E740481C1C}">
                <a14:useLocalDpi xmlns:a14="http://schemas.microsoft.com/office/drawing/2010/main" val="0"/>
              </a:ext>
            </a:extLst>
          </a:blip>
          <a:srcRect b="5186"/>
          <a:stretch>
            <a:fillRect/>
          </a:stretch>
        </p:blipFill>
        <p:spPr bwMode="auto">
          <a:xfrm>
            <a:off x="755576" y="1628800"/>
            <a:ext cx="7291387" cy="4354984"/>
          </a:xfrm>
          <a:prstGeom prst="rect">
            <a:avLst/>
          </a:prstGeom>
          <a:noFill/>
          <a:ln>
            <a:noFill/>
          </a:ln>
        </p:spPr>
      </p:pic>
      <p:sp>
        <p:nvSpPr>
          <p:cNvPr id="6" name="Title 1"/>
          <p:cNvSpPr>
            <a:spLocks noGrp="1"/>
          </p:cNvSpPr>
          <p:nvPr>
            <p:ph type="title"/>
          </p:nvPr>
        </p:nvSpPr>
        <p:spPr bwMode="auto">
          <a:xfrm>
            <a:off x="433388" y="746125"/>
            <a:ext cx="7839075" cy="617538"/>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b="1" dirty="0" smtClean="0">
                <a:solidFill>
                  <a:srgbClr val="00B1B0"/>
                </a:solidFill>
                <a:ea typeface="ＭＳ Ｐゴシック" pitchFamily="34" charset="-128"/>
              </a:rPr>
              <a:t>Social Determinants of Health</a:t>
            </a:r>
          </a:p>
        </p:txBody>
      </p:sp>
    </p:spTree>
    <p:extLst>
      <p:ext uri="{BB962C8B-B14F-4D97-AF65-F5344CB8AC3E}">
        <p14:creationId xmlns:p14="http://schemas.microsoft.com/office/powerpoint/2010/main" val="302944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609600"/>
            <a:ext cx="1905000" cy="1600200"/>
          </a:xfrm>
          <a:prstGeom prst="rect">
            <a:avLst/>
          </a:prstGeom>
          <a:solidFill>
            <a:schemeClr val="bg1"/>
          </a:solidFill>
          <a:ln w="9525">
            <a:noFill/>
            <a:round/>
            <a:headEnd/>
            <a:tailEnd/>
          </a:ln>
        </p:spPr>
        <p:txBody>
          <a:bodyPr/>
          <a:lstStyle/>
          <a:p>
            <a:endParaRPr lang="en-CA" dirty="0"/>
          </a:p>
        </p:txBody>
      </p:sp>
      <p:sp>
        <p:nvSpPr>
          <p:cNvPr id="15363" name="Rectangle 4"/>
          <p:cNvSpPr>
            <a:spLocks noChangeArrowheads="1"/>
          </p:cNvSpPr>
          <p:nvPr/>
        </p:nvSpPr>
        <p:spPr bwMode="auto">
          <a:xfrm>
            <a:off x="7239000" y="609600"/>
            <a:ext cx="1905000" cy="1600200"/>
          </a:xfrm>
          <a:prstGeom prst="rect">
            <a:avLst/>
          </a:prstGeom>
          <a:solidFill>
            <a:schemeClr val="bg1"/>
          </a:solidFill>
          <a:ln w="9525">
            <a:noFill/>
            <a:round/>
            <a:headEnd/>
            <a:tailEnd/>
          </a:ln>
        </p:spPr>
        <p:txBody>
          <a:bodyPr/>
          <a:lstStyle/>
          <a:p>
            <a:endParaRPr lang="en-CA" dirty="0"/>
          </a:p>
        </p:txBody>
      </p:sp>
      <p:pic>
        <p:nvPicPr>
          <p:cNvPr id="15364" name="Picture 2"/>
          <p:cNvPicPr>
            <a:picLocks noChangeAspect="1" noChangeArrowheads="1"/>
          </p:cNvPicPr>
          <p:nvPr/>
        </p:nvPicPr>
        <p:blipFill>
          <a:blip r:embed="rId3" cstate="print"/>
          <a:srcRect/>
          <a:stretch>
            <a:fillRect/>
          </a:stretch>
        </p:blipFill>
        <p:spPr bwMode="auto">
          <a:xfrm>
            <a:off x="1219200" y="381000"/>
            <a:ext cx="6781800" cy="58547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3322712" cy="4525963"/>
          </a:xfrm>
        </p:spPr>
        <p:txBody>
          <a:bodyPr>
            <a:normAutofit/>
          </a:bodyPr>
          <a:lstStyle/>
          <a:p>
            <a:pPr marL="0" indent="0">
              <a:buNone/>
            </a:pPr>
            <a:r>
              <a:rPr lang="en-US" sz="2800" b="1" dirty="0" smtClean="0"/>
              <a:t>Key question:</a:t>
            </a:r>
            <a:r>
              <a:rPr lang="en-US" sz="2800" dirty="0" smtClean="0"/>
              <a:t/>
            </a:r>
            <a:br>
              <a:rPr lang="en-US" sz="2800" dirty="0" smtClean="0"/>
            </a:br>
            <a:endParaRPr lang="en-US" sz="2800" dirty="0" smtClean="0"/>
          </a:p>
          <a:p>
            <a:pPr marL="0" indent="0">
              <a:buNone/>
            </a:pPr>
            <a:r>
              <a:rPr lang="en-US" sz="2800" dirty="0" smtClean="0"/>
              <a:t>What are the main factors that influence mental health as well as involvement in the criminal justice system?</a:t>
            </a:r>
            <a:r>
              <a:rPr lang="en-US" sz="2800" dirty="0"/>
              <a:t> </a:t>
            </a:r>
            <a:endParaRPr lang="en-US" sz="2800" dirty="0" smtClean="0"/>
          </a:p>
        </p:txBody>
      </p:sp>
      <p:pic>
        <p:nvPicPr>
          <p:cNvPr id="4" name="Picture 3"/>
          <p:cNvPicPr>
            <a:picLocks noChangeAspect="1"/>
          </p:cNvPicPr>
          <p:nvPr/>
        </p:nvPicPr>
        <p:blipFill>
          <a:blip r:embed="rId3" cstate="print"/>
          <a:stretch>
            <a:fillRect/>
          </a:stretch>
        </p:blipFill>
        <p:spPr>
          <a:xfrm>
            <a:off x="4788024" y="1065534"/>
            <a:ext cx="3684409" cy="4214262"/>
          </a:xfrm>
          <a:prstGeom prst="rect">
            <a:avLst/>
          </a:prstGeom>
          <a:ln>
            <a:solidFill>
              <a:srgbClr val="002060"/>
            </a:solidFill>
          </a:ln>
        </p:spPr>
      </p:pic>
    </p:spTree>
    <p:extLst>
      <p:ext uri="{BB962C8B-B14F-4D97-AF65-F5344CB8AC3E}">
        <p14:creationId xmlns:p14="http://schemas.microsoft.com/office/powerpoint/2010/main" val="153786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1B0"/>
                </a:solidFill>
                <a:ea typeface="ＭＳ Ｐゴシック" pitchFamily="34" charset="-128"/>
              </a:rPr>
              <a:t>Income &amp; Employment</a:t>
            </a:r>
            <a:endParaRPr lang="en-US" dirty="0"/>
          </a:p>
        </p:txBody>
      </p:sp>
      <p:sp>
        <p:nvSpPr>
          <p:cNvPr id="7" name="Text Placeholder 6"/>
          <p:cNvSpPr>
            <a:spLocks noGrp="1"/>
          </p:cNvSpPr>
          <p:nvPr>
            <p:ph type="body" idx="1"/>
          </p:nvPr>
        </p:nvSpPr>
        <p:spPr/>
        <p:txBody>
          <a:bodyPr/>
          <a:lstStyle/>
          <a:p>
            <a:r>
              <a:rPr lang="en-US" dirty="0" smtClean="0"/>
              <a:t>Impact on Mental Health</a:t>
            </a:r>
            <a:endParaRPr lang="en-US" dirty="0"/>
          </a:p>
        </p:txBody>
      </p:sp>
      <p:sp>
        <p:nvSpPr>
          <p:cNvPr id="8" name="Content Placeholder 7"/>
          <p:cNvSpPr>
            <a:spLocks noGrp="1"/>
          </p:cNvSpPr>
          <p:nvPr>
            <p:ph sz="half" idx="2"/>
          </p:nvPr>
        </p:nvSpPr>
        <p:spPr/>
        <p:txBody>
          <a:bodyPr>
            <a:normAutofit/>
          </a:bodyPr>
          <a:lstStyle/>
          <a:p>
            <a:r>
              <a:rPr lang="en-CA" sz="2000" dirty="0" smtClean="0"/>
              <a:t>Unemployment </a:t>
            </a:r>
            <a:r>
              <a:rPr lang="en-CA" sz="2000" dirty="0"/>
              <a:t>and a stressful or unsafe workplace have been associated with </a:t>
            </a:r>
            <a:r>
              <a:rPr lang="en-CA" sz="2000" dirty="0" smtClean="0"/>
              <a:t>poor health outcomes</a:t>
            </a:r>
          </a:p>
          <a:p>
            <a:r>
              <a:rPr lang="en-CA" sz="2000" dirty="0" smtClean="0"/>
              <a:t>Episodic nature </a:t>
            </a:r>
            <a:r>
              <a:rPr lang="en-CA" sz="2000" dirty="0"/>
              <a:t>of mental health issues can also make job retention a challenge</a:t>
            </a:r>
            <a:endParaRPr lang="en-US" sz="2000" dirty="0"/>
          </a:p>
        </p:txBody>
      </p:sp>
      <p:sp>
        <p:nvSpPr>
          <p:cNvPr id="9" name="Text Placeholder 8"/>
          <p:cNvSpPr>
            <a:spLocks noGrp="1"/>
          </p:cNvSpPr>
          <p:nvPr>
            <p:ph type="body" sz="quarter" idx="3"/>
          </p:nvPr>
        </p:nvSpPr>
        <p:spPr/>
        <p:txBody>
          <a:bodyPr/>
          <a:lstStyle/>
          <a:p>
            <a:r>
              <a:rPr lang="en-US" dirty="0" smtClean="0"/>
              <a:t>Impact on Justice Involvement</a:t>
            </a:r>
            <a:endParaRPr lang="en-US" dirty="0"/>
          </a:p>
        </p:txBody>
      </p:sp>
      <p:sp>
        <p:nvSpPr>
          <p:cNvPr id="10" name="Content Placeholder 9"/>
          <p:cNvSpPr>
            <a:spLocks noGrp="1"/>
          </p:cNvSpPr>
          <p:nvPr>
            <p:ph sz="quarter" idx="4"/>
          </p:nvPr>
        </p:nvSpPr>
        <p:spPr/>
        <p:txBody>
          <a:bodyPr>
            <a:normAutofit/>
          </a:bodyPr>
          <a:lstStyle/>
          <a:p>
            <a:r>
              <a:rPr lang="en-CA" sz="2000" dirty="0" smtClean="0"/>
              <a:t>Poverty and </a:t>
            </a:r>
            <a:r>
              <a:rPr lang="en-CA" sz="2000" dirty="0"/>
              <a:t>lack of career options and opportunities in the workforce can lead to immediate risk factors </a:t>
            </a:r>
            <a:r>
              <a:rPr lang="en-CA" sz="2000" dirty="0" smtClean="0"/>
              <a:t>for involvement in criminal activities</a:t>
            </a:r>
          </a:p>
          <a:p>
            <a:r>
              <a:rPr lang="en-CA" sz="2000" dirty="0" smtClean="0"/>
              <a:t>Individuals </a:t>
            </a:r>
            <a:r>
              <a:rPr lang="en-CA" sz="2000" dirty="0"/>
              <a:t>that have a history of legal involvement are more likely to be receiving social </a:t>
            </a:r>
            <a:r>
              <a:rPr lang="en-CA" sz="2000" dirty="0" smtClean="0"/>
              <a:t>assistance</a:t>
            </a:r>
            <a:endParaRPr lang="en-US" sz="2000" dirty="0"/>
          </a:p>
        </p:txBody>
      </p:sp>
      <p:pic>
        <p:nvPicPr>
          <p:cNvPr id="11" name="Picture 8" descr="C:\Users\DSimeonov\AppData\Local\Microsoft\Windows\Temporary Internet Files\Content.IE5\FX9JG5TN\MC900431509[1].png"/>
          <p:cNvPicPr>
            <a:picLocks noChangeAspect="1" noChangeArrowheads="1"/>
          </p:cNvPicPr>
          <p:nvPr/>
        </p:nvPicPr>
        <p:blipFill>
          <a:blip r:embed="rId2" cstate="print"/>
          <a:srcRect/>
          <a:stretch>
            <a:fillRect/>
          </a:stretch>
        </p:blipFill>
        <p:spPr bwMode="auto">
          <a:xfrm>
            <a:off x="7462613" y="5229200"/>
            <a:ext cx="1374890" cy="1374890"/>
          </a:xfrm>
          <a:prstGeom prst="rect">
            <a:avLst/>
          </a:prstGeom>
          <a:noFill/>
          <a:ln w="9525">
            <a:noFill/>
            <a:miter lim="800000"/>
            <a:headEnd/>
            <a:tailEnd/>
          </a:ln>
        </p:spPr>
      </p:pic>
    </p:spTree>
    <p:extLst>
      <p:ext uri="{BB962C8B-B14F-4D97-AF65-F5344CB8AC3E}">
        <p14:creationId xmlns:p14="http://schemas.microsoft.com/office/powerpoint/2010/main" val="3175193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1B0"/>
                </a:solidFill>
                <a:ea typeface="ＭＳ Ｐゴシック" pitchFamily="34" charset="-128"/>
              </a:rPr>
              <a:t>Housing &amp; Homelessness</a:t>
            </a:r>
            <a:endParaRPr lang="en-US" dirty="0"/>
          </a:p>
        </p:txBody>
      </p:sp>
      <p:sp>
        <p:nvSpPr>
          <p:cNvPr id="7" name="Text Placeholder 6"/>
          <p:cNvSpPr>
            <a:spLocks noGrp="1"/>
          </p:cNvSpPr>
          <p:nvPr>
            <p:ph type="body" idx="1"/>
          </p:nvPr>
        </p:nvSpPr>
        <p:spPr/>
        <p:txBody>
          <a:bodyPr/>
          <a:lstStyle/>
          <a:p>
            <a:r>
              <a:rPr lang="en-US" dirty="0" smtClean="0"/>
              <a:t>Impact on Mental Health</a:t>
            </a:r>
            <a:endParaRPr lang="en-US" dirty="0"/>
          </a:p>
        </p:txBody>
      </p:sp>
      <p:sp>
        <p:nvSpPr>
          <p:cNvPr id="8" name="Content Placeholder 7"/>
          <p:cNvSpPr>
            <a:spLocks noGrp="1"/>
          </p:cNvSpPr>
          <p:nvPr>
            <p:ph sz="half" idx="2"/>
          </p:nvPr>
        </p:nvSpPr>
        <p:spPr/>
        <p:txBody>
          <a:bodyPr>
            <a:normAutofit/>
          </a:bodyPr>
          <a:lstStyle/>
          <a:p>
            <a:r>
              <a:rPr lang="en-CA" sz="2000" dirty="0"/>
              <a:t>Adequate, suitable, and affordable housing contributes to individual mental </a:t>
            </a:r>
            <a:r>
              <a:rPr lang="en-CA" sz="2000" dirty="0" smtClean="0"/>
              <a:t>well-being, leads </a:t>
            </a:r>
            <a:r>
              <a:rPr lang="en-CA" sz="2000" dirty="0"/>
              <a:t>to increased personal safety and helps decrease </a:t>
            </a:r>
            <a:r>
              <a:rPr lang="en-CA" sz="2000" dirty="0" smtClean="0"/>
              <a:t>stress</a:t>
            </a:r>
          </a:p>
          <a:p>
            <a:r>
              <a:rPr lang="en-CA" sz="2000" dirty="0" smtClean="0"/>
              <a:t>High </a:t>
            </a:r>
            <a:r>
              <a:rPr lang="en-CA" sz="2000" dirty="0"/>
              <a:t>housing </a:t>
            </a:r>
            <a:r>
              <a:rPr lang="en-CA" sz="2000" dirty="0" smtClean="0"/>
              <a:t>costs and living </a:t>
            </a:r>
            <a:r>
              <a:rPr lang="en-CA" sz="2000" dirty="0"/>
              <a:t>in poor housing creates </a:t>
            </a:r>
            <a:r>
              <a:rPr lang="en-CA" sz="2000" dirty="0" smtClean="0"/>
              <a:t>stress,</a:t>
            </a:r>
            <a:br>
              <a:rPr lang="en-CA" sz="2000" dirty="0" smtClean="0"/>
            </a:br>
            <a:r>
              <a:rPr lang="en-CA" sz="2000" dirty="0" smtClean="0"/>
              <a:t>may </a:t>
            </a:r>
            <a:r>
              <a:rPr lang="en-CA" sz="2000" dirty="0"/>
              <a:t>result in unhealthy ways of coping </a:t>
            </a:r>
            <a:endParaRPr lang="en-US" sz="2000" dirty="0"/>
          </a:p>
        </p:txBody>
      </p:sp>
      <p:sp>
        <p:nvSpPr>
          <p:cNvPr id="9" name="Text Placeholder 8"/>
          <p:cNvSpPr>
            <a:spLocks noGrp="1"/>
          </p:cNvSpPr>
          <p:nvPr>
            <p:ph type="body" sz="quarter" idx="3"/>
          </p:nvPr>
        </p:nvSpPr>
        <p:spPr/>
        <p:txBody>
          <a:bodyPr/>
          <a:lstStyle/>
          <a:p>
            <a:r>
              <a:rPr lang="en-US" dirty="0" smtClean="0"/>
              <a:t>Impact on Justice Involvement</a:t>
            </a:r>
            <a:endParaRPr lang="en-US" dirty="0"/>
          </a:p>
        </p:txBody>
      </p:sp>
      <p:sp>
        <p:nvSpPr>
          <p:cNvPr id="10" name="Content Placeholder 9"/>
          <p:cNvSpPr>
            <a:spLocks noGrp="1"/>
          </p:cNvSpPr>
          <p:nvPr>
            <p:ph sz="quarter" idx="4"/>
          </p:nvPr>
        </p:nvSpPr>
        <p:spPr/>
        <p:txBody>
          <a:bodyPr>
            <a:normAutofit/>
          </a:bodyPr>
          <a:lstStyle/>
          <a:p>
            <a:r>
              <a:rPr lang="en-CA" sz="2000" dirty="0"/>
              <a:t>Homelessness and the availability of housing have an impact on </a:t>
            </a:r>
            <a:r>
              <a:rPr lang="en-CA" sz="2000" dirty="0" smtClean="0"/>
              <a:t>whether individuals come into contact </a:t>
            </a:r>
            <a:r>
              <a:rPr lang="en-CA" sz="2000" dirty="0"/>
              <a:t>with the criminal justice </a:t>
            </a:r>
            <a:r>
              <a:rPr lang="en-CA" sz="2000" dirty="0" smtClean="0"/>
              <a:t>system</a:t>
            </a:r>
          </a:p>
          <a:p>
            <a:r>
              <a:rPr lang="en-CA" sz="2000" dirty="0"/>
              <a:t>Living in a poor neighbourhood and in poor housing conditions are also risk factors for criminal activity</a:t>
            </a:r>
            <a:endParaRPr lang="en-US" sz="2000" dirty="0"/>
          </a:p>
        </p:txBody>
      </p:sp>
      <p:pic>
        <p:nvPicPr>
          <p:cNvPr id="11" name="Picture 9" descr="C:\Users\DSimeonov\AppData\Local\Microsoft\Windows\Temporary Internet Files\Content.IE5\IF2DZGP4\MC900431495[1].png"/>
          <p:cNvPicPr>
            <a:picLocks noChangeAspect="1" noChangeArrowheads="1"/>
          </p:cNvPicPr>
          <p:nvPr/>
        </p:nvPicPr>
        <p:blipFill>
          <a:blip r:embed="rId2" cstate="print"/>
          <a:srcRect/>
          <a:stretch>
            <a:fillRect/>
          </a:stretch>
        </p:blipFill>
        <p:spPr bwMode="auto">
          <a:xfrm>
            <a:off x="7509033" y="5301208"/>
            <a:ext cx="1325404" cy="1325404"/>
          </a:xfrm>
          <a:prstGeom prst="rect">
            <a:avLst/>
          </a:prstGeom>
          <a:noFill/>
          <a:ln w="9525">
            <a:noFill/>
            <a:miter lim="800000"/>
            <a:headEnd/>
            <a:tailEnd/>
          </a:ln>
        </p:spPr>
      </p:pic>
    </p:spTree>
    <p:extLst>
      <p:ext uri="{BB962C8B-B14F-4D97-AF65-F5344CB8AC3E}">
        <p14:creationId xmlns:p14="http://schemas.microsoft.com/office/powerpoint/2010/main" val="210957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1B0"/>
                </a:solidFill>
                <a:ea typeface="ＭＳ Ｐゴシック" pitchFamily="34" charset="-128"/>
              </a:rPr>
              <a:t>Education</a:t>
            </a:r>
            <a:endParaRPr lang="en-US" dirty="0"/>
          </a:p>
        </p:txBody>
      </p:sp>
      <p:sp>
        <p:nvSpPr>
          <p:cNvPr id="7" name="Text Placeholder 6"/>
          <p:cNvSpPr>
            <a:spLocks noGrp="1"/>
          </p:cNvSpPr>
          <p:nvPr>
            <p:ph type="body" idx="1"/>
          </p:nvPr>
        </p:nvSpPr>
        <p:spPr/>
        <p:txBody>
          <a:bodyPr/>
          <a:lstStyle/>
          <a:p>
            <a:r>
              <a:rPr lang="en-US" dirty="0" smtClean="0"/>
              <a:t>Impact on Mental Health</a:t>
            </a:r>
            <a:endParaRPr lang="en-US" dirty="0"/>
          </a:p>
        </p:txBody>
      </p:sp>
      <p:sp>
        <p:nvSpPr>
          <p:cNvPr id="8" name="Content Placeholder 7"/>
          <p:cNvSpPr>
            <a:spLocks noGrp="1"/>
          </p:cNvSpPr>
          <p:nvPr>
            <p:ph sz="half" idx="2"/>
          </p:nvPr>
        </p:nvSpPr>
        <p:spPr/>
        <p:txBody>
          <a:bodyPr>
            <a:normAutofit/>
          </a:bodyPr>
          <a:lstStyle/>
          <a:p>
            <a:r>
              <a:rPr lang="en-CA" sz="2000" dirty="0"/>
              <a:t>Obtaining education increases overall literacy, improving people’s ability to access and understand information to keep them </a:t>
            </a:r>
            <a:r>
              <a:rPr lang="en-CA" sz="2000" dirty="0" smtClean="0"/>
              <a:t>healthy</a:t>
            </a:r>
          </a:p>
          <a:p>
            <a:r>
              <a:rPr lang="en-CA" sz="2000" dirty="0" smtClean="0"/>
              <a:t>Episodic </a:t>
            </a:r>
            <a:r>
              <a:rPr lang="en-CA" sz="2000" dirty="0"/>
              <a:t>nature of mental health issues can </a:t>
            </a:r>
            <a:r>
              <a:rPr lang="en-CA" sz="2000" dirty="0" smtClean="0"/>
              <a:t>interrupt </a:t>
            </a:r>
            <a:r>
              <a:rPr lang="en-CA" sz="2000" dirty="0"/>
              <a:t>education and result in reduced opportunities to acquire employment in the long </a:t>
            </a:r>
            <a:r>
              <a:rPr lang="en-CA" sz="2000" dirty="0" smtClean="0"/>
              <a:t>term</a:t>
            </a:r>
            <a:endParaRPr lang="en-US" sz="2000" dirty="0"/>
          </a:p>
        </p:txBody>
      </p:sp>
      <p:sp>
        <p:nvSpPr>
          <p:cNvPr id="9" name="Text Placeholder 8"/>
          <p:cNvSpPr>
            <a:spLocks noGrp="1"/>
          </p:cNvSpPr>
          <p:nvPr>
            <p:ph type="body" sz="quarter" idx="3"/>
          </p:nvPr>
        </p:nvSpPr>
        <p:spPr/>
        <p:txBody>
          <a:bodyPr/>
          <a:lstStyle/>
          <a:p>
            <a:r>
              <a:rPr lang="en-US" dirty="0" smtClean="0"/>
              <a:t>Impact on Justice Involvement</a:t>
            </a:r>
            <a:endParaRPr lang="en-US" dirty="0"/>
          </a:p>
        </p:txBody>
      </p:sp>
      <p:sp>
        <p:nvSpPr>
          <p:cNvPr id="10" name="Content Placeholder 9"/>
          <p:cNvSpPr>
            <a:spLocks noGrp="1"/>
          </p:cNvSpPr>
          <p:nvPr>
            <p:ph sz="quarter" idx="4"/>
          </p:nvPr>
        </p:nvSpPr>
        <p:spPr/>
        <p:txBody>
          <a:bodyPr>
            <a:normAutofit/>
          </a:bodyPr>
          <a:lstStyle/>
          <a:p>
            <a:r>
              <a:rPr lang="en-CA" sz="2000" dirty="0" smtClean="0"/>
              <a:t>Level </a:t>
            </a:r>
            <a:r>
              <a:rPr lang="en-CA" sz="2000" dirty="0"/>
              <a:t>of education and school experience one has can influence involvement in the justice </a:t>
            </a:r>
            <a:r>
              <a:rPr lang="en-CA" sz="2000" dirty="0" smtClean="0"/>
              <a:t>system</a:t>
            </a:r>
          </a:p>
          <a:p>
            <a:r>
              <a:rPr lang="en-CA" sz="2000" dirty="0" smtClean="0"/>
              <a:t>Interactions </a:t>
            </a:r>
            <a:r>
              <a:rPr lang="en-CA" sz="2000" dirty="0"/>
              <a:t>with peers at school, low school engagement and attendance, low academic performance, disruptive behaviour, </a:t>
            </a:r>
            <a:r>
              <a:rPr lang="en-CA" sz="2000" dirty="0" smtClean="0"/>
              <a:t>bullying are </a:t>
            </a:r>
            <a:r>
              <a:rPr lang="en-CA" sz="2000" dirty="0"/>
              <a:t>all risk factors for criminal activity</a:t>
            </a:r>
            <a:endParaRPr lang="en-US" sz="2000" dirty="0"/>
          </a:p>
        </p:txBody>
      </p:sp>
      <p:pic>
        <p:nvPicPr>
          <p:cNvPr id="11" name="Picture 8" descr="C:\Users\DSimeonov\AppData\Local\Microsoft\Windows\Temporary Internet Files\Content.IE5\FX9JG5TN\MC900431509[1].png"/>
          <p:cNvPicPr>
            <a:picLocks noChangeAspect="1" noChangeArrowheads="1"/>
          </p:cNvPicPr>
          <p:nvPr/>
        </p:nvPicPr>
        <p:blipFill>
          <a:blip r:embed="rId2" cstate="print"/>
          <a:srcRect/>
          <a:stretch>
            <a:fillRect/>
          </a:stretch>
        </p:blipFill>
        <p:spPr bwMode="auto">
          <a:xfrm>
            <a:off x="7462613" y="5229200"/>
            <a:ext cx="1374890" cy="1374890"/>
          </a:xfrm>
          <a:prstGeom prst="rect">
            <a:avLst/>
          </a:prstGeom>
          <a:noFill/>
          <a:ln w="9525">
            <a:noFill/>
            <a:miter lim="800000"/>
            <a:headEnd/>
            <a:tailEnd/>
          </a:ln>
        </p:spPr>
      </p:pic>
    </p:spTree>
    <p:extLst>
      <p:ext uri="{BB962C8B-B14F-4D97-AF65-F5344CB8AC3E}">
        <p14:creationId xmlns:p14="http://schemas.microsoft.com/office/powerpoint/2010/main" val="4189374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660400" y="1590675"/>
            <a:ext cx="7840663" cy="435768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sz="2400" b="1" dirty="0" smtClean="0">
                <a:solidFill>
                  <a:srgbClr val="4D4D4D"/>
                </a:solidFill>
                <a:ea typeface="ＭＳ Ｐゴシック" pitchFamily="34" charset="-128"/>
              </a:rPr>
              <a:t>Stigma </a:t>
            </a:r>
            <a:r>
              <a:rPr lang="en-US" sz="2400" dirty="0" smtClean="0">
                <a:solidFill>
                  <a:srgbClr val="4D4D4D"/>
                </a:solidFill>
                <a:ea typeface="ＭＳ Ｐゴシック" pitchFamily="34" charset="-128"/>
              </a:rPr>
              <a:t>is the negative attitude based on assumptions, misperceptions and stereotypes.</a:t>
            </a:r>
          </a:p>
          <a:p>
            <a:pPr eaLnBrk="1" hangingPunct="1">
              <a:buFont typeface="Wingdings" pitchFamily="2" charset="2"/>
              <a:buNone/>
            </a:pPr>
            <a:endParaRPr lang="en-US" sz="2400" b="1" dirty="0" smtClean="0">
              <a:solidFill>
                <a:srgbClr val="4D4D4D"/>
              </a:solidFill>
              <a:ea typeface="ＭＳ Ｐゴシック" pitchFamily="34" charset="-128"/>
            </a:endParaRPr>
          </a:p>
          <a:p>
            <a:pPr eaLnBrk="1" hangingPunct="1">
              <a:buFont typeface="Wingdings" pitchFamily="2" charset="2"/>
              <a:buNone/>
            </a:pPr>
            <a:r>
              <a:rPr lang="en-US" sz="2400" b="1" dirty="0" smtClean="0">
                <a:solidFill>
                  <a:srgbClr val="4D4D4D"/>
                </a:solidFill>
                <a:ea typeface="ＭＳ Ｐゴシック" pitchFamily="34" charset="-128"/>
              </a:rPr>
              <a:t>Overt discrimination </a:t>
            </a:r>
            <a:r>
              <a:rPr lang="en-US" sz="2400" dirty="0" smtClean="0">
                <a:solidFill>
                  <a:srgbClr val="4D4D4D"/>
                </a:solidFill>
                <a:ea typeface="ＭＳ Ｐゴシック" pitchFamily="34" charset="-128"/>
              </a:rPr>
              <a:t>often takes the form of individual acts of differential treatment of one person by another. </a:t>
            </a:r>
          </a:p>
          <a:p>
            <a:pPr eaLnBrk="1" hangingPunct="1">
              <a:buFont typeface="Wingdings" pitchFamily="2" charset="2"/>
              <a:buNone/>
            </a:pPr>
            <a:endParaRPr lang="en-US" sz="2400" dirty="0" smtClean="0">
              <a:solidFill>
                <a:srgbClr val="4D4D4D"/>
              </a:solidFill>
              <a:ea typeface="ＭＳ Ｐゴシック" pitchFamily="34" charset="-128"/>
            </a:endParaRPr>
          </a:p>
          <a:p>
            <a:pPr eaLnBrk="1" hangingPunct="1">
              <a:buFont typeface="Wingdings" pitchFamily="2" charset="2"/>
              <a:buNone/>
            </a:pPr>
            <a:r>
              <a:rPr lang="en-US" sz="2400" b="1" dirty="0" smtClean="0">
                <a:solidFill>
                  <a:srgbClr val="4D4D4D"/>
                </a:solidFill>
                <a:ea typeface="ＭＳ Ｐゴシック" pitchFamily="34" charset="-128"/>
              </a:rPr>
              <a:t>Covert discrimination </a:t>
            </a:r>
            <a:r>
              <a:rPr lang="en-US" sz="2400" dirty="0" smtClean="0">
                <a:solidFill>
                  <a:srgbClr val="4D4D4D"/>
                </a:solidFill>
                <a:ea typeface="ＭＳ Ｐゴシック" pitchFamily="34" charset="-128"/>
              </a:rPr>
              <a:t>or systemic discrimination is often invisible and embedded into institutions and society at large, and serves to exclude or impose restrictions upon groups of individuals.</a:t>
            </a:r>
          </a:p>
          <a:p>
            <a:pPr>
              <a:buFont typeface="Wingdings" pitchFamily="2" charset="2"/>
              <a:buNone/>
            </a:pPr>
            <a:endParaRPr lang="en-US" dirty="0" smtClean="0">
              <a:ea typeface="ＭＳ Ｐゴシック" pitchFamily="34" charset="-128"/>
            </a:endParaRPr>
          </a:p>
        </p:txBody>
      </p:sp>
      <p:sp>
        <p:nvSpPr>
          <p:cNvPr id="5" name="Title 1"/>
          <p:cNvSpPr txBox="1">
            <a:spLocks/>
          </p:cNvSpPr>
          <p:nvPr/>
        </p:nvSpPr>
        <p:spPr>
          <a:xfrm>
            <a:off x="433388" y="746125"/>
            <a:ext cx="7839075" cy="617538"/>
          </a:xfrm>
          <a:prstGeom prst="rect">
            <a:avLst/>
          </a:prstGeom>
        </p:spPr>
        <p:txBody>
          <a:bodyPr/>
          <a:lstStyle/>
          <a:p>
            <a:pPr algn="ctr" eaLnBrk="1" hangingPunct="1">
              <a:defRPr/>
            </a:pPr>
            <a:r>
              <a:rPr lang="en-US" sz="3200" b="1" dirty="0">
                <a:solidFill>
                  <a:srgbClr val="00B1B0"/>
                </a:solidFill>
                <a:latin typeface="+mj-lt"/>
                <a:ea typeface="ＭＳ Ｐゴシック" pitchFamily="-84" charset="-128"/>
                <a:cs typeface="+mj-cs"/>
              </a:rPr>
              <a:t>Looking at Stigma and Discrimination</a:t>
            </a:r>
          </a:p>
        </p:txBody>
      </p:sp>
      <p:pic>
        <p:nvPicPr>
          <p:cNvPr id="17412" name="Picture 6" descr="CMHA_National_ENG_logo_4C_pos.jpg"/>
          <p:cNvPicPr>
            <a:picLocks noChangeAspect="1"/>
          </p:cNvPicPr>
          <p:nvPr/>
        </p:nvPicPr>
        <p:blipFill>
          <a:blip r:embed="rId3" cstate="print"/>
          <a:srcRect/>
          <a:stretch>
            <a:fillRect/>
          </a:stretch>
        </p:blipFill>
        <p:spPr bwMode="auto">
          <a:xfrm>
            <a:off x="4953000" y="6153150"/>
            <a:ext cx="3981450" cy="628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1B0"/>
                </a:solidFill>
                <a:ea typeface="ＭＳ Ｐゴシック" pitchFamily="34" charset="-128"/>
              </a:rPr>
              <a:t>Discrimination</a:t>
            </a:r>
            <a:endParaRPr lang="en-US" dirty="0"/>
          </a:p>
        </p:txBody>
      </p:sp>
      <p:sp>
        <p:nvSpPr>
          <p:cNvPr id="7" name="Text Placeholder 6"/>
          <p:cNvSpPr>
            <a:spLocks noGrp="1"/>
          </p:cNvSpPr>
          <p:nvPr>
            <p:ph type="body" idx="1"/>
          </p:nvPr>
        </p:nvSpPr>
        <p:spPr/>
        <p:txBody>
          <a:bodyPr/>
          <a:lstStyle/>
          <a:p>
            <a:r>
              <a:rPr lang="en-US" dirty="0" smtClean="0"/>
              <a:t>Impact on Mental Health</a:t>
            </a:r>
            <a:endParaRPr lang="en-US" dirty="0"/>
          </a:p>
        </p:txBody>
      </p:sp>
      <p:sp>
        <p:nvSpPr>
          <p:cNvPr id="8" name="Content Placeholder 7"/>
          <p:cNvSpPr>
            <a:spLocks noGrp="1"/>
          </p:cNvSpPr>
          <p:nvPr>
            <p:ph sz="half" idx="2"/>
          </p:nvPr>
        </p:nvSpPr>
        <p:spPr/>
        <p:txBody>
          <a:bodyPr>
            <a:normAutofit/>
          </a:bodyPr>
          <a:lstStyle/>
          <a:p>
            <a:r>
              <a:rPr lang="en-CA" sz="2000" dirty="0"/>
              <a:t>Discrimination can lead to chronic stress in </a:t>
            </a:r>
            <a:r>
              <a:rPr lang="en-CA" sz="2000" dirty="0" smtClean="0"/>
              <a:t>individuals</a:t>
            </a:r>
          </a:p>
          <a:p>
            <a:r>
              <a:rPr lang="en-CA" sz="2000" dirty="0" smtClean="0"/>
              <a:t>High </a:t>
            </a:r>
            <a:r>
              <a:rPr lang="en-CA" sz="2000" dirty="0"/>
              <a:t>stress levels can lead to chronic conditions including mental health issues as well as unhealthy coping </a:t>
            </a:r>
            <a:r>
              <a:rPr lang="en-CA" sz="2000" dirty="0" smtClean="0"/>
              <a:t>strategies</a:t>
            </a:r>
            <a:endParaRPr lang="en-US" sz="2000" dirty="0"/>
          </a:p>
        </p:txBody>
      </p:sp>
      <p:sp>
        <p:nvSpPr>
          <p:cNvPr id="9" name="Text Placeholder 8"/>
          <p:cNvSpPr>
            <a:spLocks noGrp="1"/>
          </p:cNvSpPr>
          <p:nvPr>
            <p:ph type="body" sz="quarter" idx="3"/>
          </p:nvPr>
        </p:nvSpPr>
        <p:spPr/>
        <p:txBody>
          <a:bodyPr/>
          <a:lstStyle/>
          <a:p>
            <a:r>
              <a:rPr lang="en-US" dirty="0" smtClean="0"/>
              <a:t>Impact on Justice Involvement</a:t>
            </a:r>
            <a:endParaRPr lang="en-US" dirty="0"/>
          </a:p>
        </p:txBody>
      </p:sp>
      <p:sp>
        <p:nvSpPr>
          <p:cNvPr id="10" name="Content Placeholder 9"/>
          <p:cNvSpPr>
            <a:spLocks noGrp="1"/>
          </p:cNvSpPr>
          <p:nvPr>
            <p:ph sz="quarter" idx="4"/>
          </p:nvPr>
        </p:nvSpPr>
        <p:spPr/>
        <p:txBody>
          <a:bodyPr>
            <a:noAutofit/>
          </a:bodyPr>
          <a:lstStyle/>
          <a:p>
            <a:r>
              <a:rPr lang="en-CA" sz="2000" dirty="0"/>
              <a:t>Both youth and adult racialized and Aboriginal people are over-represented in the criminal justice </a:t>
            </a:r>
            <a:r>
              <a:rPr lang="en-CA" sz="2000" dirty="0" smtClean="0"/>
              <a:t>system</a:t>
            </a:r>
          </a:p>
          <a:p>
            <a:r>
              <a:rPr lang="en-CA" sz="2000" dirty="0" smtClean="0"/>
              <a:t>Despite </a:t>
            </a:r>
            <a:r>
              <a:rPr lang="en-CA" sz="2000" dirty="0"/>
              <a:t>Aboriginal people making up </a:t>
            </a:r>
            <a:r>
              <a:rPr lang="en-CA" sz="2000" dirty="0" smtClean="0"/>
              <a:t>appox. 4% of </a:t>
            </a:r>
            <a:r>
              <a:rPr lang="en-CA" sz="2000" dirty="0"/>
              <a:t>the Canadian adult population and </a:t>
            </a:r>
            <a:r>
              <a:rPr lang="en-CA" sz="2000" dirty="0" smtClean="0"/>
              <a:t>7% of </a:t>
            </a:r>
            <a:r>
              <a:rPr lang="en-CA" sz="2000" dirty="0"/>
              <a:t>the youth population, they accounted for over </a:t>
            </a:r>
            <a:r>
              <a:rPr lang="en-CA" sz="2000" dirty="0" smtClean="0"/>
              <a:t>28% </a:t>
            </a:r>
            <a:r>
              <a:rPr lang="en-CA" sz="2000" dirty="0"/>
              <a:t>and about </a:t>
            </a:r>
            <a:r>
              <a:rPr lang="en-CA" sz="2000" dirty="0" smtClean="0"/>
              <a:t>39% </a:t>
            </a:r>
            <a:r>
              <a:rPr lang="en-CA" sz="2000" dirty="0"/>
              <a:t>of admissions to correctional facilities respectively in </a:t>
            </a:r>
            <a:r>
              <a:rPr lang="en-CA" sz="2000" dirty="0" smtClean="0"/>
              <a:t>2011/2012</a:t>
            </a:r>
            <a:endParaRPr lang="en-US" sz="2000" dirty="0"/>
          </a:p>
        </p:txBody>
      </p:sp>
      <p:pic>
        <p:nvPicPr>
          <p:cNvPr id="11" name="Picture 10" descr="C:\Users\DSimeonov\AppData\Local\Microsoft\Windows\Temporary Internet Files\Content.IE5\XU85LM67\MC900431515[1].png"/>
          <p:cNvPicPr>
            <a:picLocks noChangeAspect="1" noChangeArrowheads="1"/>
          </p:cNvPicPr>
          <p:nvPr/>
        </p:nvPicPr>
        <p:blipFill>
          <a:blip r:embed="rId2" cstate="print"/>
          <a:srcRect/>
          <a:stretch>
            <a:fillRect/>
          </a:stretch>
        </p:blipFill>
        <p:spPr bwMode="auto">
          <a:xfrm>
            <a:off x="7566913" y="5477759"/>
            <a:ext cx="1288166" cy="1288166"/>
          </a:xfrm>
          <a:prstGeom prst="rect">
            <a:avLst/>
          </a:prstGeom>
          <a:noFill/>
          <a:ln w="9525">
            <a:noFill/>
            <a:miter lim="800000"/>
            <a:headEnd/>
            <a:tailEnd/>
          </a:ln>
        </p:spPr>
      </p:pic>
    </p:spTree>
    <p:extLst>
      <p:ext uri="{BB962C8B-B14F-4D97-AF65-F5344CB8AC3E}">
        <p14:creationId xmlns:p14="http://schemas.microsoft.com/office/powerpoint/2010/main" val="183405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1B0"/>
                </a:solidFill>
                <a:ea typeface="ＭＳ Ｐゴシック" pitchFamily="34" charset="-128"/>
              </a:rPr>
              <a:t>Social Inclusion</a:t>
            </a:r>
            <a:endParaRPr lang="en-US" dirty="0"/>
          </a:p>
        </p:txBody>
      </p:sp>
      <p:sp>
        <p:nvSpPr>
          <p:cNvPr id="7" name="Text Placeholder 6"/>
          <p:cNvSpPr>
            <a:spLocks noGrp="1"/>
          </p:cNvSpPr>
          <p:nvPr>
            <p:ph type="body" idx="1"/>
          </p:nvPr>
        </p:nvSpPr>
        <p:spPr/>
        <p:txBody>
          <a:bodyPr/>
          <a:lstStyle/>
          <a:p>
            <a:r>
              <a:rPr lang="en-US" dirty="0" smtClean="0"/>
              <a:t>Impact on Mental Health</a:t>
            </a:r>
            <a:endParaRPr lang="en-US" dirty="0"/>
          </a:p>
        </p:txBody>
      </p:sp>
      <p:sp>
        <p:nvSpPr>
          <p:cNvPr id="8" name="Content Placeholder 7"/>
          <p:cNvSpPr>
            <a:spLocks noGrp="1"/>
          </p:cNvSpPr>
          <p:nvPr>
            <p:ph sz="half" idx="2"/>
          </p:nvPr>
        </p:nvSpPr>
        <p:spPr/>
        <p:txBody>
          <a:bodyPr>
            <a:normAutofit/>
          </a:bodyPr>
          <a:lstStyle/>
          <a:p>
            <a:r>
              <a:rPr lang="en-US" sz="2000" dirty="0" smtClean="0"/>
              <a:t>Exclusion </a:t>
            </a:r>
            <a:r>
              <a:rPr lang="en-US" sz="2000" dirty="0"/>
              <a:t>of individuals and communities from society results in a range of chronic </a:t>
            </a:r>
            <a:r>
              <a:rPr lang="en-US" sz="2000" dirty="0" smtClean="0"/>
              <a:t>conditions</a:t>
            </a:r>
          </a:p>
          <a:p>
            <a:r>
              <a:rPr lang="en-CA" sz="2000" dirty="0" smtClean="0"/>
              <a:t>Those </a:t>
            </a:r>
            <a:r>
              <a:rPr lang="en-CA" sz="2000" dirty="0"/>
              <a:t>who </a:t>
            </a:r>
            <a:r>
              <a:rPr lang="en-CA" sz="2000" dirty="0" smtClean="0"/>
              <a:t>report </a:t>
            </a:r>
            <a:r>
              <a:rPr lang="en-CA" sz="2000" dirty="0"/>
              <a:t>excellent or very good mental health </a:t>
            </a:r>
            <a:r>
              <a:rPr lang="en-CA" sz="2000" dirty="0" smtClean="0"/>
              <a:t>are more </a:t>
            </a:r>
            <a:r>
              <a:rPr lang="en-CA" sz="2000" dirty="0"/>
              <a:t>likely to report a very strong sense of community </a:t>
            </a:r>
            <a:r>
              <a:rPr lang="en-CA" sz="2000" dirty="0" smtClean="0"/>
              <a:t>belonging</a:t>
            </a:r>
            <a:endParaRPr lang="en-US" sz="2000" dirty="0"/>
          </a:p>
        </p:txBody>
      </p:sp>
      <p:sp>
        <p:nvSpPr>
          <p:cNvPr id="9" name="Text Placeholder 8"/>
          <p:cNvSpPr>
            <a:spLocks noGrp="1"/>
          </p:cNvSpPr>
          <p:nvPr>
            <p:ph type="body" sz="quarter" idx="3"/>
          </p:nvPr>
        </p:nvSpPr>
        <p:spPr/>
        <p:txBody>
          <a:bodyPr/>
          <a:lstStyle/>
          <a:p>
            <a:r>
              <a:rPr lang="en-US" dirty="0" smtClean="0"/>
              <a:t>Impact on Justice Involvement</a:t>
            </a:r>
            <a:endParaRPr lang="en-US" dirty="0"/>
          </a:p>
        </p:txBody>
      </p:sp>
      <p:sp>
        <p:nvSpPr>
          <p:cNvPr id="10" name="Content Placeholder 9"/>
          <p:cNvSpPr>
            <a:spLocks noGrp="1"/>
          </p:cNvSpPr>
          <p:nvPr>
            <p:ph sz="quarter" idx="4"/>
          </p:nvPr>
        </p:nvSpPr>
        <p:spPr/>
        <p:txBody>
          <a:bodyPr>
            <a:noAutofit/>
          </a:bodyPr>
          <a:lstStyle/>
          <a:p>
            <a:r>
              <a:rPr lang="en-CA" sz="2000" dirty="0" smtClean="0"/>
              <a:t>Sense </a:t>
            </a:r>
            <a:r>
              <a:rPr lang="en-CA" sz="2000" dirty="0"/>
              <a:t>of exclusion can lead to feelings of isolation, impulsivity, and a lack of belonging, all of which are risk factors </a:t>
            </a:r>
            <a:r>
              <a:rPr lang="en-CA" sz="2000" dirty="0" smtClean="0"/>
              <a:t>for engaging in criminal activity</a:t>
            </a:r>
            <a:endParaRPr lang="en-US" sz="2000" dirty="0"/>
          </a:p>
        </p:txBody>
      </p:sp>
      <p:pic>
        <p:nvPicPr>
          <p:cNvPr id="11" name="Picture 10" descr="C:\Users\DSimeonov\AppData\Local\Microsoft\Windows\Temporary Internet Files\Content.IE5\XU85LM67\MC900431515[1].png"/>
          <p:cNvPicPr>
            <a:picLocks noChangeAspect="1" noChangeArrowheads="1"/>
          </p:cNvPicPr>
          <p:nvPr/>
        </p:nvPicPr>
        <p:blipFill>
          <a:blip r:embed="rId2" cstate="print"/>
          <a:srcRect/>
          <a:stretch>
            <a:fillRect/>
          </a:stretch>
        </p:blipFill>
        <p:spPr bwMode="auto">
          <a:xfrm>
            <a:off x="7566913" y="5477759"/>
            <a:ext cx="1288166" cy="1288166"/>
          </a:xfrm>
          <a:prstGeom prst="rect">
            <a:avLst/>
          </a:prstGeom>
          <a:noFill/>
          <a:ln w="9525">
            <a:noFill/>
            <a:miter lim="800000"/>
            <a:headEnd/>
            <a:tailEnd/>
          </a:ln>
        </p:spPr>
      </p:pic>
    </p:spTree>
    <p:extLst>
      <p:ext uri="{BB962C8B-B14F-4D97-AF65-F5344CB8AC3E}">
        <p14:creationId xmlns:p14="http://schemas.microsoft.com/office/powerpoint/2010/main" val="377391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B1B0"/>
                </a:solidFill>
              </a:rPr>
              <a:t>Agenda</a:t>
            </a:r>
            <a:endParaRPr lang="en-US" dirty="0"/>
          </a:p>
        </p:txBody>
      </p:sp>
      <p:sp>
        <p:nvSpPr>
          <p:cNvPr id="3" name="Content Placeholder 2"/>
          <p:cNvSpPr>
            <a:spLocks noGrp="1"/>
          </p:cNvSpPr>
          <p:nvPr>
            <p:ph idx="1"/>
          </p:nvPr>
        </p:nvSpPr>
        <p:spPr>
          <a:xfrm>
            <a:off x="457200" y="1628800"/>
            <a:ext cx="8229600" cy="4525963"/>
          </a:xfrm>
        </p:spPr>
        <p:txBody>
          <a:bodyPr>
            <a:noAutofit/>
          </a:bodyPr>
          <a:lstStyle/>
          <a:p>
            <a:pPr marL="514350" indent="-514350">
              <a:buFont typeface="+mj-lt"/>
              <a:buAutoNum type="arabicPeriod"/>
            </a:pPr>
            <a:r>
              <a:rPr lang="en-US" sz="2400" dirty="0" smtClean="0"/>
              <a:t>Introductions</a:t>
            </a:r>
          </a:p>
          <a:p>
            <a:pPr marL="514350" indent="-514350">
              <a:buFont typeface="+mj-lt"/>
              <a:buAutoNum type="arabicPeriod"/>
            </a:pPr>
            <a:r>
              <a:rPr lang="en-US" sz="2400" dirty="0" smtClean="0"/>
              <a:t>Understanding the Social Determinants of Health (SDoH)</a:t>
            </a:r>
          </a:p>
          <a:p>
            <a:pPr marL="914400" lvl="1" indent="-514350"/>
            <a:r>
              <a:rPr lang="en-US" sz="2000" dirty="0" smtClean="0"/>
              <a:t>Impact of SDoH on mental health and addictions</a:t>
            </a:r>
          </a:p>
          <a:p>
            <a:pPr marL="914400" lvl="1" indent="-514350"/>
            <a:r>
              <a:rPr lang="en-US" sz="2000" dirty="0" smtClean="0"/>
              <a:t>Impact of SDoH on justice involvement</a:t>
            </a:r>
          </a:p>
          <a:p>
            <a:pPr marL="514350" indent="-514350">
              <a:buFont typeface="+mj-lt"/>
              <a:buAutoNum type="arabicPeriod"/>
            </a:pPr>
            <a:r>
              <a:rPr lang="en-US" sz="2400" dirty="0" smtClean="0"/>
              <a:t>How Mental Health &amp; Addictions Sector is addressing SDoH</a:t>
            </a:r>
          </a:p>
          <a:p>
            <a:pPr marL="514350" indent="-514350">
              <a:buFont typeface="+mj-lt"/>
              <a:buAutoNum type="arabicPeriod"/>
            </a:pPr>
            <a:r>
              <a:rPr lang="en-US" sz="2400" dirty="0" smtClean="0"/>
              <a:t>How Justice Sector is addressing SDoH</a:t>
            </a:r>
          </a:p>
          <a:p>
            <a:pPr marL="514350" indent="-514350">
              <a:buFont typeface="+mj-lt"/>
              <a:buAutoNum type="arabicPeriod"/>
            </a:pPr>
            <a:r>
              <a:rPr lang="en-US" sz="2400" dirty="0" smtClean="0"/>
              <a:t>Cross-Sector collaborations to address SDoH</a:t>
            </a:r>
          </a:p>
          <a:p>
            <a:pPr marL="514350" indent="-514350">
              <a:buFont typeface="+mj-lt"/>
              <a:buAutoNum type="arabicPeriod"/>
            </a:pPr>
            <a:r>
              <a:rPr lang="en-US" sz="2400" dirty="0" smtClean="0"/>
              <a:t>Q &amp; A</a:t>
            </a:r>
            <a:endParaRPr lang="en-US" sz="2400" dirty="0"/>
          </a:p>
        </p:txBody>
      </p:sp>
    </p:spTree>
    <p:extLst>
      <p:ext uri="{BB962C8B-B14F-4D97-AF65-F5344CB8AC3E}">
        <p14:creationId xmlns:p14="http://schemas.microsoft.com/office/powerpoint/2010/main" val="31591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4350" y="271463"/>
            <a:ext cx="7772400" cy="914400"/>
          </a:xfrm>
        </p:spPr>
        <p:txBody>
          <a:bodyPr>
            <a:normAutofit/>
          </a:bodyPr>
          <a:lstStyle/>
          <a:p>
            <a:r>
              <a:rPr lang="en-US" altLang="en-US" sz="3600" b="1" dirty="0" smtClean="0">
                <a:solidFill>
                  <a:srgbClr val="00B1B0"/>
                </a:solidFill>
              </a:rPr>
              <a:t>Who is impacted?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F8BFBA-9131-4133-8DE3-477D33943B1B}" type="slidenum">
              <a:rPr lang="en-US" altLang="en-US">
                <a:solidFill>
                  <a:srgbClr val="000000"/>
                </a:solidFill>
                <a:latin typeface="Calibri" panose="020F0502020204030204" pitchFamily="34" charset="0"/>
              </a:rPr>
              <a:pPr eaLnBrk="1" hangingPunct="1"/>
              <a:t>20</a:t>
            </a:fld>
            <a:endParaRPr lang="en-US" altLang="en-US" dirty="0">
              <a:solidFill>
                <a:srgbClr val="000000"/>
              </a:solidFill>
              <a:latin typeface="Calibri" panose="020F0502020204030204" pitchFamily="34" charset="0"/>
            </a:endParaRPr>
          </a:p>
        </p:txBody>
      </p:sp>
      <p:pic>
        <p:nvPicPr>
          <p:cNvPr id="15364" name="Picture 4" descr="venn dia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150" y="1844675"/>
            <a:ext cx="5329238"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468313" y="1341438"/>
            <a:ext cx="6480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latin typeface="+mn-lt"/>
              </a:rPr>
              <a:t>3 population clusters emerge:</a:t>
            </a:r>
          </a:p>
        </p:txBody>
      </p:sp>
      <p:pic>
        <p:nvPicPr>
          <p:cNvPr id="15366" name="Picture 6" descr="CMHA_National_ENG_logo_4C_po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5949950"/>
            <a:ext cx="3981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180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3664"/>
            <a:ext cx="8229600" cy="2425700"/>
          </a:xfrm>
        </p:spPr>
        <p:txBody>
          <a:bodyPr>
            <a:normAutofit fontScale="25000" lnSpcReduction="20000"/>
          </a:bodyPr>
          <a:lstStyle/>
          <a:p>
            <a:pPr marL="0" lvl="0" indent="0">
              <a:buNone/>
            </a:pPr>
            <a:endParaRPr lang="en-US" sz="8000" dirty="0" smtClean="0"/>
          </a:p>
          <a:p>
            <a:pPr lvl="0">
              <a:buFont typeface="Wingdings" panose="05000000000000000000" pitchFamily="2" charset="2"/>
              <a:buChar char="ü"/>
            </a:pPr>
            <a:r>
              <a:rPr lang="en-CA" sz="9600" dirty="0" smtClean="0"/>
              <a:t>Encourage continued integration between the mental health and criminal justice systems in addressing the social determinants of health</a:t>
            </a:r>
          </a:p>
          <a:p>
            <a:pPr lvl="0">
              <a:buFont typeface="Wingdings" panose="05000000000000000000" pitchFamily="2" charset="2"/>
              <a:buChar char="ü"/>
            </a:pPr>
            <a:endParaRPr lang="en-CA" sz="9600" dirty="0" smtClean="0"/>
          </a:p>
          <a:p>
            <a:pPr lvl="0">
              <a:buFont typeface="Wingdings" panose="05000000000000000000" pitchFamily="2" charset="2"/>
              <a:buChar char="ü"/>
            </a:pPr>
            <a:r>
              <a:rPr lang="en-CA" sz="9600" dirty="0" smtClean="0"/>
              <a:t>Leverage existing expertise and promising practices</a:t>
            </a:r>
          </a:p>
          <a:p>
            <a:pPr lvl="0">
              <a:buFont typeface="Wingdings" panose="05000000000000000000" pitchFamily="2" charset="2"/>
              <a:buChar char="ü"/>
            </a:pPr>
            <a:endParaRPr lang="en-CA" sz="9600" dirty="0" smtClean="0"/>
          </a:p>
          <a:p>
            <a:pPr lvl="0">
              <a:buFont typeface="Wingdings" panose="05000000000000000000" pitchFamily="2" charset="2"/>
              <a:buChar char="ü"/>
            </a:pPr>
            <a:r>
              <a:rPr lang="en-CA" sz="9600" dirty="0" smtClean="0"/>
              <a:t>Foster formal and information partnerships between police services, lawyers, courts, correctional facilities and community mental health and addictions services, hospitals and other social services</a:t>
            </a:r>
            <a:endParaRPr lang="en-US" sz="9600" dirty="0" smtClean="0">
              <a:solidFill>
                <a:srgbClr val="4D4D4D"/>
              </a:solidFill>
            </a:endParaRPr>
          </a:p>
          <a:p>
            <a:pPr marL="715962" indent="-514350" algn="r" eaLnBrk="1" hangingPunct="1">
              <a:spcAft>
                <a:spcPts val="600"/>
              </a:spcAft>
              <a:buFont typeface="Wingdings" pitchFamily="2" charset="2"/>
              <a:buNone/>
              <a:defRPr/>
            </a:pPr>
            <a:endParaRPr lang="en-US" sz="1800" dirty="0" smtClean="0">
              <a:solidFill>
                <a:srgbClr val="4D4D4D"/>
              </a:solidFill>
              <a:ea typeface="+mn-ea"/>
            </a:endParaRPr>
          </a:p>
          <a:p>
            <a:pPr eaLnBrk="1" hangingPunct="1">
              <a:buFont typeface="Wingdings" pitchFamily="2" charset="2"/>
              <a:buNone/>
              <a:defRPr/>
            </a:pPr>
            <a:r>
              <a:rPr lang="en-CA" dirty="0" smtClean="0">
                <a:solidFill>
                  <a:srgbClr val="4D4D4D"/>
                </a:solidFill>
                <a:ea typeface="+mn-ea"/>
              </a:rPr>
              <a:t>	</a:t>
            </a:r>
            <a:endParaRPr lang="en-US" sz="1600" dirty="0" smtClean="0">
              <a:solidFill>
                <a:srgbClr val="4D4D4D"/>
              </a:solidFill>
              <a:ea typeface="+mn-ea"/>
            </a:endParaRPr>
          </a:p>
        </p:txBody>
      </p:sp>
      <p:sp>
        <p:nvSpPr>
          <p:cNvPr id="5" name="Title 1"/>
          <p:cNvSpPr txBox="1">
            <a:spLocks/>
          </p:cNvSpPr>
          <p:nvPr/>
        </p:nvSpPr>
        <p:spPr>
          <a:xfrm>
            <a:off x="433388" y="746125"/>
            <a:ext cx="7839075" cy="617538"/>
          </a:xfrm>
          <a:prstGeom prst="rect">
            <a:avLst/>
          </a:prstGeom>
        </p:spPr>
        <p:txBody>
          <a:bodyPr/>
          <a:lstStyle/>
          <a:p>
            <a:pPr algn="ctr" eaLnBrk="1" hangingPunct="1">
              <a:defRPr/>
            </a:pPr>
            <a:r>
              <a:rPr lang="en-US" sz="3600" b="1" dirty="0" smtClean="0">
                <a:solidFill>
                  <a:srgbClr val="00B1B0"/>
                </a:solidFill>
                <a:latin typeface="+mj-lt"/>
                <a:ea typeface="ＭＳ Ｐゴシック" pitchFamily="-84" charset="-128"/>
                <a:cs typeface="+mj-cs"/>
              </a:rPr>
              <a:t>How can we help?</a:t>
            </a:r>
            <a:endParaRPr lang="en-US" sz="3600" b="1" dirty="0">
              <a:solidFill>
                <a:srgbClr val="00B1B0"/>
              </a:solidFill>
              <a:latin typeface="+mj-lt"/>
              <a:ea typeface="ＭＳ Ｐゴシック" pitchFamily="-84" charset="-128"/>
              <a:cs typeface="+mj-cs"/>
            </a:endParaRP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r="10715"/>
          <a:stretch>
            <a:fillRect/>
          </a:stretch>
        </p:blipFill>
        <p:spPr bwMode="auto">
          <a:xfrm>
            <a:off x="6588224" y="5301208"/>
            <a:ext cx="2199417" cy="98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Emerging programs and strategies:</a:t>
            </a:r>
          </a:p>
          <a:p>
            <a:r>
              <a:rPr lang="en-US" dirty="0" smtClean="0"/>
              <a:t>IPS Supported Employment</a:t>
            </a:r>
          </a:p>
          <a:p>
            <a:r>
              <a:rPr lang="en-US" dirty="0" smtClean="0"/>
              <a:t>Housing First &amp; MHJ </a:t>
            </a:r>
            <a:r>
              <a:rPr lang="en-US" dirty="0" err="1" smtClean="0"/>
              <a:t>Safebeds</a:t>
            </a:r>
            <a:endParaRPr lang="en-US" dirty="0" smtClean="0"/>
          </a:p>
          <a:p>
            <a:r>
              <a:rPr lang="en-US" dirty="0" smtClean="0"/>
              <a:t>Supported Education</a:t>
            </a:r>
          </a:p>
          <a:p>
            <a:r>
              <a:rPr lang="en-US" dirty="0" smtClean="0"/>
              <a:t>Strategies to Address Institutional Discrimination</a:t>
            </a:r>
          </a:p>
          <a:p>
            <a:r>
              <a:rPr lang="en-US" dirty="0" smtClean="0"/>
              <a:t>Peer Support &amp; Service User Engagement</a:t>
            </a:r>
          </a:p>
          <a:p>
            <a:endParaRPr lang="en-US" dirty="0"/>
          </a:p>
        </p:txBody>
      </p:sp>
      <p:sp>
        <p:nvSpPr>
          <p:cNvPr id="5" name="Title 3"/>
          <p:cNvSpPr txBox="1">
            <a:spLocks/>
          </p:cNvSpPr>
          <p:nvPr/>
        </p:nvSpPr>
        <p:spPr>
          <a:xfrm>
            <a:off x="457200" y="426331"/>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B1B0"/>
                </a:solidFill>
                <a:ea typeface="ＭＳ Ｐゴシック" pitchFamily="34" charset="-128"/>
              </a:rPr>
              <a:t>How MH&amp;A Sector Addressing </a:t>
            </a:r>
            <a:r>
              <a:rPr lang="en-US" b="1" dirty="0" err="1" smtClean="0">
                <a:solidFill>
                  <a:srgbClr val="00B1B0"/>
                </a:solidFill>
                <a:ea typeface="ＭＳ Ｐゴシック" pitchFamily="34" charset="-128"/>
              </a:rPr>
              <a:t>SDoH</a:t>
            </a:r>
            <a:endParaRPr lang="en-US" dirty="0"/>
          </a:p>
        </p:txBody>
      </p:sp>
    </p:spTree>
    <p:extLst>
      <p:ext uri="{BB962C8B-B14F-4D97-AF65-F5344CB8AC3E}">
        <p14:creationId xmlns:p14="http://schemas.microsoft.com/office/powerpoint/2010/main" val="80620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Individualized Placement &amp; Support (IPS):</a:t>
            </a:r>
          </a:p>
          <a:p>
            <a:pPr lvl="1">
              <a:buFont typeface="Arial" panose="020B0604020202020204" pitchFamily="34" charset="0"/>
              <a:buChar char="•"/>
            </a:pPr>
            <a:r>
              <a:rPr lang="en-US" dirty="0"/>
              <a:t>E</a:t>
            </a:r>
            <a:r>
              <a:rPr lang="en-US" dirty="0" smtClean="0"/>
              <a:t>mployment specialists integrated with treatment teams, provide full range of supported employment services</a:t>
            </a:r>
          </a:p>
          <a:p>
            <a:pPr lvl="1">
              <a:buFont typeface="Arial" panose="020B0604020202020204" pitchFamily="34" charset="0"/>
              <a:buChar char="•"/>
            </a:pPr>
            <a:r>
              <a:rPr lang="en-US" dirty="0" smtClean="0"/>
              <a:t>Shift from “train-place” to “place-train” approach</a:t>
            </a:r>
          </a:p>
          <a:p>
            <a:pPr lvl="1">
              <a:buFont typeface="Arial" panose="020B0604020202020204" pitchFamily="34" charset="0"/>
              <a:buChar char="•"/>
            </a:pPr>
            <a:r>
              <a:rPr lang="en-US" dirty="0" smtClean="0"/>
              <a:t>Minimal preliminary assessments, rapid job searches, normal work settings, match clients with jobs of their choice, and ongoing support</a:t>
            </a:r>
          </a:p>
          <a:p>
            <a:pPr lvl="1">
              <a:buFont typeface="Arial" panose="020B0604020202020204" pitchFamily="34" charset="0"/>
              <a:buChar char="•"/>
            </a:pPr>
            <a:r>
              <a:rPr lang="en-US" dirty="0" smtClean="0"/>
              <a:t>Staff training manual, fidelity scale used</a:t>
            </a:r>
          </a:p>
          <a:p>
            <a:pPr lvl="1">
              <a:buFont typeface="Arial" panose="020B0604020202020204" pitchFamily="34" charset="0"/>
              <a:buChar char="•"/>
            </a:pPr>
            <a:r>
              <a:rPr lang="en-US" dirty="0" smtClean="0"/>
              <a:t>Strongest empirical support of any model of vocational services</a:t>
            </a:r>
            <a:endParaRPr lang="en-CA" dirty="0"/>
          </a:p>
        </p:txBody>
      </p:sp>
      <p:sp>
        <p:nvSpPr>
          <p:cNvPr id="4" name="Title 3"/>
          <p:cNvSpPr>
            <a:spLocks noGrp="1"/>
          </p:cNvSpPr>
          <p:nvPr>
            <p:ph type="title"/>
          </p:nvPr>
        </p:nvSpPr>
        <p:spPr/>
        <p:txBody>
          <a:bodyPr/>
          <a:lstStyle/>
          <a:p>
            <a:r>
              <a:rPr lang="en-US" b="1" dirty="0" smtClean="0">
                <a:solidFill>
                  <a:srgbClr val="00B1B0"/>
                </a:solidFill>
                <a:ea typeface="ＭＳ Ｐゴシック" pitchFamily="34" charset="-128"/>
              </a:rPr>
              <a:t>Supported Employment</a:t>
            </a:r>
            <a:endParaRPr lang="en-US" dirty="0"/>
          </a:p>
        </p:txBody>
      </p:sp>
      <p:pic>
        <p:nvPicPr>
          <p:cNvPr id="5" name="Picture 8" descr="C:\Users\DSimeonov\AppData\Local\Microsoft\Windows\Temporary Internet Files\Content.IE5\FX9JG5TN\MC900431509[1].png"/>
          <p:cNvPicPr>
            <a:picLocks noChangeAspect="1" noChangeArrowheads="1"/>
          </p:cNvPicPr>
          <p:nvPr/>
        </p:nvPicPr>
        <p:blipFill>
          <a:blip r:embed="rId2" cstate="print"/>
          <a:srcRect/>
          <a:stretch>
            <a:fillRect/>
          </a:stretch>
        </p:blipFill>
        <p:spPr bwMode="auto">
          <a:xfrm>
            <a:off x="7462613" y="5229200"/>
            <a:ext cx="1374890" cy="1374890"/>
          </a:xfrm>
          <a:prstGeom prst="rect">
            <a:avLst/>
          </a:prstGeom>
          <a:noFill/>
          <a:ln w="9525">
            <a:noFill/>
            <a:miter lim="800000"/>
            <a:headEnd/>
            <a:tailEnd/>
          </a:ln>
        </p:spPr>
      </p:pic>
    </p:spTree>
    <p:extLst>
      <p:ext uri="{BB962C8B-B14F-4D97-AF65-F5344CB8AC3E}">
        <p14:creationId xmlns:p14="http://schemas.microsoft.com/office/powerpoint/2010/main" val="299219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1B0"/>
                </a:solidFill>
                <a:ea typeface="ＭＳ Ｐゴシック" pitchFamily="34" charset="-128"/>
              </a:rPr>
              <a:t>Supportive Housing</a:t>
            </a:r>
            <a:endParaRPr lang="en-CA" dirty="0"/>
          </a:p>
        </p:txBody>
      </p:sp>
      <p:sp>
        <p:nvSpPr>
          <p:cNvPr id="3" name="Content Placeholder 2"/>
          <p:cNvSpPr>
            <a:spLocks noGrp="1"/>
          </p:cNvSpPr>
          <p:nvPr>
            <p:ph idx="1"/>
          </p:nvPr>
        </p:nvSpPr>
        <p:spPr>
          <a:xfrm>
            <a:off x="459165" y="1268760"/>
            <a:ext cx="8229600" cy="4525963"/>
          </a:xfrm>
        </p:spPr>
        <p:txBody>
          <a:bodyPr>
            <a:normAutofit fontScale="92500"/>
          </a:bodyPr>
          <a:lstStyle/>
          <a:p>
            <a:r>
              <a:rPr lang="en-US" dirty="0" smtClean="0"/>
              <a:t>Housing First Model</a:t>
            </a:r>
          </a:p>
          <a:p>
            <a:pPr lvl="1">
              <a:buFont typeface="Arial" panose="020B0604020202020204" pitchFamily="34" charset="0"/>
              <a:buChar char="•"/>
            </a:pPr>
            <a:r>
              <a:rPr lang="en-US" dirty="0" smtClean="0"/>
              <a:t>Moves homeless individuals immediately from streets/shelters into own apt, with wrap around supports (e.g. ICM/ACTT)</a:t>
            </a:r>
          </a:p>
          <a:p>
            <a:pPr lvl="1">
              <a:buFont typeface="Arial" panose="020B0604020202020204" pitchFamily="34" charset="0"/>
              <a:buChar char="•"/>
            </a:pPr>
            <a:r>
              <a:rPr lang="en-US" dirty="0" smtClean="0"/>
              <a:t>Shift from “housing readiness” model</a:t>
            </a:r>
          </a:p>
          <a:p>
            <a:pPr lvl="1">
              <a:buFont typeface="Arial" panose="020B0604020202020204" pitchFamily="34" charset="0"/>
              <a:buChar char="•"/>
            </a:pPr>
            <a:r>
              <a:rPr lang="en-US" dirty="0" smtClean="0"/>
              <a:t>Continued tenancy not dependent on participation in services</a:t>
            </a:r>
          </a:p>
          <a:p>
            <a:pPr lvl="1">
              <a:buFont typeface="Arial" panose="020B0604020202020204" pitchFamily="34" charset="0"/>
              <a:buChar char="•"/>
            </a:pPr>
            <a:r>
              <a:rPr lang="en-US" dirty="0" smtClean="0"/>
              <a:t>Strong empirical support: increased housing tenure, reduce ED/inpatient use, criminal justice involvement</a:t>
            </a:r>
          </a:p>
          <a:p>
            <a:pPr lvl="1">
              <a:buFont typeface="Arial" panose="020B0604020202020204" pitchFamily="34" charset="0"/>
              <a:buChar char="•"/>
            </a:pPr>
            <a:r>
              <a:rPr lang="en-US" dirty="0" smtClean="0"/>
              <a:t>Fidelity measures available</a:t>
            </a:r>
            <a:endParaRPr lang="en-CA" dirty="0"/>
          </a:p>
        </p:txBody>
      </p:sp>
      <p:pic>
        <p:nvPicPr>
          <p:cNvPr id="4" name="Picture 9" descr="C:\Users\DSimeonov\AppData\Local\Microsoft\Windows\Temporary Internet Files\Content.IE5\IF2DZGP4\MC900431495[1].png"/>
          <p:cNvPicPr>
            <a:picLocks noChangeAspect="1" noChangeArrowheads="1"/>
          </p:cNvPicPr>
          <p:nvPr/>
        </p:nvPicPr>
        <p:blipFill>
          <a:blip r:embed="rId2" cstate="print"/>
          <a:srcRect/>
          <a:stretch>
            <a:fillRect/>
          </a:stretch>
        </p:blipFill>
        <p:spPr bwMode="auto">
          <a:xfrm>
            <a:off x="7740352" y="5516080"/>
            <a:ext cx="1325404" cy="1325404"/>
          </a:xfrm>
          <a:prstGeom prst="rect">
            <a:avLst/>
          </a:prstGeom>
          <a:noFill/>
          <a:ln w="9525">
            <a:noFill/>
            <a:miter lim="800000"/>
            <a:headEnd/>
            <a:tailEnd/>
          </a:ln>
        </p:spPr>
      </p:pic>
    </p:spTree>
    <p:extLst>
      <p:ext uri="{BB962C8B-B14F-4D97-AF65-F5344CB8AC3E}">
        <p14:creationId xmlns:p14="http://schemas.microsoft.com/office/powerpoint/2010/main" val="296423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60" y="1556792"/>
            <a:ext cx="8892480" cy="4525963"/>
          </a:xfrm>
        </p:spPr>
        <p:txBody>
          <a:bodyPr/>
          <a:lstStyle/>
          <a:p>
            <a:r>
              <a:rPr lang="en-US" dirty="0" smtClean="0"/>
              <a:t>Mental Health and Justice Crisis Beds (</a:t>
            </a:r>
            <a:r>
              <a:rPr lang="en-US" dirty="0" err="1" smtClean="0"/>
              <a:t>Safebeds</a:t>
            </a:r>
            <a:r>
              <a:rPr lang="en-US" dirty="0" smtClean="0"/>
              <a:t>)</a:t>
            </a:r>
          </a:p>
          <a:p>
            <a:pPr lvl="1">
              <a:buFont typeface="Arial" panose="020B0604020202020204" pitchFamily="34" charset="0"/>
              <a:buChar char="•"/>
            </a:pPr>
            <a:r>
              <a:rPr lang="en-US" dirty="0" smtClean="0"/>
              <a:t>Short-term emergency and transitional housing for individuals with current criminal justice involvement or transitioning from correctional/detention setting</a:t>
            </a:r>
          </a:p>
          <a:p>
            <a:pPr lvl="1">
              <a:buFont typeface="Arial" panose="020B0604020202020204" pitchFamily="34" charset="0"/>
              <a:buChar char="•"/>
            </a:pPr>
            <a:r>
              <a:rPr lang="en-US" dirty="0" smtClean="0"/>
              <a:t>Crisis support staff onsite 24/7</a:t>
            </a:r>
          </a:p>
          <a:p>
            <a:pPr lvl="1">
              <a:buFont typeface="Arial" panose="020B0604020202020204" pitchFamily="34" charset="0"/>
              <a:buChar char="•"/>
            </a:pPr>
            <a:r>
              <a:rPr lang="en-US" dirty="0" smtClean="0"/>
              <a:t>Enabling linkage to longer term support services (ICM/pre-charge diversion programs)</a:t>
            </a:r>
          </a:p>
          <a:p>
            <a:pPr lvl="1">
              <a:buFont typeface="Arial" panose="020B0604020202020204" pitchFamily="34" charset="0"/>
              <a:buChar char="•"/>
            </a:pPr>
            <a:r>
              <a:rPr lang="en-US" dirty="0" smtClean="0"/>
              <a:t>No research as yet on program efficacy </a:t>
            </a:r>
          </a:p>
          <a:p>
            <a:pPr marL="457200" lvl="1" indent="0">
              <a:buNone/>
            </a:pPr>
            <a:endParaRPr lang="en-CA" dirty="0"/>
          </a:p>
        </p:txBody>
      </p:sp>
      <p:sp>
        <p:nvSpPr>
          <p:cNvPr id="4" name="Title 1"/>
          <p:cNvSpPr>
            <a:spLocks noGrp="1"/>
          </p:cNvSpPr>
          <p:nvPr>
            <p:ph type="title"/>
          </p:nvPr>
        </p:nvSpPr>
        <p:spPr/>
        <p:txBody>
          <a:bodyPr/>
          <a:lstStyle/>
          <a:p>
            <a:r>
              <a:rPr lang="en-US" b="1" dirty="0" smtClean="0">
                <a:solidFill>
                  <a:srgbClr val="00B1B0"/>
                </a:solidFill>
                <a:ea typeface="ＭＳ Ｐゴシック" pitchFamily="34" charset="-128"/>
              </a:rPr>
              <a:t>Residential Crisis Beds</a:t>
            </a:r>
            <a:endParaRPr lang="en-CA" dirty="0"/>
          </a:p>
        </p:txBody>
      </p:sp>
      <p:pic>
        <p:nvPicPr>
          <p:cNvPr id="5" name="Picture 9" descr="C:\Users\DSimeonov\AppData\Local\Microsoft\Windows\Temporary Internet Files\Content.IE5\IF2DZGP4\MC900431495[1].png"/>
          <p:cNvPicPr>
            <a:picLocks noChangeAspect="1" noChangeArrowheads="1"/>
          </p:cNvPicPr>
          <p:nvPr/>
        </p:nvPicPr>
        <p:blipFill>
          <a:blip r:embed="rId2" cstate="print"/>
          <a:srcRect/>
          <a:stretch>
            <a:fillRect/>
          </a:stretch>
        </p:blipFill>
        <p:spPr bwMode="auto">
          <a:xfrm>
            <a:off x="7509033" y="5301208"/>
            <a:ext cx="1325404" cy="1325404"/>
          </a:xfrm>
          <a:prstGeom prst="rect">
            <a:avLst/>
          </a:prstGeom>
          <a:noFill/>
          <a:ln w="9525">
            <a:noFill/>
            <a:miter lim="800000"/>
            <a:headEnd/>
            <a:tailEnd/>
          </a:ln>
        </p:spPr>
      </p:pic>
    </p:spTree>
    <p:extLst>
      <p:ext uri="{BB962C8B-B14F-4D97-AF65-F5344CB8AC3E}">
        <p14:creationId xmlns:p14="http://schemas.microsoft.com/office/powerpoint/2010/main" val="298725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
            <a:ext cx="8229600" cy="1143000"/>
          </a:xfrm>
        </p:spPr>
        <p:txBody>
          <a:bodyPr/>
          <a:lstStyle/>
          <a:p>
            <a:r>
              <a:rPr lang="en-US" b="1" dirty="0" smtClean="0">
                <a:solidFill>
                  <a:srgbClr val="00B1B0"/>
                </a:solidFill>
                <a:ea typeface="ＭＳ Ｐゴシック" pitchFamily="34" charset="-128"/>
              </a:rPr>
              <a:t>Supported Education</a:t>
            </a:r>
            <a:endParaRPr lang="en-CA" dirty="0"/>
          </a:p>
        </p:txBody>
      </p:sp>
      <p:sp>
        <p:nvSpPr>
          <p:cNvPr id="3" name="Content Placeholder 2"/>
          <p:cNvSpPr>
            <a:spLocks noGrp="1"/>
          </p:cNvSpPr>
          <p:nvPr>
            <p:ph idx="1"/>
          </p:nvPr>
        </p:nvSpPr>
        <p:spPr>
          <a:xfrm>
            <a:off x="457200" y="995740"/>
            <a:ext cx="8229600" cy="4737516"/>
          </a:xfrm>
        </p:spPr>
        <p:txBody>
          <a:bodyPr>
            <a:normAutofit fontScale="92500" lnSpcReduction="10000"/>
          </a:bodyPr>
          <a:lstStyle/>
          <a:p>
            <a:r>
              <a:rPr lang="en-US" dirty="0" smtClean="0"/>
              <a:t>Program/services that assist individuals to gain access to and complete postsecondary education</a:t>
            </a:r>
          </a:p>
          <a:p>
            <a:r>
              <a:rPr lang="en-US" dirty="0" smtClean="0"/>
              <a:t>Three models:</a:t>
            </a:r>
          </a:p>
          <a:p>
            <a:pPr lvl="1">
              <a:buFont typeface="Arial" panose="020B0604020202020204" pitchFamily="34" charset="0"/>
              <a:buChar char="•"/>
            </a:pPr>
            <a:r>
              <a:rPr lang="en-US" dirty="0" smtClean="0"/>
              <a:t>Self-contained class room</a:t>
            </a:r>
          </a:p>
          <a:p>
            <a:pPr lvl="1">
              <a:buFont typeface="Arial" panose="020B0604020202020204" pitchFamily="34" charset="0"/>
              <a:buChar char="•"/>
            </a:pPr>
            <a:r>
              <a:rPr lang="en-US" dirty="0" smtClean="0"/>
              <a:t>Onsite support</a:t>
            </a:r>
          </a:p>
          <a:p>
            <a:pPr lvl="1">
              <a:buFont typeface="Arial" panose="020B0604020202020204" pitchFamily="34" charset="0"/>
              <a:buChar char="•"/>
            </a:pPr>
            <a:r>
              <a:rPr lang="en-US" dirty="0" smtClean="0"/>
              <a:t>Mobile Support</a:t>
            </a:r>
          </a:p>
          <a:p>
            <a:r>
              <a:rPr lang="en-US" dirty="0" smtClean="0"/>
              <a:t>Paucity of research; early findings indicate:</a:t>
            </a:r>
            <a:r>
              <a:rPr lang="en-CA" dirty="0" smtClean="0"/>
              <a:t> greater retention/completion, decreased hospitalizations; improved job opportunities</a:t>
            </a:r>
          </a:p>
          <a:p>
            <a:r>
              <a:rPr lang="en-US" dirty="0" smtClean="0"/>
              <a:t>No difference in outcomes between models</a:t>
            </a:r>
          </a:p>
        </p:txBody>
      </p:sp>
      <p:pic>
        <p:nvPicPr>
          <p:cNvPr id="4" name="Picture 8" descr="C:\Users\DSimeonov\AppData\Local\Microsoft\Windows\Temporary Internet Files\Content.IE5\FX9JG5TN\MC900431509[1].png"/>
          <p:cNvPicPr>
            <a:picLocks noChangeAspect="1" noChangeArrowheads="1"/>
          </p:cNvPicPr>
          <p:nvPr/>
        </p:nvPicPr>
        <p:blipFill>
          <a:blip r:embed="rId2" cstate="print"/>
          <a:srcRect/>
          <a:stretch>
            <a:fillRect/>
          </a:stretch>
        </p:blipFill>
        <p:spPr bwMode="auto">
          <a:xfrm>
            <a:off x="7524328" y="5373216"/>
            <a:ext cx="1374890" cy="1374890"/>
          </a:xfrm>
          <a:prstGeom prst="rect">
            <a:avLst/>
          </a:prstGeom>
          <a:noFill/>
          <a:ln w="9525">
            <a:noFill/>
            <a:miter lim="800000"/>
            <a:headEnd/>
            <a:tailEnd/>
          </a:ln>
        </p:spPr>
      </p:pic>
    </p:spTree>
    <p:extLst>
      <p:ext uri="{BB962C8B-B14F-4D97-AF65-F5344CB8AC3E}">
        <p14:creationId xmlns:p14="http://schemas.microsoft.com/office/powerpoint/2010/main" val="303108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1B0"/>
                </a:solidFill>
                <a:ea typeface="ＭＳ Ｐゴシック" pitchFamily="34" charset="-128"/>
              </a:rPr>
              <a:t>Addressing Institutionalized Discrimination </a:t>
            </a:r>
            <a:endParaRPr lang="en-CA"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smtClean="0"/>
              <a:t>Relative dearth of high quality research to inform service development; recommendations include:</a:t>
            </a:r>
          </a:p>
          <a:p>
            <a:r>
              <a:rPr lang="en-US" dirty="0" smtClean="0"/>
              <a:t>Population-based, flexible services (e.g. services specific to ethno-cultural, racialized, newcomer communities)</a:t>
            </a:r>
          </a:p>
          <a:p>
            <a:r>
              <a:rPr lang="en-US" dirty="0" smtClean="0"/>
              <a:t>Indigenous directed health services</a:t>
            </a:r>
          </a:p>
          <a:p>
            <a:r>
              <a:rPr lang="en-US" dirty="0" smtClean="0"/>
              <a:t>Attract more diverse workforce at all levels of organization</a:t>
            </a:r>
          </a:p>
          <a:p>
            <a:r>
              <a:rPr lang="en-US" dirty="0" smtClean="0"/>
              <a:t>Interpretation services (phone or in-person)</a:t>
            </a:r>
          </a:p>
          <a:p>
            <a:r>
              <a:rPr lang="en-US" dirty="0" smtClean="0"/>
              <a:t>Cultural competence/cultural safety training</a:t>
            </a:r>
          </a:p>
          <a:p>
            <a:r>
              <a:rPr lang="en-US" dirty="0" smtClean="0"/>
              <a:t>Trauma-informed care, which takes up intergenerational trauma</a:t>
            </a:r>
          </a:p>
          <a:p>
            <a:endParaRPr lang="en-CA" dirty="0"/>
          </a:p>
        </p:txBody>
      </p:sp>
      <p:pic>
        <p:nvPicPr>
          <p:cNvPr id="4" name="Picture 3" descr="C:\Users\DSimeonov\AppData\Local\Microsoft\Windows\Temporary Internet Files\Content.IE5\XU85LM67\MC900431515[1].png"/>
          <p:cNvPicPr>
            <a:picLocks noChangeAspect="1" noChangeArrowheads="1"/>
          </p:cNvPicPr>
          <p:nvPr/>
        </p:nvPicPr>
        <p:blipFill>
          <a:blip r:embed="rId2" cstate="print"/>
          <a:srcRect/>
          <a:stretch>
            <a:fillRect/>
          </a:stretch>
        </p:blipFill>
        <p:spPr bwMode="auto">
          <a:xfrm>
            <a:off x="7566913" y="5477759"/>
            <a:ext cx="1288166" cy="1288166"/>
          </a:xfrm>
          <a:prstGeom prst="rect">
            <a:avLst/>
          </a:prstGeom>
          <a:noFill/>
          <a:ln w="9525">
            <a:noFill/>
            <a:miter lim="800000"/>
            <a:headEnd/>
            <a:tailEnd/>
          </a:ln>
        </p:spPr>
      </p:pic>
    </p:spTree>
    <p:extLst>
      <p:ext uri="{BB962C8B-B14F-4D97-AF65-F5344CB8AC3E}">
        <p14:creationId xmlns:p14="http://schemas.microsoft.com/office/powerpoint/2010/main" val="341183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en-US" b="1" dirty="0" smtClean="0">
                <a:solidFill>
                  <a:srgbClr val="00B1B0"/>
                </a:solidFill>
                <a:ea typeface="ＭＳ Ｐゴシック" pitchFamily="34" charset="-128"/>
              </a:rPr>
              <a:t>Peer Support &amp; Service User Engagement</a:t>
            </a:r>
            <a:endParaRPr lang="en-CA" dirty="0"/>
          </a:p>
        </p:txBody>
      </p:sp>
      <p:sp>
        <p:nvSpPr>
          <p:cNvPr id="3" name="Content Placeholder 2"/>
          <p:cNvSpPr>
            <a:spLocks noGrp="1"/>
          </p:cNvSpPr>
          <p:nvPr>
            <p:ph idx="1"/>
          </p:nvPr>
        </p:nvSpPr>
        <p:spPr>
          <a:xfrm>
            <a:off x="318356" y="1196752"/>
            <a:ext cx="8435280" cy="5472608"/>
          </a:xfrm>
        </p:spPr>
        <p:txBody>
          <a:bodyPr>
            <a:normAutofit fontScale="92500"/>
          </a:bodyPr>
          <a:lstStyle/>
          <a:p>
            <a:r>
              <a:rPr lang="en-US" dirty="0" smtClean="0"/>
              <a:t>Support provided by peers, for peers; or any organized support provided by and for  people with mental health problems. </a:t>
            </a:r>
          </a:p>
          <a:p>
            <a:r>
              <a:rPr lang="en-US" dirty="0" smtClean="0"/>
              <a:t>Different approaches:</a:t>
            </a:r>
          </a:p>
          <a:p>
            <a:pPr lvl="1">
              <a:buFont typeface="Arial" panose="020B0604020202020204" pitchFamily="34" charset="0"/>
              <a:buChar char="•"/>
            </a:pPr>
            <a:r>
              <a:rPr lang="en-US" dirty="0" smtClean="0"/>
              <a:t>Informal grassroots self help groups by volunteers</a:t>
            </a:r>
          </a:p>
          <a:p>
            <a:pPr lvl="1">
              <a:buFont typeface="Arial" panose="020B0604020202020204" pitchFamily="34" charset="0"/>
              <a:buChar char="•"/>
            </a:pPr>
            <a:r>
              <a:rPr lang="en-US" dirty="0" smtClean="0"/>
              <a:t>Independent peer run organizations</a:t>
            </a:r>
          </a:p>
          <a:p>
            <a:pPr lvl="1">
              <a:buFont typeface="Arial" panose="020B0604020202020204" pitchFamily="34" charset="0"/>
              <a:buChar char="•"/>
            </a:pPr>
            <a:r>
              <a:rPr lang="en-US" dirty="0" smtClean="0"/>
              <a:t>Peer support programs within mainstream agencies</a:t>
            </a:r>
          </a:p>
          <a:p>
            <a:pPr lvl="1">
              <a:buFont typeface="Arial" panose="020B0604020202020204" pitchFamily="34" charset="0"/>
              <a:buChar char="•"/>
            </a:pPr>
            <a:r>
              <a:rPr lang="en-US" dirty="0" smtClean="0"/>
              <a:t>Peer support workers employ by mainstream services</a:t>
            </a:r>
          </a:p>
          <a:p>
            <a:r>
              <a:rPr lang="en-US" dirty="0" smtClean="0"/>
              <a:t>Research shows:</a:t>
            </a:r>
          </a:p>
          <a:p>
            <a:pPr lvl="1">
              <a:buFont typeface="Arial" panose="020B0604020202020204" pitchFamily="34" charset="0"/>
              <a:buChar char="•"/>
            </a:pPr>
            <a:r>
              <a:rPr lang="en-US" dirty="0" smtClean="0"/>
              <a:t>Improved </a:t>
            </a:r>
            <a:r>
              <a:rPr lang="en-US" dirty="0" err="1" smtClean="0"/>
              <a:t>QoL</a:t>
            </a:r>
            <a:r>
              <a:rPr lang="en-US" dirty="0" smtClean="0"/>
              <a:t>, social support</a:t>
            </a:r>
          </a:p>
          <a:p>
            <a:pPr lvl="1">
              <a:buFont typeface="Arial" panose="020B0604020202020204" pitchFamily="34" charset="0"/>
              <a:buChar char="•"/>
            </a:pPr>
            <a:r>
              <a:rPr lang="en-US" dirty="0" smtClean="0"/>
              <a:t>Reduced symptom distress, hospitalizations</a:t>
            </a:r>
            <a:endParaRPr lang="en-CA" dirty="0"/>
          </a:p>
        </p:txBody>
      </p:sp>
      <p:pic>
        <p:nvPicPr>
          <p:cNvPr id="4" name="Picture 3" descr="C:\Users\DSimeonov\AppData\Local\Microsoft\Windows\Temporary Internet Files\Content.IE5\XU85LM67\MC900431515[1].png"/>
          <p:cNvPicPr>
            <a:picLocks noChangeAspect="1" noChangeArrowheads="1"/>
          </p:cNvPicPr>
          <p:nvPr/>
        </p:nvPicPr>
        <p:blipFill>
          <a:blip r:embed="rId2" cstate="print"/>
          <a:srcRect/>
          <a:stretch>
            <a:fillRect/>
          </a:stretch>
        </p:blipFill>
        <p:spPr bwMode="auto">
          <a:xfrm>
            <a:off x="7566913" y="5477759"/>
            <a:ext cx="1288166" cy="1288166"/>
          </a:xfrm>
          <a:prstGeom prst="rect">
            <a:avLst/>
          </a:prstGeom>
          <a:noFill/>
          <a:ln w="9525">
            <a:noFill/>
            <a:miter lim="800000"/>
            <a:headEnd/>
            <a:tailEnd/>
          </a:ln>
        </p:spPr>
      </p:pic>
    </p:spTree>
    <p:extLst>
      <p:ext uri="{BB962C8B-B14F-4D97-AF65-F5344CB8AC3E}">
        <p14:creationId xmlns:p14="http://schemas.microsoft.com/office/powerpoint/2010/main" val="200669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normAutofit/>
          </a:bodyPr>
          <a:lstStyle/>
          <a:p>
            <a:pPr algn="l"/>
            <a:r>
              <a:rPr lang="en-US" altLang="zh-TW" sz="3600" dirty="0" smtClean="0"/>
              <a:t>Mental Health Strategy @ LAO</a:t>
            </a:r>
          </a:p>
        </p:txBody>
      </p:sp>
      <p:sp>
        <p:nvSpPr>
          <p:cNvPr id="6" name="Slide Number Placeholder 5"/>
          <p:cNvSpPr>
            <a:spLocks noGrp="1"/>
          </p:cNvSpPr>
          <p:nvPr>
            <p:ph type="sldNum" sz="quarter" idx="12"/>
          </p:nvPr>
        </p:nvSpPr>
        <p:spPr/>
        <p:txBody>
          <a:bodyPr>
            <a:normAutofit/>
          </a:bodyPr>
          <a:lstStyle/>
          <a:p>
            <a:fld id="{6F42FDE4-A7DD-41A7-A0A6-9B649FB43336}" type="slidenum">
              <a:rPr lang="en-US" smtClean="0"/>
              <a:pPr/>
              <a:t>29</a:t>
            </a:fld>
            <a:endParaRPr lang="en-US" dirty="0"/>
          </a:p>
        </p:txBody>
      </p:sp>
      <p:sp>
        <p:nvSpPr>
          <p:cNvPr id="56324" name="Rectangle 3"/>
          <p:cNvSpPr>
            <a:spLocks noGrp="1" noChangeArrowheads="1"/>
          </p:cNvSpPr>
          <p:nvPr>
            <p:ph sz="quarter" idx="1"/>
          </p:nvPr>
        </p:nvSpPr>
        <p:spPr>
          <a:xfrm>
            <a:off x="612648" y="1600200"/>
            <a:ext cx="8153400" cy="4997152"/>
          </a:xfrm>
        </p:spPr>
        <p:txBody>
          <a:bodyPr>
            <a:normAutofit fontScale="92500" lnSpcReduction="20000"/>
          </a:bodyPr>
          <a:lstStyle/>
          <a:p>
            <a:r>
              <a:rPr lang="en-CA" altLang="zh-TW" b="1" dirty="0" smtClean="0">
                <a:ea typeface="SimSun" pitchFamily="2" charset="-122"/>
                <a:cs typeface="Arial" pitchFamily="34" charset="0"/>
              </a:rPr>
              <a:t>Mid 2012</a:t>
            </a:r>
            <a:r>
              <a:rPr lang="en-CA" altLang="zh-TW" dirty="0" smtClean="0">
                <a:ea typeface="SimSun" pitchFamily="2" charset="-122"/>
                <a:cs typeface="Arial" pitchFamily="34" charset="0"/>
              </a:rPr>
              <a:t>: LAO’s Board of Directors approved development of a Mental Health Strategy (MHS) with a five-year mandate</a:t>
            </a:r>
          </a:p>
          <a:p>
            <a:r>
              <a:rPr lang="en-CA" altLang="zh-TW" b="1" dirty="0" smtClean="0">
                <a:ea typeface="SimSun" pitchFamily="2" charset="-122"/>
                <a:cs typeface="Arial" pitchFamily="34" charset="0"/>
              </a:rPr>
              <a:t>Early 2013</a:t>
            </a:r>
            <a:r>
              <a:rPr lang="en-CA" altLang="zh-TW" dirty="0" smtClean="0">
                <a:ea typeface="SimSun" pitchFamily="2" charset="-122"/>
                <a:cs typeface="Arial" pitchFamily="34" charset="0"/>
              </a:rPr>
              <a:t>: Work on the MHS began</a:t>
            </a:r>
          </a:p>
          <a:p>
            <a:r>
              <a:rPr lang="en-CA" altLang="zh-TW" dirty="0" smtClean="0">
                <a:ea typeface="SimSun" pitchFamily="2" charset="-122"/>
                <a:cs typeface="Arial" pitchFamily="34" charset="0"/>
              </a:rPr>
              <a:t>The objectives of the Strategy:</a:t>
            </a:r>
          </a:p>
          <a:p>
            <a:pPr lvl="1">
              <a:tabLst>
                <a:tab pos="2416175" algn="l"/>
              </a:tabLst>
            </a:pPr>
            <a:r>
              <a:rPr lang="en-US" altLang="zh-TW" sz="2500" dirty="0" smtClean="0">
                <a:ea typeface="SimSun" pitchFamily="2" charset="-122"/>
                <a:cs typeface="Arial" pitchFamily="34" charset="0"/>
              </a:rPr>
              <a:t>Scope	Review all LAO services and mandate through 	a mental health lens</a:t>
            </a:r>
          </a:p>
          <a:p>
            <a:pPr lvl="1" defTabSz="500063">
              <a:tabLst>
                <a:tab pos="2416175" algn="l"/>
              </a:tabLst>
            </a:pPr>
            <a:r>
              <a:rPr lang="en-US" altLang="zh-TW" sz="2500" dirty="0" smtClean="0">
                <a:ea typeface="SimSun" pitchFamily="2" charset="-122"/>
                <a:cs typeface="Arial" pitchFamily="34" charset="0"/>
              </a:rPr>
              <a:t>Study	How does MH&amp;A intersect with LAO?</a:t>
            </a:r>
          </a:p>
          <a:p>
            <a:pPr lvl="1" defTabSz="500063">
              <a:tabLst>
                <a:tab pos="2416175" algn="l"/>
              </a:tabLst>
            </a:pPr>
            <a:r>
              <a:rPr lang="en-US" altLang="zh-TW" sz="2500" dirty="0" smtClean="0">
                <a:ea typeface="SimSun" pitchFamily="2" charset="-122"/>
                <a:cs typeface="Arial" pitchFamily="34" charset="0"/>
              </a:rPr>
              <a:t>Sequence	Set strategic goals and specific yearly 	initiatives</a:t>
            </a:r>
          </a:p>
          <a:p>
            <a:pPr lvl="1" defTabSz="500063">
              <a:tabLst>
                <a:tab pos="2416175" algn="l"/>
              </a:tabLst>
            </a:pPr>
            <a:r>
              <a:rPr lang="en-US" altLang="zh-TW" sz="2500" dirty="0" smtClean="0">
                <a:ea typeface="SimSun" pitchFamily="2" charset="-122"/>
                <a:cs typeface="Arial" pitchFamily="34" charset="0"/>
              </a:rPr>
              <a:t>Stakeholders	Involve stakeholders in the initial and ongoing 	development of the strategy, and in new 	partnership initiatives</a:t>
            </a:r>
          </a:p>
          <a:p>
            <a:pPr lvl="1" defTabSz="500063">
              <a:tabLst>
                <a:tab pos="2416175" algn="l"/>
              </a:tabLst>
            </a:pPr>
            <a:endParaRPr lang="en-US" altLang="zh-TW" sz="2800" dirty="0" smtClean="0">
              <a:ea typeface="SimSun" pitchFamily="2" charset="-122"/>
              <a:cs typeface="Arial" pitchFamily="34" charset="0"/>
            </a:endParaRPr>
          </a:p>
          <a:p>
            <a:endParaRPr lang="zh-TW" altLang="en-US" dirty="0" smtClean="0"/>
          </a:p>
        </p:txBody>
      </p:sp>
      <p:pic>
        <p:nvPicPr>
          <p:cNvPr id="5" name="Picture 4" descr="LAO-Logo-black.gif"/>
          <p:cNvPicPr>
            <a:picLocks noChangeAspect="1"/>
          </p:cNvPicPr>
          <p:nvPr/>
        </p:nvPicPr>
        <p:blipFill>
          <a:blip r:embed="rId3" cstate="print"/>
          <a:stretch>
            <a:fillRect/>
          </a:stretch>
        </p:blipFill>
        <p:spPr>
          <a:xfrm>
            <a:off x="7115023" y="274638"/>
            <a:ext cx="1541452" cy="930233"/>
          </a:xfrm>
          <a:prstGeom prst="rect">
            <a:avLst/>
          </a:prstGeom>
          <a:noFill/>
          <a:ln>
            <a:noFill/>
          </a:ln>
        </p:spPr>
      </p:pic>
    </p:spTree>
    <p:extLst>
      <p:ext uri="{BB962C8B-B14F-4D97-AF65-F5344CB8AC3E}">
        <p14:creationId xmlns:p14="http://schemas.microsoft.com/office/powerpoint/2010/main" val="25414522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660400" y="658813"/>
            <a:ext cx="7840663" cy="630237"/>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b="1" dirty="0" smtClean="0">
                <a:solidFill>
                  <a:srgbClr val="00B1B0"/>
                </a:solidFill>
                <a:ea typeface="ＭＳ Ｐゴシック" pitchFamily="34" charset="-128"/>
              </a:rPr>
              <a:t>Mental Health Affects Us All</a:t>
            </a:r>
            <a:endParaRPr lang="en-US" dirty="0" smtClean="0">
              <a:ea typeface="ＭＳ Ｐゴシック" pitchFamily="34" charset="-128"/>
            </a:endParaRPr>
          </a:p>
        </p:txBody>
      </p:sp>
      <p:sp>
        <p:nvSpPr>
          <p:cNvPr id="6147" name="Content Placeholder 2"/>
          <p:cNvSpPr>
            <a:spLocks noGrp="1"/>
          </p:cNvSpPr>
          <p:nvPr>
            <p:ph idx="1"/>
          </p:nvPr>
        </p:nvSpPr>
        <p:spPr bwMode="auto">
          <a:xfrm>
            <a:off x="660401" y="1508125"/>
            <a:ext cx="5351760" cy="4645026"/>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buFontTx/>
              <a:buChar char="•"/>
            </a:pPr>
            <a:r>
              <a:rPr lang="en-US" sz="2600" dirty="0" smtClean="0">
                <a:solidFill>
                  <a:srgbClr val="4D4D4D"/>
                </a:solidFill>
                <a:ea typeface="ＭＳ Ｐゴシック" pitchFamily="34" charset="-128"/>
              </a:rPr>
              <a:t>One in three Canadians experience a mental health issue within their lifetime</a:t>
            </a:r>
          </a:p>
          <a:p>
            <a:pPr>
              <a:buFontTx/>
              <a:buChar char="•"/>
            </a:pPr>
            <a:endParaRPr lang="en-US" sz="2600" dirty="0" smtClean="0">
              <a:solidFill>
                <a:srgbClr val="4D4D4D"/>
              </a:solidFill>
              <a:ea typeface="ＭＳ Ｐゴシック" pitchFamily="34" charset="-128"/>
            </a:endParaRPr>
          </a:p>
          <a:p>
            <a:pPr>
              <a:buFontTx/>
              <a:buChar char="•"/>
            </a:pPr>
            <a:r>
              <a:rPr lang="en-US" sz="2600" dirty="0" smtClean="0">
                <a:solidFill>
                  <a:srgbClr val="4D4D4D"/>
                </a:solidFill>
                <a:ea typeface="ＭＳ Ｐゴシック" pitchFamily="34" charset="-128"/>
              </a:rPr>
              <a:t>Currently more than 6.7 million people are living with a mental health condition in Canada</a:t>
            </a:r>
          </a:p>
          <a:p>
            <a:pPr>
              <a:buFontTx/>
              <a:buChar char="•"/>
            </a:pPr>
            <a:endParaRPr lang="en-US" sz="2600" dirty="0" smtClean="0">
              <a:solidFill>
                <a:srgbClr val="4D4D4D"/>
              </a:solidFill>
              <a:ea typeface="ＭＳ Ｐゴシック" pitchFamily="34" charset="-128"/>
            </a:endParaRPr>
          </a:p>
          <a:p>
            <a:pPr>
              <a:buFontTx/>
              <a:buChar char="•"/>
            </a:pPr>
            <a:r>
              <a:rPr lang="en-US" sz="2600" dirty="0">
                <a:solidFill>
                  <a:srgbClr val="4D4D4D"/>
                </a:solidFill>
                <a:ea typeface="ＭＳ Ｐゴシック" pitchFamily="34" charset="-128"/>
              </a:rPr>
              <a:t>M</a:t>
            </a:r>
            <a:r>
              <a:rPr lang="en-US" sz="2600" dirty="0" smtClean="0">
                <a:solidFill>
                  <a:srgbClr val="4D4D4D"/>
                </a:solidFill>
                <a:ea typeface="ＭＳ Ｐゴシック" pitchFamily="34" charset="-128"/>
              </a:rPr>
              <a:t>ore than 28% of people aged 20-29 experience a mental illness in a given year</a:t>
            </a:r>
          </a:p>
          <a:p>
            <a:endParaRPr lang="en-US" dirty="0" smtClean="0">
              <a:ea typeface="ＭＳ Ｐゴシック" pitchFamily="34" charset="-128"/>
            </a:endParaRPr>
          </a:p>
        </p:txBody>
      </p:sp>
      <p:pic>
        <p:nvPicPr>
          <p:cNvPr id="6148" name="Picture 6" descr="CMHA_National_ENG_logo_4C_pos.jpg"/>
          <p:cNvPicPr>
            <a:picLocks noChangeAspect="1"/>
          </p:cNvPicPr>
          <p:nvPr/>
        </p:nvPicPr>
        <p:blipFill>
          <a:blip r:embed="rId3" cstate="print"/>
          <a:srcRect/>
          <a:stretch>
            <a:fillRect/>
          </a:stretch>
        </p:blipFill>
        <p:spPr bwMode="auto">
          <a:xfrm>
            <a:off x="4953000" y="6153150"/>
            <a:ext cx="3981450" cy="628650"/>
          </a:xfrm>
          <a:prstGeom prst="rect">
            <a:avLst/>
          </a:prstGeom>
          <a:noFill/>
          <a:ln w="9525">
            <a:noFill/>
            <a:miter lim="800000"/>
            <a:headEnd/>
            <a:tailEnd/>
          </a:ln>
        </p:spPr>
      </p:pic>
      <p:pic>
        <p:nvPicPr>
          <p:cNvPr id="5" name="Picture 3" descr="http://www.rayfesta.org/assets/images/group-diverse-people.jpg"/>
          <p:cNvPicPr>
            <a:picLocks noChangeAspect="1" noChangeArrowheads="1"/>
          </p:cNvPicPr>
          <p:nvPr/>
        </p:nvPicPr>
        <p:blipFill>
          <a:blip r:embed="rId4" cstate="print"/>
          <a:srcRect/>
          <a:stretch>
            <a:fillRect/>
          </a:stretch>
        </p:blipFill>
        <p:spPr bwMode="auto">
          <a:xfrm>
            <a:off x="5915822" y="2348880"/>
            <a:ext cx="3003550" cy="23939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smtClean="0"/>
              <a:t>Mental Health Strategy @ LAO</a:t>
            </a:r>
            <a:endParaRPr lang="en-CA" sz="3600" dirty="0"/>
          </a:p>
        </p:txBody>
      </p:sp>
      <p:sp>
        <p:nvSpPr>
          <p:cNvPr id="3" name="Content Placeholder 2"/>
          <p:cNvSpPr>
            <a:spLocks noGrp="1"/>
          </p:cNvSpPr>
          <p:nvPr>
            <p:ph idx="1"/>
          </p:nvPr>
        </p:nvSpPr>
        <p:spPr>
          <a:xfrm>
            <a:off x="612648" y="1672208"/>
            <a:ext cx="8153400" cy="4853136"/>
          </a:xfrm>
        </p:spPr>
        <p:txBody>
          <a:bodyPr>
            <a:normAutofit/>
          </a:bodyPr>
          <a:lstStyle/>
          <a:p>
            <a:endParaRPr lang="en-CA" dirty="0" smtClean="0"/>
          </a:p>
          <a:p>
            <a:endParaRPr lang="en-CA" dirty="0" smtClean="0"/>
          </a:p>
        </p:txBody>
      </p:sp>
      <p:sp>
        <p:nvSpPr>
          <p:cNvPr id="4" name="Slide Number Placeholder 5"/>
          <p:cNvSpPr>
            <a:spLocks noGrp="1"/>
          </p:cNvSpPr>
          <p:nvPr>
            <p:ph type="sldNum" sz="quarter" idx="12"/>
          </p:nvPr>
        </p:nvSpPr>
        <p:spPr>
          <a:xfrm>
            <a:off x="0" y="1272222"/>
            <a:ext cx="533400" cy="244476"/>
          </a:xfrm>
        </p:spPr>
        <p:txBody>
          <a:bodyPr>
            <a:normAutofit fontScale="92500" lnSpcReduction="10000"/>
          </a:bodyPr>
          <a:lstStyle/>
          <a:p>
            <a:fld id="{6F42FDE4-A7DD-41A7-A0A6-9B649FB43336}" type="slidenum">
              <a:rPr lang="en-US" smtClean="0"/>
              <a:pPr/>
              <a:t>30</a:t>
            </a:fld>
            <a:endParaRPr lang="en-US" dirty="0"/>
          </a:p>
        </p:txBody>
      </p:sp>
      <p:sp>
        <p:nvSpPr>
          <p:cNvPr id="5" name="Content Placeholder 2"/>
          <p:cNvSpPr txBox="1">
            <a:spLocks/>
          </p:cNvSpPr>
          <p:nvPr/>
        </p:nvSpPr>
        <p:spPr>
          <a:xfrm>
            <a:off x="457200" y="1816224"/>
            <a:ext cx="8229600" cy="4925144"/>
          </a:xfrm>
          <a:prstGeom prst="rect">
            <a:avLst/>
          </a:prstGeom>
        </p:spPr>
        <p:txBody>
          <a:bodyPr vert="horz">
            <a:normAutofit fontScale="925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CA" sz="2900" b="1" i="0" u="none" strike="noStrike" kern="1200" cap="none" spc="0" normalizeH="0" baseline="0" noProof="0" dirty="0" smtClean="0">
                <a:ln>
                  <a:noFill/>
                </a:ln>
                <a:solidFill>
                  <a:schemeClr val="tx1"/>
                </a:solidFill>
                <a:effectLst/>
                <a:uLnTx/>
                <a:uFillTx/>
                <a:latin typeface="+mn-lt"/>
                <a:ea typeface="+mn-ea"/>
                <a:cs typeface="+mn-cs"/>
              </a:rPr>
              <a:t>First-half 2014:</a:t>
            </a:r>
            <a:r>
              <a:rPr kumimoji="0" lang="en-CA" sz="2900" b="0" i="0" u="none" strike="noStrike" kern="1200" cap="none" spc="0" normalizeH="0" baseline="0" noProof="0" dirty="0" smtClean="0">
                <a:ln>
                  <a:noFill/>
                </a:ln>
                <a:solidFill>
                  <a:schemeClr val="tx1"/>
                </a:solidFill>
                <a:effectLst/>
                <a:uLnTx/>
                <a:uFillTx/>
                <a:latin typeface="+mn-lt"/>
                <a:ea typeface="+mn-ea"/>
                <a:cs typeface="+mn-cs"/>
              </a:rPr>
              <a:t> Province-wide consultations</a:t>
            </a:r>
            <a:r>
              <a:rPr kumimoji="0" lang="en-CA" sz="2900" b="0" i="0" u="none" strike="noStrike" kern="1200" cap="none" spc="0" normalizeH="0" noProof="0" dirty="0" smtClean="0">
                <a:ln>
                  <a:noFill/>
                </a:ln>
                <a:solidFill>
                  <a:schemeClr val="tx1"/>
                </a:solidFill>
                <a:effectLst/>
                <a:uLnTx/>
                <a:uFillTx/>
                <a:latin typeface="+mn-lt"/>
                <a:ea typeface="+mn-ea"/>
                <a:cs typeface="+mn-cs"/>
              </a:rPr>
              <a:t> took place: 24+ in-person consult sessions; 2500+ downloads of paper; 65+ written submissions</a:t>
            </a:r>
          </a:p>
          <a:p>
            <a:pPr marR="0" lvl="0" algn="ctr" defTabSz="914400" rtl="0" eaLnBrk="1" fontAlgn="auto" latinLnBrk="0" hangingPunct="1">
              <a:lnSpc>
                <a:spcPct val="100000"/>
              </a:lnSpc>
              <a:spcBef>
                <a:spcPts val="700"/>
              </a:spcBef>
              <a:spcAft>
                <a:spcPts val="0"/>
              </a:spcAft>
              <a:buClr>
                <a:schemeClr val="accent2"/>
              </a:buClr>
              <a:buSzPct val="60000"/>
              <a:tabLst/>
              <a:defRPr/>
            </a:pPr>
            <a:r>
              <a:rPr lang="en-CA" sz="2900" i="1" baseline="0" dirty="0" smtClean="0"/>
              <a:t>Key theme across all providers and stakeholders: lawyers need MH training to provide more effective advocacy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CA" sz="2900" b="1" i="0" u="none" strike="noStrike" kern="1200" cap="none" spc="0" normalizeH="0" noProof="0" dirty="0" smtClean="0">
                <a:ln>
                  <a:noFill/>
                </a:ln>
                <a:solidFill>
                  <a:schemeClr val="tx1"/>
                </a:solidFill>
                <a:effectLst/>
                <a:uLnTx/>
                <a:uFillTx/>
                <a:latin typeface="+mn-lt"/>
                <a:ea typeface="+mn-ea"/>
                <a:cs typeface="+mn-cs"/>
              </a:rPr>
              <a:t>Early 2014:</a:t>
            </a:r>
            <a:r>
              <a:rPr kumimoji="0" lang="en-CA" sz="2900" b="0" i="0" u="none" strike="noStrike" kern="1200" cap="none" spc="0" normalizeH="0" noProof="0" dirty="0" smtClean="0">
                <a:ln>
                  <a:noFill/>
                </a:ln>
                <a:solidFill>
                  <a:schemeClr val="tx1"/>
                </a:solidFill>
                <a:effectLst/>
                <a:uLnTx/>
                <a:uFillTx/>
                <a:latin typeface="+mn-lt"/>
                <a:ea typeface="+mn-ea"/>
                <a:cs typeface="+mn-cs"/>
              </a:rPr>
              <a:t> Partnership established with Mental Health Commission of Canada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CA" sz="2900" b="1" dirty="0" smtClean="0"/>
              <a:t>August 2014:</a:t>
            </a:r>
            <a:r>
              <a:rPr lang="en-CA" sz="2900" dirty="0" smtClean="0"/>
              <a:t> External Training Advisory Committee convened. Membership includes academics, private bar, staff lawyers, clinic lawyers, clients, and MH service providers</a:t>
            </a:r>
            <a:endParaRPr kumimoji="0" lang="en-CA" sz="29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LAO-Logo-black.gif"/>
          <p:cNvPicPr>
            <a:picLocks noChangeAspect="1"/>
          </p:cNvPicPr>
          <p:nvPr/>
        </p:nvPicPr>
        <p:blipFill>
          <a:blip r:embed="rId2" cstate="print"/>
          <a:stretch>
            <a:fillRect/>
          </a:stretch>
        </p:blipFill>
        <p:spPr>
          <a:xfrm>
            <a:off x="7115023" y="274638"/>
            <a:ext cx="1541452" cy="930233"/>
          </a:xfrm>
          <a:prstGeom prst="rect">
            <a:avLst/>
          </a:prstGeom>
          <a:noFill/>
          <a:ln>
            <a:noFill/>
          </a:ln>
        </p:spPr>
      </p:pic>
    </p:spTree>
    <p:extLst>
      <p:ext uri="{BB962C8B-B14F-4D97-AF65-F5344CB8AC3E}">
        <p14:creationId xmlns:p14="http://schemas.microsoft.com/office/powerpoint/2010/main" val="4126037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normAutofit/>
          </a:bodyPr>
          <a:lstStyle/>
          <a:p>
            <a:pPr algn="l"/>
            <a:r>
              <a:rPr lang="en-US" altLang="zh-TW" sz="3600" dirty="0" smtClean="0"/>
              <a:t>Training Needs of Advocates</a:t>
            </a:r>
          </a:p>
        </p:txBody>
      </p:sp>
      <p:sp>
        <p:nvSpPr>
          <p:cNvPr id="6" name="Slide Number Placeholder 5"/>
          <p:cNvSpPr>
            <a:spLocks noGrp="1"/>
          </p:cNvSpPr>
          <p:nvPr>
            <p:ph type="sldNum" sz="quarter" idx="12"/>
          </p:nvPr>
        </p:nvSpPr>
        <p:spPr/>
        <p:txBody>
          <a:bodyPr>
            <a:normAutofit/>
          </a:bodyPr>
          <a:lstStyle/>
          <a:p>
            <a:fld id="{6F42FDE4-A7DD-41A7-A0A6-9B649FB43336}" type="slidenum">
              <a:rPr lang="en-US" smtClean="0"/>
              <a:pPr/>
              <a:t>31</a:t>
            </a:fld>
            <a:endParaRPr lang="en-US" dirty="0"/>
          </a:p>
        </p:txBody>
      </p:sp>
      <p:sp>
        <p:nvSpPr>
          <p:cNvPr id="11" name="Content Placeholder 10"/>
          <p:cNvSpPr>
            <a:spLocks noGrp="1"/>
          </p:cNvSpPr>
          <p:nvPr>
            <p:ph sz="quarter" idx="1"/>
          </p:nvPr>
        </p:nvSpPr>
        <p:spPr>
          <a:xfrm>
            <a:off x="683568" y="1772816"/>
            <a:ext cx="7920880" cy="4925144"/>
          </a:xfrm>
        </p:spPr>
        <p:txBody>
          <a:bodyPr>
            <a:normAutofit fontScale="40000" lnSpcReduction="20000"/>
          </a:bodyPr>
          <a:lstStyle/>
          <a:p>
            <a:pPr lvl="0">
              <a:defRPr/>
            </a:pPr>
            <a:r>
              <a:rPr lang="en-CA" altLang="zh-TW" sz="5500" b="1" dirty="0" smtClean="0">
                <a:ea typeface="SimSun" pitchFamily="2" charset="-122"/>
                <a:cs typeface="Arial" pitchFamily="34" charset="0"/>
              </a:rPr>
              <a:t>Independence:</a:t>
            </a:r>
            <a:r>
              <a:rPr lang="en-CA" altLang="zh-TW" sz="5500" dirty="0" smtClean="0">
                <a:ea typeface="SimSun" pitchFamily="2" charset="-122"/>
                <a:cs typeface="Arial" pitchFamily="34" charset="0"/>
              </a:rPr>
              <a:t> what is the relationship between rights and mental health issues? What is the role of an advocate?</a:t>
            </a:r>
          </a:p>
          <a:p>
            <a:pPr lvl="0">
              <a:defRPr/>
            </a:pPr>
            <a:r>
              <a:rPr lang="en-CA" altLang="zh-TW" sz="5500" b="1" dirty="0" smtClean="0">
                <a:ea typeface="SimSun" pitchFamily="2" charset="-122"/>
                <a:cs typeface="Arial" pitchFamily="34" charset="0"/>
              </a:rPr>
              <a:t>Understanding: </a:t>
            </a:r>
            <a:r>
              <a:rPr lang="en-CA" altLang="zh-TW" sz="5500" dirty="0" smtClean="0">
                <a:ea typeface="SimSun" pitchFamily="2" charset="-122"/>
                <a:cs typeface="Arial" pitchFamily="34" charset="0"/>
              </a:rPr>
              <a:t>how can an advocate identify client abilities, needs and options beyond simplistic proxy labels or diagnoses? How can an initial point of contact unpack multiple and intersecting legal issues?</a:t>
            </a:r>
            <a:endParaRPr lang="en-CA" altLang="zh-TW" sz="5500" b="1" dirty="0" smtClean="0">
              <a:ea typeface="SimSun" pitchFamily="2" charset="-122"/>
              <a:cs typeface="Arial" pitchFamily="34" charset="0"/>
            </a:endParaRPr>
          </a:p>
          <a:p>
            <a:pPr lvl="0">
              <a:defRPr/>
            </a:pPr>
            <a:r>
              <a:rPr lang="en-CA" altLang="zh-TW" sz="5500" b="1" dirty="0" smtClean="0">
                <a:ea typeface="SimSun" pitchFamily="2" charset="-122"/>
                <a:cs typeface="Arial" pitchFamily="34" charset="0"/>
              </a:rPr>
              <a:t>Practical “mental health first aid”: </a:t>
            </a:r>
            <a:r>
              <a:rPr lang="en-CA" altLang="zh-TW" sz="5500" dirty="0" smtClean="0">
                <a:ea typeface="SimSun" pitchFamily="2" charset="-122"/>
                <a:cs typeface="Arial" pitchFamily="34" charset="0"/>
              </a:rPr>
              <a:t>communication skills, understanding illnesses, anti-oppression and trauma-informed, service options</a:t>
            </a:r>
            <a:endParaRPr lang="en-CA" altLang="zh-TW" sz="5500" b="1" dirty="0" smtClean="0">
              <a:ea typeface="SimSun" pitchFamily="2" charset="-122"/>
              <a:cs typeface="Arial" pitchFamily="34" charset="0"/>
            </a:endParaRPr>
          </a:p>
          <a:p>
            <a:pPr lvl="0">
              <a:defRPr/>
            </a:pPr>
            <a:r>
              <a:rPr lang="en-CA" altLang="zh-TW" sz="5500" b="1" dirty="0" smtClean="0">
                <a:ea typeface="SimSun" pitchFamily="2" charset="-122"/>
                <a:cs typeface="Arial" pitchFamily="34" charset="0"/>
              </a:rPr>
              <a:t>Effective advice:  </a:t>
            </a:r>
            <a:r>
              <a:rPr lang="en-CA" altLang="zh-TW" sz="5500" dirty="0" smtClean="0">
                <a:ea typeface="SimSun" pitchFamily="2" charset="-122"/>
                <a:cs typeface="Arial" pitchFamily="34" charset="0"/>
              </a:rPr>
              <a:t>takes into account secondary consequences; bail and diversion terms that setup clients to fail; social and health factors which contribute to recidivism; </a:t>
            </a:r>
          </a:p>
          <a:p>
            <a:pPr lvl="0">
              <a:defRPr/>
            </a:pPr>
            <a:r>
              <a:rPr lang="en-CA" altLang="zh-TW" sz="5500" b="1" dirty="0" smtClean="0">
                <a:ea typeface="SimSun" pitchFamily="2" charset="-122"/>
                <a:cs typeface="Arial" pitchFamily="34" charset="0"/>
              </a:rPr>
              <a:t>Communities of Practice: </a:t>
            </a:r>
            <a:r>
              <a:rPr lang="en-CA" altLang="zh-TW" sz="5500" dirty="0" smtClean="0">
                <a:ea typeface="SimSun" pitchFamily="2" charset="-122"/>
                <a:cs typeface="Arial" pitchFamily="34" charset="0"/>
              </a:rPr>
              <a:t>ongoing support, mentorship and second chair opportunities, practitioner wellness and self-care</a:t>
            </a:r>
          </a:p>
          <a:p>
            <a:pPr lvl="0">
              <a:defRPr/>
            </a:pPr>
            <a:r>
              <a:rPr lang="en-CA" altLang="zh-TW" sz="5500" b="1" dirty="0" smtClean="0">
                <a:ea typeface="SimSun" pitchFamily="2" charset="-122"/>
                <a:cs typeface="Arial" pitchFamily="34" charset="0"/>
              </a:rPr>
              <a:t>Locality: </a:t>
            </a:r>
            <a:r>
              <a:rPr lang="en-CA" altLang="zh-TW" sz="5500" dirty="0" smtClean="0">
                <a:ea typeface="SimSun" pitchFamily="2" charset="-122"/>
                <a:cs typeface="Arial" pitchFamily="34" charset="0"/>
              </a:rPr>
              <a:t>Every court and community has different practices and services</a:t>
            </a:r>
          </a:p>
          <a:p>
            <a:pPr lvl="0">
              <a:defRPr/>
            </a:pPr>
            <a:endParaRPr lang="en-CA" altLang="zh-TW" sz="2700" dirty="0" smtClean="0">
              <a:ea typeface="SimSun" pitchFamily="2" charset="-122"/>
              <a:cs typeface="Arial" pitchFamily="34" charset="0"/>
            </a:endParaRPr>
          </a:p>
          <a:p>
            <a:pPr lvl="0">
              <a:defRPr/>
            </a:pPr>
            <a:endParaRPr lang="en-CA" altLang="zh-TW" sz="2700" dirty="0" smtClean="0">
              <a:ea typeface="SimSun" pitchFamily="2" charset="-122"/>
              <a:cs typeface="Arial" pitchFamily="34" charset="0"/>
            </a:endParaRPr>
          </a:p>
          <a:p>
            <a:endParaRPr lang="en-CA" dirty="0"/>
          </a:p>
        </p:txBody>
      </p:sp>
      <p:pic>
        <p:nvPicPr>
          <p:cNvPr id="5" name="Picture 4" descr="LAO-Logo-black.gif"/>
          <p:cNvPicPr>
            <a:picLocks noChangeAspect="1"/>
          </p:cNvPicPr>
          <p:nvPr/>
        </p:nvPicPr>
        <p:blipFill>
          <a:blip r:embed="rId2" cstate="print"/>
          <a:stretch>
            <a:fillRect/>
          </a:stretch>
        </p:blipFill>
        <p:spPr>
          <a:xfrm>
            <a:off x="7115023" y="274638"/>
            <a:ext cx="1541452" cy="930233"/>
          </a:xfrm>
          <a:prstGeom prst="rect">
            <a:avLst/>
          </a:prstGeom>
          <a:noFill/>
          <a:ln>
            <a:noFill/>
          </a:ln>
        </p:spPr>
      </p:pic>
    </p:spTree>
    <p:extLst>
      <p:ext uri="{BB962C8B-B14F-4D97-AF65-F5344CB8AC3E}">
        <p14:creationId xmlns:p14="http://schemas.microsoft.com/office/powerpoint/2010/main" val="27993077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normAutofit/>
          </a:bodyPr>
          <a:lstStyle/>
          <a:p>
            <a:pPr algn="l"/>
            <a:r>
              <a:rPr lang="en-US" altLang="zh-TW" sz="3600" dirty="0" smtClean="0"/>
              <a:t>Training Outcomes for LAO</a:t>
            </a:r>
          </a:p>
        </p:txBody>
      </p:sp>
      <p:sp>
        <p:nvSpPr>
          <p:cNvPr id="6" name="Slide Number Placeholder 5"/>
          <p:cNvSpPr>
            <a:spLocks noGrp="1"/>
          </p:cNvSpPr>
          <p:nvPr>
            <p:ph type="sldNum" sz="quarter" idx="12"/>
          </p:nvPr>
        </p:nvSpPr>
        <p:spPr/>
        <p:txBody>
          <a:bodyPr>
            <a:normAutofit/>
          </a:bodyPr>
          <a:lstStyle/>
          <a:p>
            <a:fld id="{6F42FDE4-A7DD-41A7-A0A6-9B649FB43336}" type="slidenum">
              <a:rPr lang="en-US" smtClean="0"/>
              <a:pPr/>
              <a:t>32</a:t>
            </a:fld>
            <a:endParaRPr lang="en-US" dirty="0"/>
          </a:p>
        </p:txBody>
      </p:sp>
      <p:sp>
        <p:nvSpPr>
          <p:cNvPr id="11" name="Content Placeholder 10"/>
          <p:cNvSpPr>
            <a:spLocks noGrp="1"/>
          </p:cNvSpPr>
          <p:nvPr>
            <p:ph sz="quarter" idx="1"/>
          </p:nvPr>
        </p:nvSpPr>
        <p:spPr>
          <a:xfrm>
            <a:off x="611560" y="1772816"/>
            <a:ext cx="7704856" cy="4925144"/>
          </a:xfrm>
        </p:spPr>
        <p:txBody>
          <a:bodyPr>
            <a:normAutofit fontScale="85000" lnSpcReduction="20000"/>
          </a:bodyPr>
          <a:lstStyle/>
          <a:p>
            <a:pPr lvl="0">
              <a:defRPr/>
            </a:pPr>
            <a:r>
              <a:rPr lang="en-CA" altLang="zh-TW" sz="2700" dirty="0" smtClean="0">
                <a:ea typeface="SimSun" pitchFamily="2" charset="-122"/>
                <a:cs typeface="Arial" pitchFamily="34" charset="0"/>
              </a:rPr>
              <a:t>Demonstrate an effective, province-wide legal aid response to federal and provincial MH strategies</a:t>
            </a:r>
          </a:p>
          <a:p>
            <a:pPr>
              <a:defRPr/>
            </a:pPr>
            <a:r>
              <a:rPr lang="en-CA" altLang="zh-TW" sz="2700" dirty="0" smtClean="0">
                <a:ea typeface="SimSun" pitchFamily="2" charset="-122"/>
                <a:cs typeface="Arial" pitchFamily="34" charset="0"/>
              </a:rPr>
              <a:t>A framework for quality </a:t>
            </a:r>
            <a:r>
              <a:rPr lang="en-CA" altLang="zh-TW" sz="2700" dirty="0">
                <a:ea typeface="SimSun" pitchFamily="2" charset="-122"/>
                <a:cs typeface="Arial" pitchFamily="34" charset="0"/>
              </a:rPr>
              <a:t>assurance, higher qualification standards, and enforceable practice standards</a:t>
            </a:r>
          </a:p>
          <a:p>
            <a:pPr lvl="0">
              <a:defRPr/>
            </a:pPr>
            <a:r>
              <a:rPr lang="en-CA" altLang="zh-TW" sz="2700" dirty="0" smtClean="0">
                <a:ea typeface="SimSun" pitchFamily="2" charset="-122"/>
                <a:cs typeface="Arial" pitchFamily="34" charset="0"/>
              </a:rPr>
              <a:t>Modernize key performance indicators, better measure outcomes, and better identify client needs</a:t>
            </a:r>
          </a:p>
          <a:p>
            <a:pPr>
              <a:defRPr/>
            </a:pPr>
            <a:r>
              <a:rPr lang="en-CA" altLang="zh-TW" sz="2700" dirty="0">
                <a:ea typeface="SimSun" pitchFamily="2" charset="-122"/>
                <a:cs typeface="Arial" pitchFamily="34" charset="0"/>
              </a:rPr>
              <a:t>Recognize and qualify expert practitioners &amp; reward dedication with, for example, appellate level work</a:t>
            </a:r>
          </a:p>
          <a:p>
            <a:pPr lvl="0">
              <a:defRPr/>
            </a:pPr>
            <a:r>
              <a:rPr lang="en-CA" altLang="zh-TW" sz="2700" dirty="0" smtClean="0">
                <a:ea typeface="SimSun" pitchFamily="2" charset="-122"/>
                <a:cs typeface="Arial" pitchFamily="34" charset="0"/>
              </a:rPr>
              <a:t>Recognition of legal aid as a critical mental health rights advocacy organization in Ontario</a:t>
            </a:r>
          </a:p>
          <a:p>
            <a:pPr lvl="0">
              <a:defRPr/>
            </a:pPr>
            <a:r>
              <a:rPr lang="en-CA" altLang="zh-TW" sz="2700" dirty="0" smtClean="0">
                <a:ea typeface="SimSun" pitchFamily="2" charset="-122"/>
                <a:cs typeface="Arial" pitchFamily="34" charset="0"/>
              </a:rPr>
              <a:t>Greater confidence and job satisfaction for practitioners</a:t>
            </a:r>
          </a:p>
          <a:p>
            <a:pPr lvl="0">
              <a:defRPr/>
            </a:pPr>
            <a:r>
              <a:rPr lang="en-CA" altLang="zh-TW" sz="2700" dirty="0" smtClean="0">
                <a:ea typeface="SimSun" pitchFamily="2" charset="-122"/>
                <a:cs typeface="Arial" pitchFamily="34" charset="0"/>
              </a:rPr>
              <a:t>Greater willingness of practitioners to work with MH clients – increasing systemic capacity and anticipating growth</a:t>
            </a:r>
          </a:p>
          <a:p>
            <a:pPr lvl="0">
              <a:defRPr/>
            </a:pPr>
            <a:endParaRPr lang="en-CA" altLang="zh-TW" sz="2700" dirty="0" smtClean="0">
              <a:ea typeface="SimSun" pitchFamily="2" charset="-122"/>
              <a:cs typeface="Arial" pitchFamily="34" charset="0"/>
            </a:endParaRPr>
          </a:p>
          <a:p>
            <a:pPr lvl="0">
              <a:defRPr/>
            </a:pPr>
            <a:endParaRPr lang="en-CA" altLang="zh-TW" sz="2700" dirty="0" smtClean="0">
              <a:ea typeface="SimSun" pitchFamily="2" charset="-122"/>
              <a:cs typeface="Arial" pitchFamily="34" charset="0"/>
            </a:endParaRPr>
          </a:p>
          <a:p>
            <a:pPr lvl="0">
              <a:defRPr/>
            </a:pPr>
            <a:endParaRPr lang="en-CA" altLang="zh-TW" sz="2700" dirty="0" smtClean="0">
              <a:ea typeface="SimSun" pitchFamily="2" charset="-122"/>
              <a:cs typeface="Arial" pitchFamily="34" charset="0"/>
            </a:endParaRPr>
          </a:p>
          <a:p>
            <a:endParaRPr lang="en-CA" dirty="0"/>
          </a:p>
        </p:txBody>
      </p:sp>
      <p:pic>
        <p:nvPicPr>
          <p:cNvPr id="5" name="Picture 4" descr="LAO-Logo-black.gif"/>
          <p:cNvPicPr>
            <a:picLocks noChangeAspect="1"/>
          </p:cNvPicPr>
          <p:nvPr/>
        </p:nvPicPr>
        <p:blipFill>
          <a:blip r:embed="rId2" cstate="print"/>
          <a:stretch>
            <a:fillRect/>
          </a:stretch>
        </p:blipFill>
        <p:spPr>
          <a:xfrm>
            <a:off x="7115023" y="274638"/>
            <a:ext cx="1541452" cy="930233"/>
          </a:xfrm>
          <a:prstGeom prst="rect">
            <a:avLst/>
          </a:prstGeom>
          <a:noFill/>
          <a:ln>
            <a:noFill/>
          </a:ln>
        </p:spPr>
      </p:pic>
    </p:spTree>
    <p:extLst>
      <p:ext uri="{BB962C8B-B14F-4D97-AF65-F5344CB8AC3E}">
        <p14:creationId xmlns:p14="http://schemas.microsoft.com/office/powerpoint/2010/main" val="90557202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9740633.jpg"/>
          <p:cNvPicPr>
            <a:picLocks noGrp="1" noChangeAspect="1"/>
          </p:cNvPicPr>
          <p:nvPr>
            <p:ph idx="1"/>
          </p:nvPr>
        </p:nvPicPr>
        <p:blipFill>
          <a:blip r:embed="rId3" cstate="print"/>
          <a:stretch>
            <a:fillRect/>
          </a:stretch>
        </p:blipFill>
        <p:spPr>
          <a:xfrm>
            <a:off x="-571536" y="0"/>
            <a:ext cx="10507679"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hiaconnect.edu.au/wp-content/uploads/2012/09/Dahlgren-and-Whitehead1.jpg"/>
          <p:cNvPicPr/>
          <p:nvPr/>
        </p:nvPicPr>
        <p:blipFill>
          <a:blip r:embed="rId3" cstate="print">
            <a:extLst>
              <a:ext uri="{28A0092B-C50C-407E-A947-70E740481C1C}">
                <a14:useLocalDpi xmlns:a14="http://schemas.microsoft.com/office/drawing/2010/main" val="0"/>
              </a:ext>
            </a:extLst>
          </a:blip>
          <a:srcRect b="5186"/>
          <a:stretch>
            <a:fillRect/>
          </a:stretch>
        </p:blipFill>
        <p:spPr bwMode="auto">
          <a:xfrm>
            <a:off x="1142976" y="928670"/>
            <a:ext cx="6572296" cy="4572032"/>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ss.jpg"/>
          <p:cNvPicPr>
            <a:picLocks noGrp="1" noChangeAspect="1"/>
          </p:cNvPicPr>
          <p:nvPr>
            <p:ph idx="1"/>
          </p:nvPr>
        </p:nvPicPr>
        <p:blipFill>
          <a:blip r:embed="rId3" cstate="print"/>
          <a:stretch>
            <a:fillRect/>
          </a:stretch>
        </p:blipFill>
        <p:spPr>
          <a:xfrm>
            <a:off x="3779912" y="188640"/>
            <a:ext cx="4857784" cy="6431706"/>
          </a:xfrm>
        </p:spPr>
      </p:pic>
      <p:pic>
        <p:nvPicPr>
          <p:cNvPr id="5" name="Content Placeholder 3" descr="onion-06.jpg"/>
          <p:cNvPicPr>
            <a:picLocks noChangeAspect="1"/>
          </p:cNvPicPr>
          <p:nvPr/>
        </p:nvPicPr>
        <p:blipFill>
          <a:blip r:embed="rId4" cstate="print"/>
          <a:stretch>
            <a:fillRect/>
          </a:stretch>
        </p:blipFill>
        <p:spPr>
          <a:xfrm>
            <a:off x="323528" y="2348880"/>
            <a:ext cx="2818414" cy="300267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286124"/>
            <a:ext cx="8301038" cy="3286148"/>
          </a:xfrm>
        </p:spPr>
        <p:txBody>
          <a:bodyPr>
            <a:normAutofit/>
          </a:bodyPr>
          <a:lstStyle/>
          <a:p>
            <a:r>
              <a:rPr lang="en-CA" sz="1600" dirty="0"/>
              <a:t/>
            </a:r>
            <a:br>
              <a:rPr lang="en-CA" sz="1600" dirty="0"/>
            </a:br>
            <a:r>
              <a:rPr lang="en-CA" sz="1600" dirty="0" smtClean="0"/>
              <a:t>To provide </a:t>
            </a:r>
            <a:r>
              <a:rPr lang="en-CA" sz="1600" dirty="0"/>
              <a:t>a planning table to bring together service providers to find solutions to </a:t>
            </a:r>
            <a:br>
              <a:rPr lang="en-CA" sz="1600" dirty="0"/>
            </a:br>
            <a:r>
              <a:rPr lang="en-CA" sz="1600" dirty="0"/>
              <a:t>the problem of the </a:t>
            </a:r>
            <a:r>
              <a:rPr lang="en-CA" sz="1600" dirty="0" smtClean="0"/>
              <a:t>criminalization </a:t>
            </a:r>
            <a:r>
              <a:rPr lang="en-CA" sz="1600" dirty="0"/>
              <a:t>of people with defined unique needs, and;</a:t>
            </a:r>
            <a:br>
              <a:rPr lang="en-CA" sz="1600" dirty="0"/>
            </a:br>
            <a:r>
              <a:rPr lang="en-CA" sz="1600" dirty="0"/>
              <a:t/>
            </a:r>
            <a:br>
              <a:rPr lang="en-CA" sz="1600" dirty="0"/>
            </a:br>
            <a:r>
              <a:rPr lang="en-CA" sz="1600" dirty="0" smtClean="0"/>
              <a:t>To </a:t>
            </a:r>
            <a:r>
              <a:rPr lang="en-CA" sz="1600" dirty="0"/>
              <a:t>develop a model of shared responsibility and accountability in dealing with this </a:t>
            </a:r>
            <a:br>
              <a:rPr lang="en-CA" sz="1600" dirty="0"/>
            </a:br>
            <a:r>
              <a:rPr lang="en-CA" sz="1600" dirty="0"/>
              <a:t>group of individuals at points of intersection with the justice system</a:t>
            </a:r>
            <a:r>
              <a:rPr lang="en-CA" dirty="0"/>
              <a:t/>
            </a:r>
            <a:br>
              <a:rPr lang="en-CA" dirty="0"/>
            </a:br>
            <a:endParaRPr lang="en-CA" dirty="0"/>
          </a:p>
        </p:txBody>
      </p:sp>
      <p:pic>
        <p:nvPicPr>
          <p:cNvPr id="4" name="Content Placeholder 3" descr="Justice-CoI-logo.jpg"/>
          <p:cNvPicPr>
            <a:picLocks noGrp="1" noChangeAspect="1"/>
          </p:cNvPicPr>
          <p:nvPr>
            <p:ph idx="1"/>
          </p:nvPr>
        </p:nvPicPr>
        <p:blipFill>
          <a:blip r:embed="rId3" cstate="print"/>
          <a:stretch>
            <a:fillRect/>
          </a:stretch>
        </p:blipFill>
        <p:spPr>
          <a:xfrm>
            <a:off x="2285984" y="714356"/>
            <a:ext cx="4238634" cy="242012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Content Placeholder 3"/>
          <p:cNvPicPr>
            <a:picLocks noChangeAspect="1"/>
          </p:cNvPicPr>
          <p:nvPr/>
        </p:nvPicPr>
        <p:blipFill>
          <a:blip r:embed="rId2" cstate="print"/>
          <a:stretch>
            <a:fillRect/>
          </a:stretch>
        </p:blipFill>
        <p:spPr>
          <a:xfrm>
            <a:off x="323528" y="692696"/>
            <a:ext cx="8730269" cy="554461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Some Examples </a:t>
            </a:r>
            <a:endParaRPr lang="en-CA" dirty="0"/>
          </a:p>
        </p:txBody>
      </p:sp>
      <p:sp>
        <p:nvSpPr>
          <p:cNvPr id="3" name="Content Placeholder 2"/>
          <p:cNvSpPr>
            <a:spLocks noGrp="1"/>
          </p:cNvSpPr>
          <p:nvPr>
            <p:ph idx="1"/>
          </p:nvPr>
        </p:nvSpPr>
        <p:spPr/>
        <p:txBody>
          <a:bodyPr>
            <a:normAutofit/>
          </a:bodyPr>
          <a:lstStyle/>
          <a:p>
            <a:pPr>
              <a:buNone/>
            </a:pPr>
            <a:endParaRPr lang="en-CA" b="1" dirty="0" smtClean="0"/>
          </a:p>
          <a:p>
            <a:pPr>
              <a:buNone/>
            </a:pPr>
            <a:r>
              <a:rPr lang="en-CA" b="1" dirty="0" smtClean="0"/>
              <a:t>Advocacy </a:t>
            </a:r>
          </a:p>
          <a:p>
            <a:r>
              <a:rPr lang="en-CA" sz="2800" dirty="0" smtClean="0"/>
              <a:t>Affordable &amp; Accessible Housing </a:t>
            </a:r>
          </a:p>
          <a:p>
            <a:r>
              <a:rPr lang="en-CA" sz="2800" dirty="0" smtClean="0"/>
              <a:t>Transitional Housing (Safe-Beds) </a:t>
            </a:r>
          </a:p>
          <a:p>
            <a:r>
              <a:rPr lang="en-CA" sz="2800" dirty="0" smtClean="0"/>
              <a:t>Police Records Check Reform </a:t>
            </a:r>
          </a:p>
          <a:p>
            <a:r>
              <a:rPr lang="en-CA" sz="2800" dirty="0" smtClean="0"/>
              <a:t>Prisoner Belongings </a:t>
            </a:r>
          </a:p>
          <a:p>
            <a:r>
              <a:rPr lang="en-CA" sz="2800" dirty="0" smtClean="0"/>
              <a:t>Strategies for Engaging with Corrections </a:t>
            </a:r>
          </a:p>
        </p:txBody>
      </p:sp>
      <p:pic>
        <p:nvPicPr>
          <p:cNvPr id="4" name="Content Placeholder 3" descr="Justice-CoI-logo.jpg"/>
          <p:cNvPicPr>
            <a:picLocks noChangeAspect="1"/>
          </p:cNvPicPr>
          <p:nvPr/>
        </p:nvPicPr>
        <p:blipFill>
          <a:blip r:embed="rId3" cstate="print"/>
          <a:stretch>
            <a:fillRect/>
          </a:stretch>
        </p:blipFill>
        <p:spPr>
          <a:xfrm>
            <a:off x="251520" y="188640"/>
            <a:ext cx="2610495" cy="149050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Some Examples </a:t>
            </a:r>
            <a:endParaRPr lang="en-CA" dirty="0"/>
          </a:p>
        </p:txBody>
      </p:sp>
      <p:sp>
        <p:nvSpPr>
          <p:cNvPr id="3" name="Content Placeholder 2"/>
          <p:cNvSpPr>
            <a:spLocks noGrp="1"/>
          </p:cNvSpPr>
          <p:nvPr>
            <p:ph idx="1"/>
          </p:nvPr>
        </p:nvSpPr>
        <p:spPr/>
        <p:txBody>
          <a:bodyPr>
            <a:normAutofit/>
          </a:bodyPr>
          <a:lstStyle/>
          <a:p>
            <a:pPr>
              <a:buNone/>
            </a:pPr>
            <a:endParaRPr lang="en-CA" b="1" dirty="0" smtClean="0"/>
          </a:p>
          <a:p>
            <a:pPr>
              <a:buNone/>
            </a:pPr>
            <a:r>
              <a:rPr lang="en-CA" b="1" dirty="0" smtClean="0"/>
              <a:t>Collaboration </a:t>
            </a:r>
          </a:p>
          <a:p>
            <a:r>
              <a:rPr lang="en-CA" sz="2800" dirty="0" smtClean="0"/>
              <a:t>Working with Police: CIT, MH Strategy </a:t>
            </a:r>
          </a:p>
          <a:p>
            <a:r>
              <a:rPr lang="en-CA" sz="2800" dirty="0" smtClean="0"/>
              <a:t>Situation Tables </a:t>
            </a:r>
          </a:p>
          <a:p>
            <a:r>
              <a:rPr lang="en-CA" sz="2800" dirty="0" smtClean="0"/>
              <a:t>Specialized Court Projects </a:t>
            </a:r>
          </a:p>
          <a:p>
            <a:r>
              <a:rPr lang="en-CA" sz="2800" dirty="0" smtClean="0"/>
              <a:t>Education, Conferences (like this..) and Webinars </a:t>
            </a:r>
          </a:p>
        </p:txBody>
      </p:sp>
      <p:pic>
        <p:nvPicPr>
          <p:cNvPr id="4" name="Content Placeholder 3" descr="Justice-CoI-logo.jpg"/>
          <p:cNvPicPr>
            <a:picLocks noChangeAspect="1"/>
          </p:cNvPicPr>
          <p:nvPr/>
        </p:nvPicPr>
        <p:blipFill>
          <a:blip r:embed="rId3" cstate="print"/>
          <a:stretch>
            <a:fillRect/>
          </a:stretch>
        </p:blipFill>
        <p:spPr>
          <a:xfrm>
            <a:off x="251520" y="188640"/>
            <a:ext cx="2358263" cy="13464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661988" y="1363663"/>
            <a:ext cx="7839075" cy="617537"/>
          </a:xfrm>
          <a:noFill/>
          <a:ln>
            <a:miter lim="800000"/>
            <a:headEnd/>
            <a:tailEnd/>
          </a:ln>
        </p:spPr>
        <p:txBody>
          <a:bodyPr vert="horz" wrap="square" lIns="91440" tIns="45720" rIns="91440" bIns="45720" numCol="1" anchor="t" anchorCtr="0" compatLnSpc="1">
            <a:prstTxWarp prst="textNoShape">
              <a:avLst/>
            </a:prstTxWarp>
            <a:normAutofit fontScale="90000"/>
          </a:bodyPr>
          <a:lstStyle/>
          <a:p>
            <a:endParaRPr lang="en-US" dirty="0" smtClean="0">
              <a:ea typeface="ＭＳ Ｐゴシック" pitchFamily="34" charset="-128"/>
            </a:endParaRPr>
          </a:p>
        </p:txBody>
      </p:sp>
      <p:pic>
        <p:nvPicPr>
          <p:cNvPr id="7171" name="Content Placeholder 8"/>
          <p:cNvPicPr>
            <a:picLocks noGrp="1" noChangeAspect="1"/>
          </p:cNvPicPr>
          <p:nvPr>
            <p:ph idx="1"/>
          </p:nvPr>
        </p:nvPicPr>
        <p:blipFill>
          <a:blip r:embed="rId3" cstate="print"/>
          <a:srcRect l="-2" b="15919"/>
          <a:stretch>
            <a:fillRect/>
          </a:stretch>
        </p:blipFill>
        <p:spPr bwMode="auto">
          <a:xfrm>
            <a:off x="179512" y="548680"/>
            <a:ext cx="8801100" cy="5791200"/>
          </a:xfrm>
          <a:noFill/>
          <a:ln>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Local Examples </a:t>
            </a:r>
            <a:endParaRPr lang="en-CA" dirty="0"/>
          </a:p>
        </p:txBody>
      </p:sp>
      <p:sp>
        <p:nvSpPr>
          <p:cNvPr id="3" name="Content Placeholder 2"/>
          <p:cNvSpPr>
            <a:spLocks noGrp="1"/>
          </p:cNvSpPr>
          <p:nvPr>
            <p:ph idx="1"/>
          </p:nvPr>
        </p:nvSpPr>
        <p:spPr/>
        <p:txBody>
          <a:bodyPr>
            <a:normAutofit lnSpcReduction="10000"/>
          </a:bodyPr>
          <a:lstStyle/>
          <a:p>
            <a:pPr lvl="0"/>
            <a:endParaRPr lang="en-CA" dirty="0" smtClean="0"/>
          </a:p>
          <a:p>
            <a:pPr lvl="0"/>
            <a:r>
              <a:rPr lang="en-CA" dirty="0" smtClean="0"/>
              <a:t>46</a:t>
            </a:r>
            <a:r>
              <a:rPr lang="en-CA" dirty="0"/>
              <a:t>% working on transportation </a:t>
            </a:r>
            <a:r>
              <a:rPr lang="en-CA" dirty="0" smtClean="0"/>
              <a:t>issues </a:t>
            </a:r>
            <a:endParaRPr lang="en-CA" dirty="0"/>
          </a:p>
          <a:p>
            <a:pPr lvl="0"/>
            <a:r>
              <a:rPr lang="en-CA" dirty="0"/>
              <a:t>20% involved in advocacy: transit, awareness events, supporting other initiatives </a:t>
            </a:r>
            <a:endParaRPr lang="en-CA" dirty="0" smtClean="0"/>
          </a:p>
          <a:p>
            <a:pPr lvl="0"/>
            <a:r>
              <a:rPr lang="en-CA" dirty="0" smtClean="0"/>
              <a:t>68% held training sessions (CIT, MH First Aid) </a:t>
            </a:r>
            <a:endParaRPr lang="en-CA" dirty="0"/>
          </a:p>
          <a:p>
            <a:pPr lvl="0"/>
            <a:r>
              <a:rPr lang="en-CA" dirty="0" smtClean="0"/>
              <a:t>Bail </a:t>
            </a:r>
            <a:r>
              <a:rPr lang="en-CA" dirty="0"/>
              <a:t>support programs </a:t>
            </a:r>
            <a:endParaRPr lang="en-CA" dirty="0" smtClean="0"/>
          </a:p>
          <a:p>
            <a:pPr lvl="0"/>
            <a:r>
              <a:rPr lang="en-CA" dirty="0" smtClean="0"/>
              <a:t>TRHP Programs</a:t>
            </a:r>
          </a:p>
          <a:p>
            <a:pPr lvl="0"/>
            <a:r>
              <a:rPr lang="en-CA" dirty="0" smtClean="0"/>
              <a:t>COAST Programs  </a:t>
            </a:r>
          </a:p>
          <a:p>
            <a:pPr lvl="0"/>
            <a:endParaRPr lang="en-CA" dirty="0"/>
          </a:p>
          <a:p>
            <a:endParaRPr lang="en-CA" dirty="0"/>
          </a:p>
        </p:txBody>
      </p:sp>
      <p:pic>
        <p:nvPicPr>
          <p:cNvPr id="4" name="Content Placeholder 3" descr="Justice-CoI-logo.jpg"/>
          <p:cNvPicPr>
            <a:picLocks noChangeAspect="1"/>
          </p:cNvPicPr>
          <p:nvPr/>
        </p:nvPicPr>
        <p:blipFill>
          <a:blip r:embed="rId3" cstate="print"/>
          <a:stretch>
            <a:fillRect/>
          </a:stretch>
        </p:blipFill>
        <p:spPr>
          <a:xfrm>
            <a:off x="251520" y="260648"/>
            <a:ext cx="2736610" cy="156251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back-to-the-future-delorean.jpg"/>
          <p:cNvPicPr>
            <a:picLocks noGrp="1" noChangeAspect="1"/>
          </p:cNvPicPr>
          <p:nvPr>
            <p:ph idx="1"/>
          </p:nvPr>
        </p:nvPicPr>
        <p:blipFill>
          <a:blip r:embed="rId3" cstate="print"/>
          <a:stretch>
            <a:fillRect/>
          </a:stretch>
        </p:blipFill>
        <p:spPr>
          <a:xfrm>
            <a:off x="-2071734" y="0"/>
            <a:ext cx="12192085" cy="685804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0"/>
            <a:ext cx="8229600" cy="5697559"/>
          </a:xfrm>
        </p:spPr>
        <p:txBody>
          <a:bodyPr>
            <a:normAutofit fontScale="92500" lnSpcReduction="20000"/>
          </a:bodyPr>
          <a:lstStyle/>
          <a:p>
            <a:pPr lvl="0">
              <a:buNone/>
            </a:pPr>
            <a:r>
              <a:rPr lang="en-CA" dirty="0" smtClean="0"/>
              <a:t>I guess what I’m trying to say is.... </a:t>
            </a:r>
          </a:p>
          <a:p>
            <a:pPr lvl="0">
              <a:buNone/>
            </a:pPr>
            <a:endParaRPr lang="en-CA" dirty="0" smtClean="0"/>
          </a:p>
          <a:p>
            <a:pPr lvl="0"/>
            <a:r>
              <a:rPr lang="en-CA" dirty="0" smtClean="0"/>
              <a:t>Starts </a:t>
            </a:r>
            <a:r>
              <a:rPr lang="en-CA" dirty="0"/>
              <a:t>with recognition of the link between </a:t>
            </a:r>
            <a:r>
              <a:rPr lang="en-CA" dirty="0" err="1"/>
              <a:t>SDoH</a:t>
            </a:r>
            <a:r>
              <a:rPr lang="en-CA" dirty="0"/>
              <a:t> and health and justice </a:t>
            </a:r>
          </a:p>
          <a:p>
            <a:pPr lvl="0"/>
            <a:r>
              <a:rPr lang="en-CA" dirty="0" smtClean="0"/>
              <a:t>Use common </a:t>
            </a:r>
            <a:r>
              <a:rPr lang="en-CA" dirty="0"/>
              <a:t>language (paper) </a:t>
            </a:r>
          </a:p>
          <a:p>
            <a:pPr lvl="0"/>
            <a:r>
              <a:rPr lang="en-CA" dirty="0" smtClean="0"/>
              <a:t>Build relationships </a:t>
            </a:r>
            <a:endParaRPr lang="en-CA" dirty="0"/>
          </a:p>
          <a:p>
            <a:pPr lvl="0"/>
            <a:r>
              <a:rPr lang="en-CA" dirty="0" smtClean="0"/>
              <a:t>Support the practices that work</a:t>
            </a:r>
            <a:endParaRPr lang="en-CA" dirty="0"/>
          </a:p>
          <a:p>
            <a:pPr lvl="0"/>
            <a:r>
              <a:rPr lang="en-CA" dirty="0" smtClean="0"/>
              <a:t>Think local first </a:t>
            </a:r>
            <a:endParaRPr lang="en-CA" dirty="0"/>
          </a:p>
          <a:p>
            <a:pPr lvl="0"/>
            <a:r>
              <a:rPr lang="en-CA" dirty="0" smtClean="0"/>
              <a:t>Collaborate</a:t>
            </a:r>
            <a:endParaRPr lang="en-CA" dirty="0"/>
          </a:p>
          <a:p>
            <a:r>
              <a:rPr lang="en-CA" dirty="0" smtClean="0"/>
              <a:t>Be the spark that ignites the flame </a:t>
            </a:r>
          </a:p>
          <a:p>
            <a:endParaRPr lang="en-CA" dirty="0" smtClean="0"/>
          </a:p>
          <a:p>
            <a:pPr algn="ctr">
              <a:buNone/>
            </a:pPr>
            <a:r>
              <a:rPr lang="en-CA" sz="2400" b="1" i="1" dirty="0" smtClean="0"/>
              <a:t>“The first resistance to social change is to say it’s not necessary.” </a:t>
            </a:r>
            <a:endParaRPr lang="en-CA" sz="2400" b="1" i="1" dirty="0"/>
          </a:p>
        </p:txBody>
      </p:sp>
      <p:sp>
        <p:nvSpPr>
          <p:cNvPr id="4" name="TextBox 3"/>
          <p:cNvSpPr txBox="1"/>
          <p:nvPr/>
        </p:nvSpPr>
        <p:spPr>
          <a:xfrm>
            <a:off x="6357950" y="5929330"/>
            <a:ext cx="2214578" cy="369332"/>
          </a:xfrm>
          <a:prstGeom prst="rect">
            <a:avLst/>
          </a:prstGeom>
          <a:noFill/>
        </p:spPr>
        <p:txBody>
          <a:bodyPr wrap="square" rtlCol="0">
            <a:spAutoFit/>
          </a:bodyPr>
          <a:lstStyle/>
          <a:p>
            <a:r>
              <a:rPr lang="en-CA" dirty="0" smtClean="0"/>
              <a:t>- Gloria Steinem </a:t>
            </a:r>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660400" y="658813"/>
            <a:ext cx="7840663" cy="630237"/>
          </a:xfrm>
          <a:ln>
            <a:miter lim="800000"/>
            <a:headEnd/>
            <a:tailEnd/>
          </a:ln>
        </p:spPr>
        <p:txBody>
          <a:bodyPr vert="horz" wrap="square" lIns="91440" tIns="45720" rIns="91440" bIns="45720" numCol="1" anchor="t" anchorCtr="0" compatLnSpc="1">
            <a:prstTxWarp prst="textNoShape">
              <a:avLst/>
            </a:prstTxWarp>
            <a:noAutofit/>
          </a:bodyPr>
          <a:lstStyle/>
          <a:p>
            <a:pPr>
              <a:defRPr/>
            </a:pPr>
            <a:r>
              <a:rPr lang="en-US" sz="3600" b="1" dirty="0" smtClean="0">
                <a:solidFill>
                  <a:srgbClr val="00B1B0"/>
                </a:solidFill>
                <a:ea typeface="ＭＳ Ｐゴシック" pitchFamily="34" charset="-128"/>
              </a:rPr>
              <a:t>Contact Us</a:t>
            </a:r>
            <a:endParaRPr lang="en-US" sz="3600" dirty="0" smtClean="0">
              <a:ea typeface="ＭＳ Ｐゴシック" pitchFamily="34" charset="-128"/>
            </a:endParaRPr>
          </a:p>
        </p:txBody>
      </p:sp>
      <p:sp>
        <p:nvSpPr>
          <p:cNvPr id="6147" name="Content Placeholder 2"/>
          <p:cNvSpPr>
            <a:spLocks noGrp="1"/>
          </p:cNvSpPr>
          <p:nvPr>
            <p:ph idx="1"/>
          </p:nvPr>
        </p:nvSpPr>
        <p:spPr bwMode="auto">
          <a:xfrm>
            <a:off x="660399" y="1497404"/>
            <a:ext cx="7840663" cy="3759200"/>
          </a:xfrm>
          <a:noFill/>
          <a:ln>
            <a:miter lim="800000"/>
            <a:headEnd/>
            <a:tailEnd/>
          </a:ln>
        </p:spPr>
        <p:txBody>
          <a:bodyPr vert="horz" wrap="square" lIns="91440" tIns="45720" rIns="91440" bIns="45720" numCol="1" anchor="t" anchorCtr="0" compatLnSpc="1">
            <a:prstTxWarp prst="textNoShape">
              <a:avLst/>
            </a:prstTxWarp>
            <a:noAutofit/>
          </a:bodyPr>
          <a:lstStyle/>
          <a:p>
            <a:pPr>
              <a:buNone/>
            </a:pPr>
            <a:r>
              <a:rPr lang="en-US" sz="2000" dirty="0" smtClean="0"/>
              <a:t>Uppala Chandrasekera</a:t>
            </a:r>
          </a:p>
          <a:p>
            <a:pPr>
              <a:buNone/>
            </a:pPr>
            <a:r>
              <a:rPr lang="en-US" sz="2000" dirty="0" smtClean="0">
                <a:hlinkClick r:id="rId3"/>
              </a:rPr>
              <a:t>uchandrasekera@ontario.cmha.ca</a:t>
            </a:r>
            <a:endParaRPr lang="en-US" sz="2000" dirty="0" smtClean="0"/>
          </a:p>
          <a:p>
            <a:pPr>
              <a:buNone/>
            </a:pPr>
            <a:endParaRPr lang="en-US" sz="2000" dirty="0" smtClean="0"/>
          </a:p>
          <a:p>
            <a:pPr>
              <a:buNone/>
            </a:pPr>
            <a:r>
              <a:rPr lang="en-US" sz="2000" dirty="0" smtClean="0"/>
              <a:t>Frank Sirotich</a:t>
            </a:r>
          </a:p>
          <a:p>
            <a:pPr>
              <a:buNone/>
            </a:pPr>
            <a:r>
              <a:rPr lang="en-US" sz="2000" dirty="0" smtClean="0">
                <a:solidFill>
                  <a:srgbClr val="4D4D4D"/>
                </a:solidFill>
                <a:ea typeface="ＭＳ Ｐゴシック" pitchFamily="34" charset="-128"/>
                <a:hlinkClick r:id="rId4"/>
              </a:rPr>
              <a:t>fsirotich@cmha-toronto.net</a:t>
            </a:r>
            <a:endParaRPr lang="en-US" sz="2000" dirty="0" smtClean="0">
              <a:solidFill>
                <a:srgbClr val="4D4D4D"/>
              </a:solidFill>
              <a:ea typeface="ＭＳ Ｐゴシック" pitchFamily="34" charset="-128"/>
            </a:endParaRPr>
          </a:p>
          <a:p>
            <a:pPr>
              <a:buNone/>
            </a:pPr>
            <a:endParaRPr lang="en-US" sz="2000" dirty="0">
              <a:solidFill>
                <a:srgbClr val="4D4D4D"/>
              </a:solidFill>
              <a:ea typeface="ＭＳ Ｐゴシック" pitchFamily="34" charset="-128"/>
            </a:endParaRPr>
          </a:p>
          <a:p>
            <a:pPr>
              <a:buNone/>
            </a:pPr>
            <a:r>
              <a:rPr lang="en-US" sz="2000" dirty="0" smtClean="0">
                <a:solidFill>
                  <a:srgbClr val="4D4D4D"/>
                </a:solidFill>
                <a:ea typeface="ＭＳ Ｐゴシック" pitchFamily="34" charset="-128"/>
              </a:rPr>
              <a:t>Ryan Fritsch</a:t>
            </a:r>
          </a:p>
          <a:p>
            <a:pPr>
              <a:buNone/>
            </a:pPr>
            <a:r>
              <a:rPr lang="en-US" sz="2000" dirty="0" smtClean="0">
                <a:solidFill>
                  <a:srgbClr val="4D4D4D"/>
                </a:solidFill>
                <a:ea typeface="ＭＳ Ｐゴシック" pitchFamily="34" charset="-128"/>
                <a:hlinkClick r:id="rId5"/>
              </a:rPr>
              <a:t>fritschr@lao.on.ca</a:t>
            </a:r>
            <a:r>
              <a:rPr lang="en-US" sz="2000" dirty="0" smtClean="0">
                <a:solidFill>
                  <a:srgbClr val="4D4D4D"/>
                </a:solidFill>
                <a:ea typeface="ＭＳ Ｐゴシック" pitchFamily="34" charset="-128"/>
              </a:rPr>
              <a:t> </a:t>
            </a:r>
          </a:p>
          <a:p>
            <a:pPr>
              <a:buNone/>
            </a:pPr>
            <a:endParaRPr lang="en-US" sz="2000" dirty="0">
              <a:solidFill>
                <a:srgbClr val="4D4D4D"/>
              </a:solidFill>
              <a:ea typeface="ＭＳ Ｐゴシック" pitchFamily="34" charset="-128"/>
            </a:endParaRPr>
          </a:p>
          <a:p>
            <a:pPr>
              <a:buNone/>
            </a:pPr>
            <a:r>
              <a:rPr lang="en-US" sz="2000" dirty="0" smtClean="0">
                <a:solidFill>
                  <a:srgbClr val="4D4D4D"/>
                </a:solidFill>
                <a:ea typeface="ＭＳ Ｐゴシック" pitchFamily="34" charset="-128"/>
              </a:rPr>
              <a:t>Michael Dunn</a:t>
            </a:r>
          </a:p>
          <a:p>
            <a:pPr>
              <a:buNone/>
            </a:pPr>
            <a:r>
              <a:rPr lang="en-US" sz="2000" dirty="0" smtClean="0">
                <a:solidFill>
                  <a:srgbClr val="4D4D4D"/>
                </a:solidFill>
                <a:ea typeface="ＭＳ Ｐゴシック" pitchFamily="34" charset="-128"/>
                <a:hlinkClick r:id="rId6"/>
              </a:rPr>
              <a:t>mdunn@cmhastarttalking.ca</a:t>
            </a:r>
            <a:r>
              <a:rPr lang="en-US" sz="2000" dirty="0" smtClean="0">
                <a:solidFill>
                  <a:srgbClr val="4D4D4D"/>
                </a:solidFill>
                <a:ea typeface="ＭＳ Ｐゴシック" pitchFamily="34" charset="-128"/>
              </a:rPr>
              <a:t> </a:t>
            </a:r>
            <a:endParaRPr lang="en-US" sz="2000" dirty="0">
              <a:solidFill>
                <a:srgbClr val="4D4D4D"/>
              </a:solidFill>
              <a:ea typeface="ＭＳ Ｐゴシック" pitchFamily="34" charset="-128"/>
            </a:endParaRPr>
          </a:p>
          <a:p>
            <a:pPr>
              <a:buNone/>
            </a:pPr>
            <a:endParaRPr lang="en-US" sz="2000" dirty="0" smtClean="0">
              <a:solidFill>
                <a:srgbClr val="4D4D4D"/>
              </a:solidFill>
              <a:ea typeface="ＭＳ Ｐゴシック" pitchFamily="34" charset="-128"/>
            </a:endParaRPr>
          </a:p>
          <a:p>
            <a:pPr>
              <a:buNone/>
            </a:pPr>
            <a:endParaRPr lang="en-US" sz="2000" dirty="0" smtClean="0">
              <a:solidFill>
                <a:srgbClr val="4D4D4D"/>
              </a:solidFill>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660400" y="658813"/>
            <a:ext cx="7840663" cy="630237"/>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b="1" dirty="0" smtClean="0">
                <a:solidFill>
                  <a:srgbClr val="00B1B0"/>
                </a:solidFill>
                <a:ea typeface="ＭＳ Ｐゴシック" pitchFamily="34" charset="-128"/>
              </a:rPr>
              <a:t>Mental Health Affects Us All</a:t>
            </a:r>
            <a:endParaRPr lang="en-US" dirty="0" smtClean="0">
              <a:ea typeface="ＭＳ Ｐゴシック" pitchFamily="34" charset="-128"/>
            </a:endParaRPr>
          </a:p>
        </p:txBody>
      </p:sp>
      <p:sp>
        <p:nvSpPr>
          <p:cNvPr id="6147" name="Content Placeholder 2"/>
          <p:cNvSpPr>
            <a:spLocks noGrp="1"/>
          </p:cNvSpPr>
          <p:nvPr>
            <p:ph idx="1"/>
          </p:nvPr>
        </p:nvSpPr>
        <p:spPr bwMode="auto">
          <a:xfrm>
            <a:off x="660401" y="1508125"/>
            <a:ext cx="7840662" cy="4645026"/>
          </a:xfrm>
          <a:noFill/>
          <a:ln>
            <a:miter lim="800000"/>
            <a:headEnd/>
            <a:tailEnd/>
          </a:ln>
        </p:spPr>
        <p:txBody>
          <a:bodyPr vert="horz" wrap="square" lIns="91440" tIns="45720" rIns="91440" bIns="45720" numCol="1" anchor="t" anchorCtr="0" compatLnSpc="1">
            <a:prstTxWarp prst="textNoShape">
              <a:avLst/>
            </a:prstTxWarp>
            <a:normAutofit/>
          </a:bodyPr>
          <a:lstStyle/>
          <a:p>
            <a:pPr>
              <a:buFontTx/>
              <a:buChar char="•"/>
            </a:pPr>
            <a:r>
              <a:rPr lang="en-US" sz="2800" dirty="0">
                <a:solidFill>
                  <a:srgbClr val="4D4D4D"/>
                </a:solidFill>
                <a:ea typeface="ＭＳ Ｐゴシック" pitchFamily="34" charset="-128"/>
              </a:rPr>
              <a:t>Economic cost to Canada is at least $50 billion per year, which represents 2.8% of Canada</a:t>
            </a:r>
            <a:r>
              <a:rPr lang="en-US" altLang="en-US" sz="2800" dirty="0">
                <a:solidFill>
                  <a:srgbClr val="4D4D4D"/>
                </a:solidFill>
                <a:ea typeface="ＭＳ Ｐゴシック" pitchFamily="34" charset="-128"/>
              </a:rPr>
              <a:t>’</a:t>
            </a:r>
            <a:r>
              <a:rPr lang="en-US" sz="2800" dirty="0">
                <a:solidFill>
                  <a:srgbClr val="4D4D4D"/>
                </a:solidFill>
                <a:ea typeface="ＭＳ Ｐゴシック" pitchFamily="34" charset="-128"/>
              </a:rPr>
              <a:t>s 2011 GDP</a:t>
            </a:r>
          </a:p>
          <a:p>
            <a:pPr>
              <a:buFontTx/>
              <a:buChar char="•"/>
            </a:pPr>
            <a:r>
              <a:rPr lang="en-US" sz="2800" dirty="0" smtClean="0">
                <a:solidFill>
                  <a:srgbClr val="4D4D4D"/>
                </a:solidFill>
                <a:ea typeface="ＭＳ Ｐゴシック" pitchFamily="34" charset="-128"/>
              </a:rPr>
              <a:t>Cost </a:t>
            </a:r>
            <a:r>
              <a:rPr lang="en-US" sz="2800" dirty="0">
                <a:solidFill>
                  <a:srgbClr val="4D4D4D"/>
                </a:solidFill>
                <a:ea typeface="ＭＳ Ｐゴシック" pitchFamily="34" charset="-128"/>
              </a:rPr>
              <a:t>to businesses in 2011 was $6 billion in lost productivity</a:t>
            </a:r>
          </a:p>
          <a:p>
            <a:pPr>
              <a:buFontTx/>
              <a:buChar char="•"/>
            </a:pPr>
            <a:r>
              <a:rPr lang="x-none" sz="2800" b="1" dirty="0" smtClean="0">
                <a:solidFill>
                  <a:srgbClr val="FF0000"/>
                </a:solidFill>
              </a:rPr>
              <a:t>$</a:t>
            </a:r>
            <a:r>
              <a:rPr lang="x-none" sz="2800" b="1" dirty="0">
                <a:solidFill>
                  <a:srgbClr val="FF0000"/>
                </a:solidFill>
              </a:rPr>
              <a:t>1.4 billion </a:t>
            </a:r>
            <a:r>
              <a:rPr lang="x-none" sz="2800" dirty="0"/>
              <a:t>each year in costs to the health care, justice and social services </a:t>
            </a:r>
            <a:r>
              <a:rPr lang="x-none" sz="2800" dirty="0" smtClean="0"/>
              <a:t>systems</a:t>
            </a:r>
            <a:endParaRPr lang="en-US" sz="2800" dirty="0"/>
          </a:p>
        </p:txBody>
      </p:sp>
      <p:pic>
        <p:nvPicPr>
          <p:cNvPr id="6" name="Picture 4"/>
          <p:cNvPicPr>
            <a:picLocks noChangeAspect="1"/>
          </p:cNvPicPr>
          <p:nvPr/>
        </p:nvPicPr>
        <p:blipFill>
          <a:blip r:embed="rId3" cstate="print"/>
          <a:srcRect/>
          <a:stretch>
            <a:fillRect/>
          </a:stretch>
        </p:blipFill>
        <p:spPr bwMode="auto">
          <a:xfrm>
            <a:off x="4932040" y="4653136"/>
            <a:ext cx="4044329" cy="1877724"/>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95536" y="5455989"/>
            <a:ext cx="2200275" cy="1038225"/>
          </a:xfrm>
          <a:prstGeom prst="rect">
            <a:avLst/>
          </a:prstGeom>
          <a:noFill/>
          <a:ln w="9525">
            <a:noFill/>
            <a:miter lim="800000"/>
            <a:headEnd/>
            <a:tailEnd/>
          </a:ln>
        </p:spPr>
      </p:pic>
    </p:spTree>
    <p:extLst>
      <p:ext uri="{BB962C8B-B14F-4D97-AF65-F5344CB8AC3E}">
        <p14:creationId xmlns:p14="http://schemas.microsoft.com/office/powerpoint/2010/main" val="423887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23528" y="692696"/>
            <a:ext cx="8730269" cy="5544616"/>
          </a:xfrm>
          <a:prstGeom prst="rect">
            <a:avLst/>
          </a:prstGeom>
        </p:spPr>
      </p:pic>
    </p:spTree>
    <p:extLst>
      <p:ext uri="{BB962C8B-B14F-4D97-AF65-F5344CB8AC3E}">
        <p14:creationId xmlns:p14="http://schemas.microsoft.com/office/powerpoint/2010/main" val="72298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38338" y="378620"/>
            <a:ext cx="8229600" cy="1143000"/>
          </a:xfrm>
          <a:ln>
            <a:miter lim="800000"/>
            <a:headEnd/>
            <a:tailEnd/>
          </a:ln>
        </p:spPr>
        <p:txBody>
          <a:bodyPr vert="horz" wrap="square" lIns="91440" tIns="45720" rIns="91440" bIns="45720" numCol="1" anchor="t" anchorCtr="0" compatLnSpc="1">
            <a:prstTxWarp prst="textNoShape">
              <a:avLst/>
            </a:prstTxWarp>
            <a:normAutofit/>
          </a:bodyPr>
          <a:lstStyle/>
          <a:p>
            <a:pPr algn="ctr">
              <a:defRPr/>
            </a:pPr>
            <a:r>
              <a:rPr lang="en-US" sz="3600" b="1" dirty="0" smtClean="0">
                <a:solidFill>
                  <a:srgbClr val="00B1B0"/>
                </a:solidFill>
                <a:ea typeface="ＭＳ Ｐゴシック" pitchFamily="34" charset="-128"/>
              </a:rPr>
              <a:t>Defining Mental Health</a:t>
            </a:r>
          </a:p>
        </p:txBody>
      </p:sp>
      <p:sp>
        <p:nvSpPr>
          <p:cNvPr id="2" name="Text Placeholder 1"/>
          <p:cNvSpPr>
            <a:spLocks noGrp="1"/>
          </p:cNvSpPr>
          <p:nvPr>
            <p:ph type="body" idx="1"/>
          </p:nvPr>
        </p:nvSpPr>
        <p:spPr>
          <a:xfrm>
            <a:off x="457200" y="1067528"/>
            <a:ext cx="4040188" cy="639762"/>
          </a:xfrm>
        </p:spPr>
        <p:txBody>
          <a:bodyPr/>
          <a:lstStyle/>
          <a:p>
            <a:r>
              <a:rPr lang="en-US" dirty="0" smtClean="0"/>
              <a:t>In the Health Care context</a:t>
            </a:r>
            <a:endParaRPr lang="en-US" dirty="0"/>
          </a:p>
        </p:txBody>
      </p:sp>
      <p:sp>
        <p:nvSpPr>
          <p:cNvPr id="10243" name="Content Placeholder 2"/>
          <p:cNvSpPr>
            <a:spLocks noGrp="1"/>
          </p:cNvSpPr>
          <p:nvPr>
            <p:ph sz="half" idx="2"/>
          </p:nvPr>
        </p:nvSpPr>
        <p:spPr bwMode="auto">
          <a:xfrm>
            <a:off x="438338" y="1916832"/>
            <a:ext cx="4040188" cy="3951288"/>
          </a:xfrm>
          <a:noFill/>
          <a:ln>
            <a:miter lim="800000"/>
            <a:headEnd/>
            <a:tailEnd/>
          </a:ln>
        </p:spPr>
        <p:txBody>
          <a:bodyPr vert="horz" wrap="square" lIns="91440" tIns="45720" rIns="91440" bIns="45720" numCol="1" anchor="t" anchorCtr="0" compatLnSpc="1">
            <a:prstTxWarp prst="textNoShape">
              <a:avLst/>
            </a:prstTxWarp>
            <a:normAutofit/>
          </a:bodyPr>
          <a:lstStyle/>
          <a:p>
            <a:r>
              <a:rPr lang="en-CA" sz="2000" dirty="0" smtClean="0">
                <a:solidFill>
                  <a:srgbClr val="4D4D4D"/>
                </a:solidFill>
                <a:ea typeface="ＭＳ Ｐゴシック" pitchFamily="34" charset="-128"/>
              </a:rPr>
              <a:t>Mental </a:t>
            </a:r>
            <a:r>
              <a:rPr lang="en-CA" sz="2000" dirty="0">
                <a:solidFill>
                  <a:srgbClr val="4D4D4D"/>
                </a:solidFill>
                <a:ea typeface="ＭＳ Ｐゴシック" pitchFamily="34" charset="-128"/>
              </a:rPr>
              <a:t>health is the capacity of each and all of us to feel, think, and act in ways that enhance our ability to enjoy life and deal with the challenges we face. </a:t>
            </a:r>
          </a:p>
          <a:p>
            <a:endParaRPr lang="en-CA" sz="2000" dirty="0">
              <a:solidFill>
                <a:srgbClr val="4D4D4D"/>
              </a:solidFill>
              <a:ea typeface="ＭＳ Ｐゴシック" pitchFamily="34" charset="-128"/>
            </a:endParaRPr>
          </a:p>
          <a:p>
            <a:r>
              <a:rPr lang="en-CA" sz="2000" dirty="0">
                <a:solidFill>
                  <a:srgbClr val="4D4D4D"/>
                </a:solidFill>
                <a:ea typeface="ＭＳ Ｐゴシック" pitchFamily="34" charset="-128"/>
              </a:rPr>
              <a:t>It is a positive sense of emotional and spiritual well-being that respects the importance of culture, equity, social justice, interconnections and personal dignity</a:t>
            </a:r>
            <a:endParaRPr lang="en-US" sz="2000" dirty="0" smtClean="0">
              <a:solidFill>
                <a:srgbClr val="4D4D4D"/>
              </a:solidFill>
              <a:ea typeface="ＭＳ Ｐゴシック" pitchFamily="34" charset="-128"/>
            </a:endParaRPr>
          </a:p>
        </p:txBody>
      </p:sp>
      <p:sp>
        <p:nvSpPr>
          <p:cNvPr id="3" name="Text Placeholder 2"/>
          <p:cNvSpPr>
            <a:spLocks noGrp="1"/>
          </p:cNvSpPr>
          <p:nvPr>
            <p:ph type="body" sz="quarter" idx="3"/>
          </p:nvPr>
        </p:nvSpPr>
        <p:spPr>
          <a:xfrm>
            <a:off x="4978713" y="1067528"/>
            <a:ext cx="4041775" cy="639762"/>
          </a:xfrm>
        </p:spPr>
        <p:txBody>
          <a:bodyPr/>
          <a:lstStyle/>
          <a:p>
            <a:r>
              <a:rPr lang="en-US" dirty="0" smtClean="0"/>
              <a:t>In the Justice context</a:t>
            </a:r>
            <a:endParaRPr lang="en-US" dirty="0"/>
          </a:p>
        </p:txBody>
      </p:sp>
      <p:sp>
        <p:nvSpPr>
          <p:cNvPr id="4" name="Content Placeholder 3"/>
          <p:cNvSpPr>
            <a:spLocks noGrp="1"/>
          </p:cNvSpPr>
          <p:nvPr>
            <p:ph sz="quarter" idx="4"/>
          </p:nvPr>
        </p:nvSpPr>
        <p:spPr>
          <a:xfrm>
            <a:off x="4922837" y="1937553"/>
            <a:ext cx="4041775" cy="3951288"/>
          </a:xfrm>
        </p:spPr>
        <p:txBody>
          <a:bodyPr>
            <a:normAutofit/>
          </a:bodyPr>
          <a:lstStyle/>
          <a:p>
            <a:r>
              <a:rPr lang="en-CA" sz="2000" dirty="0" smtClean="0"/>
              <a:t>Criminal Code of Canada uses term </a:t>
            </a:r>
            <a:r>
              <a:rPr lang="en-CA" sz="2000" b="1" i="1" dirty="0"/>
              <a:t>mental </a:t>
            </a:r>
            <a:r>
              <a:rPr lang="en-CA" sz="2000" b="1" i="1" dirty="0" smtClean="0"/>
              <a:t>disorder</a:t>
            </a:r>
            <a:r>
              <a:rPr lang="en-CA" sz="2000" dirty="0"/>
              <a:t> </a:t>
            </a:r>
            <a:r>
              <a:rPr lang="en-CA" sz="2000" dirty="0" smtClean="0"/>
              <a:t>to mean</a:t>
            </a:r>
            <a:br>
              <a:rPr lang="en-CA" sz="2000" dirty="0" smtClean="0"/>
            </a:br>
            <a:r>
              <a:rPr lang="en-CA" sz="2000" dirty="0" smtClean="0"/>
              <a:t>“</a:t>
            </a:r>
            <a:r>
              <a:rPr lang="en-CA" sz="2000" dirty="0"/>
              <a:t>a disease of the </a:t>
            </a:r>
            <a:r>
              <a:rPr lang="en-CA" sz="2000" dirty="0" smtClean="0"/>
              <a:t>mind” </a:t>
            </a:r>
          </a:p>
          <a:p>
            <a:endParaRPr lang="en-CA" sz="2000" dirty="0" smtClean="0"/>
          </a:p>
          <a:p>
            <a:r>
              <a:rPr lang="en-CA" sz="2000" dirty="0" smtClean="0"/>
              <a:t>This </a:t>
            </a:r>
            <a:r>
              <a:rPr lang="en-CA" sz="2000" dirty="0"/>
              <a:t>definition is used in rare cases that recognizes mental health conditions to the extent that they have an impact on criminal </a:t>
            </a:r>
            <a:r>
              <a:rPr lang="en-CA" sz="2000" dirty="0" smtClean="0"/>
              <a:t>responsibility</a:t>
            </a:r>
            <a:endParaRPr lang="en-US" sz="2000" dirty="0"/>
          </a:p>
        </p:txBody>
      </p:sp>
      <p:pic>
        <p:nvPicPr>
          <p:cNvPr id="10245" name="Picture 6" descr="CMHA_National_ENG_logo_4C_pos.jpg"/>
          <p:cNvPicPr>
            <a:picLocks noChangeAspect="1"/>
          </p:cNvPicPr>
          <p:nvPr/>
        </p:nvPicPr>
        <p:blipFill>
          <a:blip r:embed="rId3" cstate="print"/>
          <a:srcRect/>
          <a:stretch>
            <a:fillRect/>
          </a:stretch>
        </p:blipFill>
        <p:spPr bwMode="auto">
          <a:xfrm>
            <a:off x="4953000" y="6153150"/>
            <a:ext cx="3981450" cy="628650"/>
          </a:xfrm>
          <a:prstGeom prst="rect">
            <a:avLst/>
          </a:prstGeom>
          <a:noFill/>
          <a:ln w="9525">
            <a:noFill/>
            <a:miter lim="800000"/>
            <a:headEnd/>
            <a:tailEnd/>
          </a:ln>
        </p:spPr>
      </p:pic>
    </p:spTree>
    <p:extLst>
      <p:ext uri="{BB962C8B-B14F-4D97-AF65-F5344CB8AC3E}">
        <p14:creationId xmlns:p14="http://schemas.microsoft.com/office/powerpoint/2010/main" val="205186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TwoContinuumModel_update.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11560" y="332656"/>
            <a:ext cx="5760640" cy="6201410"/>
          </a:xfrm>
        </p:spPr>
      </p:pic>
      <p:pic>
        <p:nvPicPr>
          <p:cNvPr id="12293" name="Picture 6" descr="CMHA_National_ENG_logo_4C_pos.jpg"/>
          <p:cNvPicPr>
            <a:picLocks noChangeAspect="1"/>
          </p:cNvPicPr>
          <p:nvPr/>
        </p:nvPicPr>
        <p:blipFill>
          <a:blip r:embed="rId4" cstate="print"/>
          <a:srcRect/>
          <a:stretch>
            <a:fillRect/>
          </a:stretch>
        </p:blipFill>
        <p:spPr bwMode="auto">
          <a:xfrm>
            <a:off x="4957539" y="6049692"/>
            <a:ext cx="3981450" cy="628650"/>
          </a:xfrm>
          <a:prstGeom prst="rect">
            <a:avLst/>
          </a:prstGeom>
          <a:noFill/>
          <a:ln w="9525">
            <a:noFill/>
            <a:miter lim="800000"/>
            <a:headEnd/>
            <a:tailEnd/>
          </a:ln>
        </p:spPr>
      </p:pic>
    </p:spTree>
    <p:extLst>
      <p:ext uri="{BB962C8B-B14F-4D97-AF65-F5344CB8AC3E}">
        <p14:creationId xmlns:p14="http://schemas.microsoft.com/office/powerpoint/2010/main" val="633379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bwMode="auto">
          <a:xfrm>
            <a:off x="457200" y="1390650"/>
            <a:ext cx="7840663" cy="4356100"/>
          </a:xfrm>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eaLnBrk="1" hangingPunct="1">
              <a:buFontTx/>
              <a:buChar char="•"/>
            </a:pPr>
            <a:r>
              <a:rPr lang="en-CA" dirty="0" smtClean="0">
                <a:solidFill>
                  <a:srgbClr val="4D4D4D"/>
                </a:solidFill>
                <a:ea typeface="ＭＳ Ｐゴシック" pitchFamily="34" charset="-128"/>
              </a:rPr>
              <a:t>Life stressors are the events in a person</a:t>
            </a:r>
            <a:r>
              <a:rPr lang="en-CA" altLang="en-US" dirty="0" smtClean="0">
                <a:solidFill>
                  <a:srgbClr val="4D4D4D"/>
                </a:solidFill>
                <a:ea typeface="ＭＳ Ｐゴシック" pitchFamily="34" charset="-128"/>
              </a:rPr>
              <a:t>’</a:t>
            </a:r>
            <a:r>
              <a:rPr lang="en-CA" dirty="0" smtClean="0">
                <a:solidFill>
                  <a:srgbClr val="4D4D4D"/>
                </a:solidFill>
                <a:ea typeface="ＭＳ Ｐゴシック" pitchFamily="34" charset="-128"/>
              </a:rPr>
              <a:t>s life that bring about significant anxiety and stress</a:t>
            </a:r>
          </a:p>
          <a:p>
            <a:pPr eaLnBrk="1" hangingPunct="1">
              <a:buNone/>
            </a:pPr>
            <a:endParaRPr lang="en-CA" dirty="0" smtClean="0">
              <a:solidFill>
                <a:srgbClr val="4D4D4D"/>
              </a:solidFill>
              <a:ea typeface="ＭＳ Ｐゴシック" pitchFamily="34" charset="-128"/>
            </a:endParaRPr>
          </a:p>
          <a:p>
            <a:pPr eaLnBrk="1" hangingPunct="1">
              <a:buFontTx/>
              <a:buChar char="•"/>
            </a:pPr>
            <a:r>
              <a:rPr lang="en-CA" dirty="0" smtClean="0">
                <a:solidFill>
                  <a:srgbClr val="4D4D4D"/>
                </a:solidFill>
                <a:ea typeface="ＭＳ Ｐゴシック" pitchFamily="34" charset="-128"/>
              </a:rPr>
              <a:t>Stress is caused by negative and unpleasant life events, such as the death of loved one, </a:t>
            </a:r>
            <a:br>
              <a:rPr lang="en-CA" dirty="0" smtClean="0">
                <a:solidFill>
                  <a:srgbClr val="4D4D4D"/>
                </a:solidFill>
                <a:ea typeface="ＭＳ Ｐゴシック" pitchFamily="34" charset="-128"/>
              </a:rPr>
            </a:br>
            <a:r>
              <a:rPr lang="en-CA" dirty="0" smtClean="0">
                <a:solidFill>
                  <a:srgbClr val="4D4D4D"/>
                </a:solidFill>
                <a:ea typeface="ＭＳ Ｐゴシック" pitchFamily="34" charset="-128"/>
              </a:rPr>
              <a:t>loss of a job or divorce</a:t>
            </a:r>
          </a:p>
          <a:p>
            <a:pPr eaLnBrk="1" hangingPunct="1">
              <a:buFontTx/>
              <a:buChar char="•"/>
            </a:pPr>
            <a:endParaRPr lang="en-CA" dirty="0" smtClean="0">
              <a:solidFill>
                <a:srgbClr val="4D4D4D"/>
              </a:solidFill>
              <a:ea typeface="ＭＳ Ｐゴシック" pitchFamily="34" charset="-128"/>
            </a:endParaRPr>
          </a:p>
          <a:p>
            <a:pPr eaLnBrk="1" hangingPunct="1">
              <a:buFontTx/>
              <a:buChar char="•"/>
            </a:pPr>
            <a:r>
              <a:rPr lang="en-CA" dirty="0" smtClean="0">
                <a:solidFill>
                  <a:srgbClr val="4D4D4D"/>
                </a:solidFill>
                <a:ea typeface="ＭＳ Ｐゴシック" pitchFamily="34" charset="-128"/>
              </a:rPr>
              <a:t>Positive and pleasant life changes </a:t>
            </a:r>
            <a:br>
              <a:rPr lang="en-CA" dirty="0" smtClean="0">
                <a:solidFill>
                  <a:srgbClr val="4D4D4D"/>
                </a:solidFill>
                <a:ea typeface="ＭＳ Ｐゴシック" pitchFamily="34" charset="-128"/>
              </a:rPr>
            </a:br>
            <a:r>
              <a:rPr lang="en-CA" dirty="0" smtClean="0">
                <a:solidFill>
                  <a:srgbClr val="4D4D4D"/>
                </a:solidFill>
                <a:ea typeface="ＭＳ Ｐゴシック" pitchFamily="34" charset="-128"/>
              </a:rPr>
              <a:t>may also cause significant anxiety, </a:t>
            </a:r>
            <a:br>
              <a:rPr lang="en-CA" dirty="0" smtClean="0">
                <a:solidFill>
                  <a:srgbClr val="4D4D4D"/>
                </a:solidFill>
                <a:ea typeface="ＭＳ Ｐゴシック" pitchFamily="34" charset="-128"/>
              </a:rPr>
            </a:br>
            <a:r>
              <a:rPr lang="en-CA" dirty="0" smtClean="0">
                <a:solidFill>
                  <a:srgbClr val="4D4D4D"/>
                </a:solidFill>
                <a:ea typeface="ＭＳ Ｐゴシック" pitchFamily="34" charset="-128"/>
              </a:rPr>
              <a:t>such as marriage, pregnancy, </a:t>
            </a:r>
            <a:br>
              <a:rPr lang="en-CA" dirty="0" smtClean="0">
                <a:solidFill>
                  <a:srgbClr val="4D4D4D"/>
                </a:solidFill>
                <a:ea typeface="ＭＳ Ｐゴシック" pitchFamily="34" charset="-128"/>
              </a:rPr>
            </a:br>
            <a:r>
              <a:rPr lang="en-CA" dirty="0" smtClean="0">
                <a:solidFill>
                  <a:srgbClr val="4D4D4D"/>
                </a:solidFill>
                <a:ea typeface="ＭＳ Ｐゴシック" pitchFamily="34" charset="-128"/>
              </a:rPr>
              <a:t>and a change in career</a:t>
            </a:r>
            <a:endParaRPr lang="en-US" dirty="0" smtClean="0">
              <a:solidFill>
                <a:srgbClr val="4D4D4D"/>
              </a:solidFill>
              <a:ea typeface="ＭＳ Ｐゴシック" pitchFamily="34" charset="-128"/>
            </a:endParaRPr>
          </a:p>
        </p:txBody>
      </p:sp>
      <p:pic>
        <p:nvPicPr>
          <p:cNvPr id="13315" name="Picture 4" descr="http://www.stresseaterdiet.com/blog/wp-content/uploads/2008/10/woman_in_stress.jpg"/>
          <p:cNvPicPr>
            <a:picLocks noChangeAspect="1" noChangeArrowheads="1"/>
          </p:cNvPicPr>
          <p:nvPr/>
        </p:nvPicPr>
        <p:blipFill>
          <a:blip r:embed="rId3" cstate="print"/>
          <a:srcRect/>
          <a:stretch>
            <a:fillRect/>
          </a:stretch>
        </p:blipFill>
        <p:spPr bwMode="auto">
          <a:xfrm>
            <a:off x="6732240" y="3140968"/>
            <a:ext cx="1801813" cy="2705100"/>
          </a:xfrm>
          <a:prstGeom prst="rect">
            <a:avLst/>
          </a:prstGeom>
          <a:noFill/>
          <a:ln w="9525">
            <a:noFill/>
            <a:miter lim="800000"/>
            <a:headEnd/>
            <a:tailEnd/>
          </a:ln>
        </p:spPr>
      </p:pic>
      <p:pic>
        <p:nvPicPr>
          <p:cNvPr id="13316" name="Picture 5" descr="CMHA_National_ENG_logo_4C_pos.jpg"/>
          <p:cNvPicPr>
            <a:picLocks noChangeAspect="1"/>
          </p:cNvPicPr>
          <p:nvPr/>
        </p:nvPicPr>
        <p:blipFill>
          <a:blip r:embed="rId4" cstate="print"/>
          <a:srcRect/>
          <a:stretch>
            <a:fillRect/>
          </a:stretch>
        </p:blipFill>
        <p:spPr bwMode="auto">
          <a:xfrm>
            <a:off x="4953000" y="6153150"/>
            <a:ext cx="3981450" cy="628650"/>
          </a:xfrm>
          <a:prstGeom prst="rect">
            <a:avLst/>
          </a:prstGeom>
          <a:noFill/>
          <a:ln w="9525">
            <a:noFill/>
            <a:miter lim="800000"/>
            <a:headEnd/>
            <a:tailEnd/>
          </a:ln>
        </p:spPr>
      </p:pic>
      <p:sp>
        <p:nvSpPr>
          <p:cNvPr id="7" name="Title 1"/>
          <p:cNvSpPr txBox="1">
            <a:spLocks/>
          </p:cNvSpPr>
          <p:nvPr/>
        </p:nvSpPr>
        <p:spPr>
          <a:xfrm>
            <a:off x="457200" y="606425"/>
            <a:ext cx="8229600" cy="615950"/>
          </a:xfrm>
          <a:prstGeom prst="rect">
            <a:avLst/>
          </a:prstGeom>
        </p:spPr>
        <p:txBody>
          <a:bodyPr/>
          <a:lstStyle/>
          <a:p>
            <a:pPr algn="ctr" eaLnBrk="1" hangingPunct="1">
              <a:defRPr/>
            </a:pPr>
            <a:r>
              <a:rPr lang="en-CA" sz="3200" b="1" dirty="0">
                <a:solidFill>
                  <a:srgbClr val="00B1B0"/>
                </a:solidFill>
                <a:latin typeface="+mj-lt"/>
                <a:ea typeface="ＭＳ Ｐゴシック" pitchFamily="-84" charset="-128"/>
                <a:cs typeface="+mj-cs"/>
              </a:rPr>
              <a:t>Life Stressors Affect Our Mental Health</a:t>
            </a:r>
            <a:endParaRPr lang="en-US" sz="3200" b="1" dirty="0">
              <a:solidFill>
                <a:srgbClr val="00B1B0"/>
              </a:solidFill>
              <a:latin typeface="+mj-lt"/>
              <a:ea typeface="ＭＳ Ｐゴシック" pitchFamily="-84" charset="-128"/>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TotalTime>
  <Words>1930</Words>
  <Application>Microsoft Office PowerPoint</Application>
  <PresentationFormat>On-screen Show (4:3)</PresentationFormat>
  <Paragraphs>279</Paragraphs>
  <Slides>43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新細明體</vt:lpstr>
      <vt:lpstr>SimSun</vt:lpstr>
      <vt:lpstr>Arial</vt:lpstr>
      <vt:lpstr>Calibri</vt:lpstr>
      <vt:lpstr>Wingdings</vt:lpstr>
      <vt:lpstr>Office Theme</vt:lpstr>
      <vt:lpstr>PowerPoint Presentation</vt:lpstr>
      <vt:lpstr>Agenda</vt:lpstr>
      <vt:lpstr>Mental Health Affects Us All</vt:lpstr>
      <vt:lpstr>PowerPoint Presentation</vt:lpstr>
      <vt:lpstr>Mental Health Affects Us All</vt:lpstr>
      <vt:lpstr>PowerPoint Presentation</vt:lpstr>
      <vt:lpstr>Defining Mental Health</vt:lpstr>
      <vt:lpstr>PowerPoint Presentation</vt:lpstr>
      <vt:lpstr>PowerPoint Presentation</vt:lpstr>
      <vt:lpstr>Social Determinants of Health</vt:lpstr>
      <vt:lpstr>Social Determinants of Health</vt:lpstr>
      <vt:lpstr>PowerPoint Presentation</vt:lpstr>
      <vt:lpstr>PowerPoint Presentation</vt:lpstr>
      <vt:lpstr>Income &amp; Employment</vt:lpstr>
      <vt:lpstr>Housing &amp; Homelessness</vt:lpstr>
      <vt:lpstr>Education</vt:lpstr>
      <vt:lpstr>PowerPoint Presentation</vt:lpstr>
      <vt:lpstr>Discrimination</vt:lpstr>
      <vt:lpstr>Social Inclusion</vt:lpstr>
      <vt:lpstr>Who is impacted? </vt:lpstr>
      <vt:lpstr>PowerPoint Presentation</vt:lpstr>
      <vt:lpstr>PowerPoint Presentation</vt:lpstr>
      <vt:lpstr>Supported Employment</vt:lpstr>
      <vt:lpstr>Supportive Housing</vt:lpstr>
      <vt:lpstr>Residential Crisis Beds</vt:lpstr>
      <vt:lpstr>Supported Education</vt:lpstr>
      <vt:lpstr>Addressing Institutionalized Discrimination </vt:lpstr>
      <vt:lpstr>Peer Support &amp; Service User Engagement</vt:lpstr>
      <vt:lpstr>Mental Health Strategy @ LAO</vt:lpstr>
      <vt:lpstr>Mental Health Strategy @ LAO</vt:lpstr>
      <vt:lpstr>Training Needs of Advocates</vt:lpstr>
      <vt:lpstr>Training Outcomes for LAO</vt:lpstr>
      <vt:lpstr>PowerPoint Presentation</vt:lpstr>
      <vt:lpstr>PowerPoint Presentation</vt:lpstr>
      <vt:lpstr>PowerPoint Presentation</vt:lpstr>
      <vt:lpstr> To provide a planning table to bring together service providers to find solutions to  the problem of the criminalization of people with defined unique needs, and;  To develop a model of shared responsibility and accountability in dealing with this  group of individuals at points of intersection with the justice system </vt:lpstr>
      <vt:lpstr>PowerPoint Presentation</vt:lpstr>
      <vt:lpstr>  Some Examples </vt:lpstr>
      <vt:lpstr>  Some Examples </vt:lpstr>
      <vt:lpstr>   Local Examples </vt:lpstr>
      <vt:lpstr>PowerPoint Presentation</vt:lpstr>
      <vt:lpstr>PowerPoint Presentation</vt:lpstr>
      <vt:lpstr>Contact Us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Downs - CMHA, ON</dc:creator>
  <cp:lastModifiedBy>Frank Sirotich</cp:lastModifiedBy>
  <cp:revision>165</cp:revision>
  <cp:lastPrinted>2015-07-09T13:31:39Z</cp:lastPrinted>
  <dcterms:created xsi:type="dcterms:W3CDTF">2013-01-17T16:13:45Z</dcterms:created>
  <dcterms:modified xsi:type="dcterms:W3CDTF">2015-11-18T13:55:08Z</dcterms:modified>
</cp:coreProperties>
</file>