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4" r:id="rId1"/>
  </p:sldMasterIdLst>
  <p:notesMasterIdLst>
    <p:notesMasterId r:id="rId17"/>
  </p:notesMasterIdLst>
  <p:sldIdLst>
    <p:sldId id="256" r:id="rId2"/>
    <p:sldId id="270" r:id="rId3"/>
    <p:sldId id="257" r:id="rId4"/>
    <p:sldId id="262" r:id="rId5"/>
    <p:sldId id="271" r:id="rId6"/>
    <p:sldId id="261" r:id="rId7"/>
    <p:sldId id="259" r:id="rId8"/>
    <p:sldId id="265" r:id="rId9"/>
    <p:sldId id="272" r:id="rId10"/>
    <p:sldId id="266" r:id="rId11"/>
    <p:sldId id="267" r:id="rId12"/>
    <p:sldId id="268" r:id="rId13"/>
    <p:sldId id="269" r:id="rId14"/>
    <p:sldId id="260" r:id="rId15"/>
    <p:sldId id="26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18" d="100"/>
          <a:sy n="118" d="100"/>
        </p:scale>
        <p:origin x="-143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9CA42E-C205-CA4E-B8F3-9F0EA6ADF337}" type="datetimeFigureOut">
              <a:rPr lang="en-US" smtClean="0"/>
              <a:pPr/>
              <a:t>11/11/2015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7F6471-2B84-6746-900B-5A74FCC79559}" type="slidenum">
              <a:rPr lang="en-US" smtClean="0"/>
              <a:pPr/>
              <a:t>‹#›</a:t>
            </a:fld>
            <a:endParaRPr lang="en-US"/>
          </a:p>
        </p:txBody>
      </p:sp>
    </p:spTree>
    <p:extLst>
      <p:ext uri="{BB962C8B-B14F-4D97-AF65-F5344CB8AC3E}">
        <p14:creationId xmlns:p14="http://schemas.microsoft.com/office/powerpoint/2010/main" val="38539867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Almost all jail inmates will leave correctional settings and return to the community. Inadequate transition planning puts jail inmates, who entered the jail in a state of crisis, back on the streets in the middle of the same crisis. The outcomes of inadequate transition planning include the compromise of public safety, increased disability secondary to health and behavioral health symptoms, hospitalization, suicide, homelessness, new criminal offenses, and </a:t>
            </a:r>
            <a:r>
              <a:rPr lang="en-US" sz="1200" kern="1200" dirty="0" err="1" smtClean="0">
                <a:solidFill>
                  <a:schemeClr val="tx1"/>
                </a:solidFill>
                <a:latin typeface="+mn-lt"/>
                <a:ea typeface="+mn-ea"/>
                <a:cs typeface="+mn-cs"/>
              </a:rPr>
              <a:t>rearrest</a:t>
            </a:r>
            <a:r>
              <a:rPr lang="en-US" sz="1200" kern="1200" dirty="0" smtClean="0">
                <a:solidFill>
                  <a:schemeClr val="tx1"/>
                </a:solidFill>
                <a:latin typeface="+mn-lt"/>
                <a:ea typeface="+mn-ea"/>
                <a:cs typeface="+mn-cs"/>
              </a:rPr>
              <a:t>. With the majority of inmates being released within a very short period of time, often without notice, jails present unique challenges to transition planning. </a:t>
            </a:r>
            <a:endParaRPr lang="en-US" dirty="0"/>
          </a:p>
        </p:txBody>
      </p:sp>
      <p:sp>
        <p:nvSpPr>
          <p:cNvPr id="4" name="Slide Number Placeholder 3"/>
          <p:cNvSpPr>
            <a:spLocks noGrp="1"/>
          </p:cNvSpPr>
          <p:nvPr>
            <p:ph type="sldNum" sz="quarter" idx="10"/>
          </p:nvPr>
        </p:nvSpPr>
        <p:spPr/>
        <p:txBody>
          <a:bodyPr/>
          <a:lstStyle/>
          <a:p>
            <a:fld id="{2E7F6471-2B84-6746-900B-5A74FCC79559}"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 goals of the program include:</a:t>
            </a:r>
          </a:p>
          <a:p>
            <a:r>
              <a:rPr lang="en-US" dirty="0" smtClean="0"/>
              <a:t>-To ensure individuals with mental illness who are in conflict with the law can find support and transition into their chosen community</a:t>
            </a:r>
          </a:p>
          <a:p>
            <a:r>
              <a:rPr lang="en-US" dirty="0" smtClean="0"/>
              <a:t>-To coordinate community supports</a:t>
            </a:r>
          </a:p>
          <a:p>
            <a:r>
              <a:rPr lang="en-US" dirty="0" smtClean="0"/>
              <a:t>-To reduce recidivism by ensuring the consumer has the community supports and treatment options in the community thus reducing institutional costs</a:t>
            </a:r>
          </a:p>
          <a:p>
            <a:r>
              <a:rPr lang="en-US" dirty="0" smtClean="0"/>
              <a:t>-To assist clinical and other correctional staff by providing information and access to community resources</a:t>
            </a:r>
          </a:p>
          <a:p>
            <a:r>
              <a:rPr lang="en-US" dirty="0" smtClean="0"/>
              <a:t>-To form/review linkages with crisis teams and other service providers</a:t>
            </a:r>
          </a:p>
          <a:p>
            <a:r>
              <a:rPr lang="en-US" dirty="0" smtClean="0"/>
              <a:t>-To advocate to communities institutions corrections and families for the rights of the mentally ill who have been incarcerated so that they receive the support and services that facilitates them to live the highest standard of life achievable</a:t>
            </a:r>
          </a:p>
          <a:p>
            <a:endParaRPr lang="en-US" dirty="0"/>
          </a:p>
        </p:txBody>
      </p:sp>
      <p:sp>
        <p:nvSpPr>
          <p:cNvPr id="4" name="Slide Number Placeholder 3"/>
          <p:cNvSpPr>
            <a:spLocks noGrp="1"/>
          </p:cNvSpPr>
          <p:nvPr>
            <p:ph type="sldNum" sz="quarter" idx="10"/>
          </p:nvPr>
        </p:nvSpPr>
        <p:spPr/>
        <p:txBody>
          <a:bodyPr/>
          <a:lstStyle/>
          <a:p>
            <a:fld id="{2E7F6471-2B84-6746-900B-5A74FCC79559}"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Services include: initial assessment, assertive</a:t>
            </a:r>
            <a:r>
              <a:rPr lang="en-CA" baseline="0" dirty="0" smtClean="0"/>
              <a:t> outreach and linkage, referrals, advocacy, education, goal development</a:t>
            </a:r>
            <a:endParaRPr lang="en-CA" dirty="0"/>
          </a:p>
        </p:txBody>
      </p:sp>
      <p:sp>
        <p:nvSpPr>
          <p:cNvPr id="4" name="Slide Number Placeholder 3"/>
          <p:cNvSpPr>
            <a:spLocks noGrp="1"/>
          </p:cNvSpPr>
          <p:nvPr>
            <p:ph type="sldNum" sz="quarter" idx="10"/>
          </p:nvPr>
        </p:nvSpPr>
        <p:spPr/>
        <p:txBody>
          <a:bodyPr/>
          <a:lstStyle/>
          <a:p>
            <a:fld id="{2E7F6471-2B84-6746-900B-5A74FCC79559}" type="slidenum">
              <a:rPr lang="en-US" smtClean="0"/>
              <a:pPr/>
              <a:t>4</a:t>
            </a:fld>
            <a:endParaRPr lang="en-US"/>
          </a:p>
        </p:txBody>
      </p:sp>
    </p:spTree>
    <p:extLst>
      <p:ext uri="{BB962C8B-B14F-4D97-AF65-F5344CB8AC3E}">
        <p14:creationId xmlns:p14="http://schemas.microsoft.com/office/powerpoint/2010/main" val="3052184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CA" dirty="0" smtClean="0"/>
              <a:t>Services</a:t>
            </a:r>
            <a:r>
              <a:rPr lang="en-CA" baseline="0" dirty="0" smtClean="0"/>
              <a:t> include: initial assessment, housing, financial support, medical and psychiatrist services, medication and one on one support, referrals. The model identifies four sets of tasks that are required in the jail transition process. While originally conceived as specific to inmates with co-occurring mental health and addictive disorders, the tasks have been identified as relevant to the entire jail population.  </a:t>
            </a:r>
          </a:p>
          <a:p>
            <a:r>
              <a:rPr lang="en-CA" baseline="0" dirty="0" smtClean="0"/>
              <a:t> The goals of the assessment process within jail settings are to: collect as much relevant information as possible, as early as possible; use validated screening tools and measures whenever possible; conduct in-depth assessments on identified areas of need as time permits; record all collected information in a manner that makes it readily accessible to those who need to know (including inmates) both during incarceration, upon release, and upon possible future re-arrests; update information that is dynamic (subject to change) at regular intervals; and reassess the inmate prior to release.</a:t>
            </a:r>
          </a:p>
          <a:p>
            <a:endParaRPr lang="en-CA" baseline="0" dirty="0" smtClean="0"/>
          </a:p>
          <a:p>
            <a:r>
              <a:rPr lang="en-CA" baseline="0" dirty="0" smtClean="0"/>
              <a:t>Planning - Given the time-limited nature of most jail stays, plans for how to address identified social, legal, and health needs of the arrested population must begin before individuals are booked. Understanding the profile of the local communities arrested population allows </a:t>
            </a:r>
            <a:r>
              <a:rPr lang="en-CA" baseline="0" dirty="0" err="1" smtClean="0"/>
              <a:t>reentry</a:t>
            </a:r>
            <a:r>
              <a:rPr lang="en-CA" baseline="0" dirty="0" smtClean="0"/>
              <a:t> collaborators to anticipate generic needs of arrestees. Typical issues confronting the jail </a:t>
            </a:r>
            <a:r>
              <a:rPr lang="en-CA" baseline="0" dirty="0" err="1" smtClean="0"/>
              <a:t>reentry</a:t>
            </a:r>
            <a:r>
              <a:rPr lang="en-CA" baseline="0" dirty="0" smtClean="0"/>
              <a:t> coordinating group include: housing, health care, substance abuse and mental health issues, and income</a:t>
            </a:r>
          </a:p>
          <a:p>
            <a:endParaRPr lang="en-CA" baseline="0" dirty="0" smtClean="0"/>
          </a:p>
          <a:p>
            <a:r>
              <a:rPr lang="en-CA" baseline="0" dirty="0" smtClean="0"/>
              <a:t>Identify -  identify how, where, when, and with whom these needs will be addressed. Specific community referrals to implement the inmate’s plan must be developed.</a:t>
            </a:r>
          </a:p>
          <a:p>
            <a:endParaRPr lang="en-CA" baseline="0" dirty="0" smtClean="0"/>
          </a:p>
          <a:p>
            <a:r>
              <a:rPr lang="en-CA" baseline="0" dirty="0" smtClean="0"/>
              <a:t>Coordinate - Inmates typically have multiple needs and upon release are often put in a position of juggling competing priorities. Fragmented systems of care make coordination and implementation of transition plans challenging for individuals who may have significant disabilities. Access to case management services is a critical component of successful </a:t>
            </a:r>
            <a:r>
              <a:rPr lang="en-CA" baseline="0" dirty="0" err="1" smtClean="0"/>
              <a:t>reentry</a:t>
            </a:r>
            <a:r>
              <a:rPr lang="en-CA" baseline="0" dirty="0" smtClean="0"/>
              <a:t> efforts (</a:t>
            </a:r>
            <a:r>
              <a:rPr lang="en-CA" baseline="0" dirty="0" err="1" smtClean="0"/>
              <a:t>Dvoskin</a:t>
            </a:r>
            <a:r>
              <a:rPr lang="en-CA" baseline="0" dirty="0" smtClean="0"/>
              <a:t> and Steadman 1994) and case management strategies to reduce recidivism and address critical health issues have been applied in many jurisdictions</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2E7F6471-2B84-6746-900B-5A74FCC79559}" type="slidenum">
              <a:rPr lang="en-US" smtClean="0"/>
              <a:pPr/>
              <a:t>5</a:t>
            </a:fld>
            <a:endParaRPr lang="en-US"/>
          </a:p>
        </p:txBody>
      </p:sp>
    </p:spTree>
    <p:extLst>
      <p:ext uri="{BB962C8B-B14F-4D97-AF65-F5344CB8AC3E}">
        <p14:creationId xmlns:p14="http://schemas.microsoft.com/office/powerpoint/2010/main" val="2393322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People living with mental illness or developmental disability may access alternatives</a:t>
            </a:r>
            <a:r>
              <a:rPr lang="en-CA" baseline="0" dirty="0" smtClean="0"/>
              <a:t> to criminal prosecution.  This process is known as the mental health diversion.  If the Crown Attorney believes that symptoms of mental illness are related to the criminal activity, he or she may determine that mental health diversion is an appropriate option for disposition.  </a:t>
            </a:r>
            <a:r>
              <a:rPr lang="en-CA" dirty="0" smtClean="0"/>
              <a:t>The decision about eligibility will depend upon</a:t>
            </a:r>
            <a:r>
              <a:rPr lang="en-CA" baseline="0" dirty="0" smtClean="0"/>
              <a:t> the Crown Attorney’s assessment of: the circumstances of the offence; the circumstances of the accused; the needs of the community including the victim</a:t>
            </a:r>
            <a:endParaRPr lang="en-CA" dirty="0"/>
          </a:p>
        </p:txBody>
      </p:sp>
      <p:sp>
        <p:nvSpPr>
          <p:cNvPr id="4" name="Slide Number Placeholder 3"/>
          <p:cNvSpPr>
            <a:spLocks noGrp="1"/>
          </p:cNvSpPr>
          <p:nvPr>
            <p:ph type="sldNum" sz="quarter" idx="10"/>
          </p:nvPr>
        </p:nvSpPr>
        <p:spPr/>
        <p:txBody>
          <a:bodyPr/>
          <a:lstStyle/>
          <a:p>
            <a:fld id="{2E7F6471-2B84-6746-900B-5A74FCC79559}" type="slidenum">
              <a:rPr lang="en-US" smtClean="0"/>
              <a:pPr/>
              <a:t>7</a:t>
            </a:fld>
            <a:endParaRPr lang="en-US"/>
          </a:p>
        </p:txBody>
      </p:sp>
    </p:spTree>
    <p:extLst>
      <p:ext uri="{BB962C8B-B14F-4D97-AF65-F5344CB8AC3E}">
        <p14:creationId xmlns:p14="http://schemas.microsoft.com/office/powerpoint/2010/main" val="3483322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For the large portion of individuals who will quickly, and often unpredictably, be released, the task is to send them out with as much useful information specific to their needs and circumstances as possible.</a:t>
            </a:r>
            <a:endParaRPr lang="en-US" dirty="0"/>
          </a:p>
        </p:txBody>
      </p:sp>
      <p:sp>
        <p:nvSpPr>
          <p:cNvPr id="4" name="Slide Number Placeholder 3"/>
          <p:cNvSpPr>
            <a:spLocks noGrp="1"/>
          </p:cNvSpPr>
          <p:nvPr>
            <p:ph type="sldNum" sz="quarter" idx="10"/>
          </p:nvPr>
        </p:nvSpPr>
        <p:spPr/>
        <p:txBody>
          <a:bodyPr/>
          <a:lstStyle/>
          <a:p>
            <a:fld id="{2E7F6471-2B84-6746-900B-5A74FCC79559}"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FC17FC0-77CF-804E-9D57-13304984BD5A}" type="datetimeFigureOut">
              <a:rPr lang="en-US" smtClean="0"/>
              <a:pPr/>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CDF73-85D2-4237-9B32-053DBDB0C312}" type="slidenum">
              <a:rPr kumimoji="0" lang="en-US" smtClean="0"/>
              <a:pPr/>
              <a:t>‹#›</a:t>
            </a:fld>
            <a:endParaRPr kumimoji="0"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CA"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AFC17FC0-77CF-804E-9D57-13304984BD5A}" type="datetimeFigureOut">
              <a:rPr lang="en-US" smtClean="0"/>
              <a:pPr/>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A8F6A-6B36-C947-A0CB-080BD9E5EC96}" type="slidenum">
              <a:rPr lang="en-US" smtClean="0"/>
              <a:pPr/>
              <a:t>‹#›</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CA"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AFC17FC0-77CF-804E-9D57-13304984BD5A}" type="datetimeFigureOut">
              <a:rPr lang="en-US" smtClean="0"/>
              <a:pPr/>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A8F6A-6B36-C947-A0CB-080BD9E5EC9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CA"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AFC17FC0-77CF-804E-9D57-13304984BD5A}" type="datetimeFigureOut">
              <a:rPr lang="en-US" smtClean="0"/>
              <a:pPr/>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A8F6A-6B36-C947-A0CB-080BD9E5EC9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4"/>
          <p:cNvSpPr>
            <a:spLocks noGrp="1"/>
          </p:cNvSpPr>
          <p:nvPr>
            <p:ph type="dt" sz="half" idx="10"/>
          </p:nvPr>
        </p:nvSpPr>
        <p:spPr/>
        <p:txBody>
          <a:bodyPr/>
          <a:lstStyle/>
          <a:p>
            <a:fld id="{AFC17FC0-77CF-804E-9D57-13304984BD5A}" type="datetimeFigureOut">
              <a:rPr lang="en-US" smtClean="0"/>
              <a:pPr/>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A8F6A-6B36-C947-A0CB-080BD9E5EC96}" type="slidenum">
              <a:rPr lang="en-US" smtClean="0"/>
              <a:pPr/>
              <a:t>‹#›</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CA"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CA" smtClean="0"/>
              <a:t>Click icon to add picture</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CA"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AFC17FC0-77CF-804E-9D57-13304984BD5A}" type="datetimeFigureOut">
              <a:rPr lang="en-US" smtClean="0"/>
              <a:pPr/>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A8F6A-6B36-C947-A0CB-080BD9E5EC96}" type="slidenum">
              <a:rPr lang="en-US" smtClean="0"/>
              <a:pPr/>
              <a:t>‹#›</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AFC17FC0-77CF-804E-9D57-13304984BD5A}" type="datetimeFigureOut">
              <a:rPr lang="en-US" smtClean="0"/>
              <a:pPr/>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A8F6A-6B36-C947-A0CB-080BD9E5EC96}"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CA"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AFC17FC0-77CF-804E-9D57-13304984BD5A}" type="datetimeFigureOut">
              <a:rPr lang="en-US" smtClean="0"/>
              <a:pPr/>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A8F6A-6B36-C947-A0CB-080BD9E5EC96}" type="slidenum">
              <a:rPr lang="en-US" smtClean="0"/>
              <a:pPr/>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AFC17FC0-77CF-804E-9D57-13304984BD5A}" type="datetimeFigureOut">
              <a:rPr lang="en-US" smtClean="0"/>
              <a:pPr/>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A8F6A-6B36-C947-A0CB-080BD9E5EC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AFC17FC0-77CF-804E-9D57-13304984BD5A}" type="datetimeFigureOut">
              <a:rPr lang="en-US" smtClean="0"/>
              <a:pPr/>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A8F6A-6B36-C947-A0CB-080BD9E5EC96}" type="slidenum">
              <a:rPr lang="en-US" smtClean="0"/>
              <a:pPr/>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CA" smtClean="0"/>
              <a:t>Click icon to add picture</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CA" smtClean="0"/>
              <a:t>Click to edit Master 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7"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CA"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CA" smtClean="0"/>
              <a:t>Click to edit Master text styles</a:t>
            </a:r>
          </a:p>
        </p:txBody>
      </p:sp>
      <p:sp>
        <p:nvSpPr>
          <p:cNvPr id="4" name="Date Placeholder 3"/>
          <p:cNvSpPr>
            <a:spLocks noGrp="1"/>
          </p:cNvSpPr>
          <p:nvPr>
            <p:ph type="dt" sz="half" idx="10"/>
          </p:nvPr>
        </p:nvSpPr>
        <p:spPr/>
        <p:txBody>
          <a:bodyPr/>
          <a:lstStyle/>
          <a:p>
            <a:fld id="{AFC17FC0-77CF-804E-9D57-13304984BD5A}" type="datetimeFigureOut">
              <a:rPr lang="en-US" smtClean="0"/>
              <a:pPr/>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CA" smtClean="0"/>
              <a:t>Click icon to add picture</a:t>
            </a:r>
            <a:endParaRPr/>
          </a:p>
        </p:txBody>
      </p:sp>
      <p:sp>
        <p:nvSpPr>
          <p:cNvPr id="4" name="Date Placeholder 3"/>
          <p:cNvSpPr>
            <a:spLocks noGrp="1"/>
          </p:cNvSpPr>
          <p:nvPr>
            <p:ph type="dt" sz="half" idx="10"/>
          </p:nvPr>
        </p:nvSpPr>
        <p:spPr/>
        <p:txBody>
          <a:bodyPr/>
          <a:lstStyle/>
          <a:p>
            <a:fld id="{AFC17FC0-77CF-804E-9D57-13304984BD5A}" type="datetimeFigureOut">
              <a:rPr lang="en-US" smtClean="0"/>
              <a:pPr/>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A8F6A-6B36-C947-A0CB-080BD9E5EC96}" type="slidenum">
              <a:rPr lang="en-US" smtClean="0"/>
              <a:pPr/>
              <a:t>‹#›</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CA"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4"/>
          <p:cNvSpPr>
            <a:spLocks noGrp="1"/>
          </p:cNvSpPr>
          <p:nvPr>
            <p:ph type="dt" sz="half" idx="10"/>
          </p:nvPr>
        </p:nvSpPr>
        <p:spPr/>
        <p:txBody>
          <a:bodyPr/>
          <a:lstStyle/>
          <a:p>
            <a:fld id="{AFC17FC0-77CF-804E-9D57-13304984BD5A}" type="datetimeFigureOut">
              <a:rPr lang="en-US" smtClean="0"/>
              <a:pPr/>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A8F6A-6B36-C947-A0CB-080BD9E5EC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7" name="Date Placeholder 6"/>
          <p:cNvSpPr>
            <a:spLocks noGrp="1"/>
          </p:cNvSpPr>
          <p:nvPr>
            <p:ph type="dt" sz="half" idx="10"/>
          </p:nvPr>
        </p:nvSpPr>
        <p:spPr/>
        <p:txBody>
          <a:bodyPr/>
          <a:lstStyle/>
          <a:p>
            <a:fld id="{AFC17FC0-77CF-804E-9D57-13304984BD5A}" type="datetimeFigureOut">
              <a:rPr lang="en-US" smtClean="0"/>
              <a:pPr/>
              <a:t>11/11/2015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3A8F6A-6B36-C947-A0CB-080BD9E5EC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AFC17FC0-77CF-804E-9D57-13304984BD5A}" type="datetimeFigureOut">
              <a:rPr lang="en-US" smtClean="0"/>
              <a:pPr/>
              <a:t>11/11/2015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3A8F6A-6B36-C947-A0CB-080BD9E5EC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17FC0-77CF-804E-9D57-13304984BD5A}" type="datetimeFigureOut">
              <a:rPr lang="en-US" smtClean="0"/>
              <a:pPr/>
              <a:t>11/11/2015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3A8F6A-6B36-C947-A0CB-080BD9E5EC96}" type="slidenum">
              <a:rPr lang="en-US" smtClean="0"/>
              <a:pPr/>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AFC17FC0-77CF-804E-9D57-13304984BD5A}" type="datetimeFigureOut">
              <a:rPr lang="en-US" smtClean="0"/>
              <a:pPr/>
              <a:t>11/11/2015</a:t>
            </a:fld>
            <a:endParaRPr 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2F3A8F6A-6B36-C947-A0CB-080BD9E5EC96}" type="slidenum">
              <a:rPr lang="en-US" smtClean="0"/>
              <a:pPr/>
              <a:t>‹#›</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CA"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Ls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Mental Health Diversion</a:t>
            </a:r>
            <a:endParaRPr lang="en-US" dirty="0"/>
          </a:p>
        </p:txBody>
      </p:sp>
      <p:sp>
        <p:nvSpPr>
          <p:cNvPr id="3" name="Subtitle 2"/>
          <p:cNvSpPr>
            <a:spLocks noGrp="1"/>
          </p:cNvSpPr>
          <p:nvPr>
            <p:ph type="subTitle" idx="1"/>
          </p:nvPr>
        </p:nvSpPr>
        <p:spPr/>
        <p:txBody>
          <a:bodyPr/>
          <a:lstStyle/>
          <a:p>
            <a:r>
              <a:rPr lang="en-US" dirty="0" smtClean="0"/>
              <a:t>Canadian Mental Health Association Lambton Kent Branch</a:t>
            </a:r>
            <a:endParaRPr lang="en-US" dirty="0"/>
          </a:p>
        </p:txBody>
      </p:sp>
      <p:pic>
        <p:nvPicPr>
          <p:cNvPr id="4" name="Picture 3"/>
          <p:cNvPicPr>
            <a:picLocks noChangeAspect="1"/>
          </p:cNvPicPr>
          <p:nvPr/>
        </p:nvPicPr>
        <p:blipFill>
          <a:blip r:embed="rId3"/>
          <a:stretch>
            <a:fillRect/>
          </a:stretch>
        </p:blipFill>
        <p:spPr>
          <a:xfrm>
            <a:off x="2832023" y="2711453"/>
            <a:ext cx="3470302" cy="269429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Diversion Paperwork</a:t>
            </a:r>
            <a:endParaRPr lang="en-CA" dirty="0"/>
          </a:p>
        </p:txBody>
      </p:sp>
      <p:pic>
        <p:nvPicPr>
          <p:cNvPr id="11" name="Content Placeholder 10" descr="MENTAL HEALTH DIVERSION Part 1  2 Lambton Kent [Compatibility Mode] - Microsoft Word"/>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164" y="1844983"/>
            <a:ext cx="8574086" cy="4766209"/>
          </a:xfrm>
        </p:spPr>
      </p:pic>
    </p:spTree>
    <p:extLst>
      <p:ext uri="{BB962C8B-B14F-4D97-AF65-F5344CB8AC3E}">
        <p14:creationId xmlns:p14="http://schemas.microsoft.com/office/powerpoint/2010/main" val="3434712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Possible Outcomes</a:t>
            </a:r>
            <a:endParaRPr lang="en-CA" dirty="0"/>
          </a:p>
        </p:txBody>
      </p:sp>
      <p:sp>
        <p:nvSpPr>
          <p:cNvPr id="3" name="Content Placeholder 2"/>
          <p:cNvSpPr>
            <a:spLocks noGrp="1"/>
          </p:cNvSpPr>
          <p:nvPr>
            <p:ph idx="1"/>
          </p:nvPr>
        </p:nvSpPr>
        <p:spPr/>
        <p:txBody>
          <a:bodyPr/>
          <a:lstStyle/>
          <a:p>
            <a:r>
              <a:rPr lang="en-CA" dirty="0" smtClean="0"/>
              <a:t>Stay of proceedings</a:t>
            </a:r>
          </a:p>
          <a:p>
            <a:r>
              <a:rPr lang="en-CA" dirty="0" smtClean="0"/>
              <a:t>Peace bond</a:t>
            </a:r>
          </a:p>
          <a:p>
            <a:r>
              <a:rPr lang="en-CA" dirty="0" smtClean="0"/>
              <a:t>Withdrawal of charges</a:t>
            </a:r>
            <a:endParaRPr lang="en-CA" dirty="0"/>
          </a:p>
        </p:txBody>
      </p:sp>
      <p:pic>
        <p:nvPicPr>
          <p:cNvPr id="3074" name="Picture 2" descr="C:\Users\lgilkes\AppData\Local\Microsoft\Windows\Temporary Internet Files\Content.IE5\16GK6VS2\look[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9708" y="4397008"/>
            <a:ext cx="1748511" cy="1729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722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Study</a:t>
            </a:r>
            <a:endParaRPr lang="en-CA" dirty="0"/>
          </a:p>
        </p:txBody>
      </p:sp>
      <p:sp>
        <p:nvSpPr>
          <p:cNvPr id="3" name="Content Placeholder 2"/>
          <p:cNvSpPr>
            <a:spLocks noGrp="1"/>
          </p:cNvSpPr>
          <p:nvPr>
            <p:ph idx="1"/>
          </p:nvPr>
        </p:nvSpPr>
        <p:spPr/>
        <p:txBody>
          <a:bodyPr/>
          <a:lstStyle/>
          <a:p>
            <a:r>
              <a:rPr lang="en-CA" dirty="0" smtClean="0"/>
              <a:t>Diversion #1</a:t>
            </a:r>
          </a:p>
          <a:p>
            <a:pPr lvl="1"/>
            <a:r>
              <a:rPr lang="en-CA" dirty="0" smtClean="0"/>
              <a:t>21 year old male </a:t>
            </a:r>
          </a:p>
          <a:p>
            <a:pPr lvl="1"/>
            <a:r>
              <a:rPr lang="en-CA" dirty="0" smtClean="0"/>
              <a:t>Diagnosis: schizophrenia</a:t>
            </a:r>
          </a:p>
          <a:p>
            <a:pPr lvl="1"/>
            <a:r>
              <a:rPr lang="en-CA" dirty="0" smtClean="0"/>
              <a:t>Charges: assault</a:t>
            </a:r>
          </a:p>
          <a:p>
            <a:pPr lvl="1"/>
            <a:r>
              <a:rPr lang="en-CA" dirty="0" smtClean="0"/>
              <a:t>Currently in progress</a:t>
            </a:r>
          </a:p>
        </p:txBody>
      </p:sp>
    </p:spTree>
    <p:extLst>
      <p:ext uri="{BB962C8B-B14F-4D97-AF65-F5344CB8AC3E}">
        <p14:creationId xmlns:p14="http://schemas.microsoft.com/office/powerpoint/2010/main" val="2776529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Study Continued</a:t>
            </a:r>
            <a:endParaRPr lang="en-CA" dirty="0"/>
          </a:p>
        </p:txBody>
      </p:sp>
      <p:sp>
        <p:nvSpPr>
          <p:cNvPr id="3" name="Content Placeholder 2"/>
          <p:cNvSpPr>
            <a:spLocks noGrp="1"/>
          </p:cNvSpPr>
          <p:nvPr>
            <p:ph idx="1"/>
          </p:nvPr>
        </p:nvSpPr>
        <p:spPr/>
        <p:txBody>
          <a:bodyPr/>
          <a:lstStyle/>
          <a:p>
            <a:r>
              <a:rPr lang="en-CA" dirty="0" smtClean="0"/>
              <a:t>Diversion #2</a:t>
            </a:r>
          </a:p>
          <a:p>
            <a:pPr lvl="1"/>
            <a:r>
              <a:rPr lang="en-CA" dirty="0" smtClean="0"/>
              <a:t>54 year old female</a:t>
            </a:r>
          </a:p>
          <a:p>
            <a:pPr lvl="1"/>
            <a:r>
              <a:rPr lang="en-CA" dirty="0" smtClean="0"/>
              <a:t>Bipolar</a:t>
            </a:r>
          </a:p>
          <a:p>
            <a:pPr lvl="1"/>
            <a:r>
              <a:rPr lang="en-CA" dirty="0" smtClean="0"/>
              <a:t>Charges: theft under $5000; possession of stolen property under $5000; flight from a police officer</a:t>
            </a:r>
          </a:p>
          <a:p>
            <a:pPr lvl="1"/>
            <a:r>
              <a:rPr lang="en-CA" dirty="0" smtClean="0"/>
              <a:t>Successfully completed</a:t>
            </a:r>
            <a:endParaRPr lang="en-CA" dirty="0"/>
          </a:p>
        </p:txBody>
      </p:sp>
    </p:spTree>
    <p:extLst>
      <p:ext uri="{BB962C8B-B14F-4D97-AF65-F5344CB8AC3E}">
        <p14:creationId xmlns:p14="http://schemas.microsoft.com/office/powerpoint/2010/main" val="1477045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 of Success</a:t>
            </a:r>
            <a:endParaRPr lang="en-US" dirty="0"/>
          </a:p>
        </p:txBody>
      </p:sp>
      <p:sp>
        <p:nvSpPr>
          <p:cNvPr id="3" name="Content Placeholder 2"/>
          <p:cNvSpPr>
            <a:spLocks noGrp="1"/>
          </p:cNvSpPr>
          <p:nvPr>
            <p:ph idx="1"/>
          </p:nvPr>
        </p:nvSpPr>
        <p:spPr/>
        <p:txBody>
          <a:bodyPr>
            <a:normAutofit lnSpcReduction="10000"/>
          </a:bodyPr>
          <a:lstStyle/>
          <a:p>
            <a:r>
              <a:rPr lang="en-US" dirty="0" smtClean="0"/>
              <a:t>Clients spend less time in custody </a:t>
            </a:r>
          </a:p>
          <a:p>
            <a:r>
              <a:rPr lang="en-US" dirty="0" smtClean="0"/>
              <a:t>Reduced numbers of mentally ill incarcerated</a:t>
            </a:r>
          </a:p>
          <a:p>
            <a:r>
              <a:rPr lang="en-US" dirty="0" smtClean="0"/>
              <a:t>Increase awareness, knowledge and skills in community, courts, institutions and correctional services to recognize and support the client</a:t>
            </a:r>
          </a:p>
          <a:p>
            <a:r>
              <a:rPr lang="en-US" dirty="0" smtClean="0"/>
              <a:t>To reduce numbers of mentally ill in contact with hospitals, police, and courts</a:t>
            </a:r>
          </a:p>
          <a:p>
            <a:r>
              <a:rPr lang="en-US" dirty="0" smtClean="0"/>
              <a:t>Reduced rate of recidivism </a:t>
            </a:r>
          </a:p>
          <a:p>
            <a:endParaRPr lang="en-US" dirty="0"/>
          </a:p>
        </p:txBody>
      </p:sp>
      <p:pic>
        <p:nvPicPr>
          <p:cNvPr id="4" name="Picture 3"/>
          <p:cNvPicPr>
            <a:picLocks noChangeAspect="1"/>
          </p:cNvPicPr>
          <p:nvPr/>
        </p:nvPicPr>
        <p:blipFill>
          <a:blip r:embed="rId3"/>
          <a:stretch>
            <a:fillRect/>
          </a:stretch>
        </p:blipFill>
        <p:spPr>
          <a:xfrm>
            <a:off x="5646882" y="5699038"/>
            <a:ext cx="2999369" cy="85424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pPr marL="0" indent="0" algn="ctr">
              <a:buNone/>
            </a:pPr>
            <a:endParaRPr lang="en-CA" sz="7200" dirty="0" smtClean="0"/>
          </a:p>
          <a:p>
            <a:pPr marL="0" indent="0" algn="ctr">
              <a:buNone/>
            </a:pPr>
            <a:r>
              <a:rPr lang="en-CA" sz="7200" dirty="0" smtClean="0"/>
              <a:t>QUESTIONS???</a:t>
            </a:r>
            <a:endParaRPr lang="en-CA" sz="7200" dirty="0"/>
          </a:p>
        </p:txBody>
      </p:sp>
      <p:pic>
        <p:nvPicPr>
          <p:cNvPr id="1026" name="Picture 2" descr="C:\Users\lgilkes\AppData\Local\Microsoft\Windows\Temporary Internet Files\Content.IE5\0ZL2DQS1\MP90031559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6152" y="4911352"/>
            <a:ext cx="2201034" cy="157007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gilkes\AppData\Local\Microsoft\Windows\Temporary Internet Files\Content.IE5\1J9NQXF0\MC90044193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9901" y="1958638"/>
            <a:ext cx="1449613" cy="1398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478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Chatham-Kent</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7891" y="2093105"/>
            <a:ext cx="3420374" cy="314517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2407" y="3665691"/>
            <a:ext cx="4421165" cy="2513083"/>
          </a:xfrm>
          <a:prstGeom prst="rect">
            <a:avLst/>
          </a:prstGeom>
        </p:spPr>
      </p:pic>
    </p:spTree>
    <p:extLst>
      <p:ext uri="{BB962C8B-B14F-4D97-AF65-F5344CB8AC3E}">
        <p14:creationId xmlns:p14="http://schemas.microsoft.com/office/powerpoint/2010/main" val="3710989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and Justice Program Goals</a:t>
            </a:r>
            <a:endParaRPr lang="en-US" dirty="0"/>
          </a:p>
        </p:txBody>
      </p:sp>
      <p:sp>
        <p:nvSpPr>
          <p:cNvPr id="3" name="Content Placeholder 2"/>
          <p:cNvSpPr>
            <a:spLocks noGrp="1"/>
          </p:cNvSpPr>
          <p:nvPr>
            <p:ph idx="1"/>
          </p:nvPr>
        </p:nvSpPr>
        <p:spPr/>
        <p:txBody>
          <a:bodyPr/>
          <a:lstStyle/>
          <a:p>
            <a:r>
              <a:rPr lang="en-US" b="1" dirty="0" smtClean="0"/>
              <a:t>To serve as access and coordination points for the social service and criminal justice systems</a:t>
            </a:r>
          </a:p>
          <a:p>
            <a:r>
              <a:rPr lang="en-US" b="1" dirty="0" smtClean="0"/>
              <a:t>To </a:t>
            </a:r>
            <a:r>
              <a:rPr lang="en-US" b="1" dirty="0"/>
              <a:t>help prevent/reduce the involvement of persons with mental </a:t>
            </a:r>
            <a:r>
              <a:rPr lang="en-US" b="1" dirty="0" smtClean="0"/>
              <a:t>health </a:t>
            </a:r>
            <a:r>
              <a:rPr lang="en-US" b="1" dirty="0"/>
              <a:t>in the criminal justice system.</a:t>
            </a:r>
            <a:endParaRPr lang="en-US" dirty="0"/>
          </a:p>
        </p:txBody>
      </p:sp>
      <p:pic>
        <p:nvPicPr>
          <p:cNvPr id="5" name="Picture 4"/>
          <p:cNvPicPr>
            <a:picLocks noChangeAspect="1"/>
          </p:cNvPicPr>
          <p:nvPr/>
        </p:nvPicPr>
        <p:blipFill>
          <a:blip r:embed="rId3"/>
          <a:stretch>
            <a:fillRect/>
          </a:stretch>
        </p:blipFill>
        <p:spPr>
          <a:xfrm>
            <a:off x="6013221" y="4725749"/>
            <a:ext cx="1696122" cy="106054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Court Support Services</a:t>
            </a:r>
            <a:endParaRPr lang="en-US" dirty="0"/>
          </a:p>
        </p:txBody>
      </p:sp>
      <p:sp>
        <p:nvSpPr>
          <p:cNvPr id="3" name="Content Placeholder 2"/>
          <p:cNvSpPr>
            <a:spLocks noGrp="1"/>
          </p:cNvSpPr>
          <p:nvPr>
            <p:ph idx="1"/>
          </p:nvPr>
        </p:nvSpPr>
        <p:spPr/>
        <p:txBody>
          <a:bodyPr>
            <a:normAutofit lnSpcReduction="10000"/>
          </a:bodyPr>
          <a:lstStyle/>
          <a:p>
            <a:r>
              <a:rPr lang="en-US" dirty="0" smtClean="0"/>
              <a:t>Court support worker will provide support to individuals involved in the court system experiencing mental health symptoms</a:t>
            </a:r>
          </a:p>
          <a:p>
            <a:pPr lvl="1"/>
            <a:r>
              <a:rPr lang="en-US" dirty="0" smtClean="0"/>
              <a:t>Can assist with Mental Health Diversion if person meets criteria (provided in later slides) </a:t>
            </a:r>
          </a:p>
          <a:p>
            <a:pPr lvl="1"/>
            <a:r>
              <a:rPr lang="en-CA" dirty="0"/>
              <a:t>provide support and information for family members and/or significant others </a:t>
            </a:r>
            <a:endParaRPr lang="en-CA" dirty="0" smtClean="0"/>
          </a:p>
          <a:p>
            <a:pPr lvl="1"/>
            <a:r>
              <a:rPr lang="en-CA" dirty="0" smtClean="0"/>
              <a:t>Linkage to community supports </a:t>
            </a:r>
          </a:p>
          <a:p>
            <a:pPr lvl="1"/>
            <a:r>
              <a:rPr lang="en-CA" dirty="0" smtClean="0"/>
              <a:t>Consultation to individuals, police, legal personnel</a:t>
            </a:r>
          </a:p>
          <a:p>
            <a:pPr lvl="1"/>
            <a:r>
              <a:rPr lang="en-CA" dirty="0" smtClean="0"/>
              <a:t>Assistance with Form 2 applications</a:t>
            </a:r>
            <a:endParaRPr lang="en-US" dirty="0" smtClean="0"/>
          </a:p>
          <a:p>
            <a:pPr marL="457200" lvl="1" indent="0">
              <a:buNone/>
            </a:pPr>
            <a:r>
              <a:rPr lang="en-US" dirty="0" smtClean="0"/>
              <a:t>		</a:t>
            </a:r>
          </a:p>
          <a:p>
            <a:endParaRPr lang="en-US" dirty="0"/>
          </a:p>
        </p:txBody>
      </p:sp>
      <p:pic>
        <p:nvPicPr>
          <p:cNvPr id="4" name="Picture 3"/>
          <p:cNvPicPr>
            <a:picLocks noChangeAspect="1"/>
          </p:cNvPicPr>
          <p:nvPr/>
        </p:nvPicPr>
        <p:blipFill>
          <a:blip r:embed="rId3"/>
          <a:stretch>
            <a:fillRect/>
          </a:stretch>
        </p:blipFill>
        <p:spPr>
          <a:xfrm>
            <a:off x="284163" y="3196096"/>
            <a:ext cx="1236930" cy="108957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Release from Custody Services</a:t>
            </a:r>
            <a:endParaRPr lang="en-CA" dirty="0"/>
          </a:p>
        </p:txBody>
      </p:sp>
      <p:sp>
        <p:nvSpPr>
          <p:cNvPr id="3" name="Content Placeholder 2"/>
          <p:cNvSpPr>
            <a:spLocks noGrp="1"/>
          </p:cNvSpPr>
          <p:nvPr>
            <p:ph idx="1"/>
          </p:nvPr>
        </p:nvSpPr>
        <p:spPr/>
        <p:txBody>
          <a:bodyPr>
            <a:normAutofit fontScale="92500" lnSpcReduction="10000"/>
          </a:bodyPr>
          <a:lstStyle/>
          <a:p>
            <a:r>
              <a:rPr lang="en-CA" dirty="0"/>
              <a:t>Release from Custody worker provides short term (3 months), intensive case management services to individuals with a diagnosed MMI or SMI who are being released from custody </a:t>
            </a:r>
          </a:p>
          <a:p>
            <a:pPr lvl="1"/>
            <a:r>
              <a:rPr lang="en-CA" dirty="0"/>
              <a:t>facilitates a stable transition back to the community</a:t>
            </a:r>
          </a:p>
          <a:p>
            <a:pPr lvl="1"/>
            <a:r>
              <a:rPr lang="en-CA" dirty="0"/>
              <a:t>Linkages to longer term case management services, rehabilitative programs/medical treatment </a:t>
            </a:r>
            <a:endParaRPr lang="en-CA" dirty="0" smtClean="0"/>
          </a:p>
          <a:p>
            <a:pPr lvl="1"/>
            <a:r>
              <a:rPr lang="en-CA" dirty="0" smtClean="0"/>
              <a:t>Consultation with individuals, police, legal personnel</a:t>
            </a:r>
          </a:p>
          <a:p>
            <a:pPr lvl="1"/>
            <a:r>
              <a:rPr lang="en-CA" dirty="0"/>
              <a:t>Provides a central point of contact for individuals to access/be referred to mental health services and other required supports; coordinates a continuum of services based on client choice and need</a:t>
            </a:r>
          </a:p>
          <a:p>
            <a:pPr lvl="1"/>
            <a:endParaRPr lang="en-CA" dirty="0"/>
          </a:p>
          <a:p>
            <a:endParaRPr lang="en-CA" dirty="0"/>
          </a:p>
        </p:txBody>
      </p:sp>
      <p:pic>
        <p:nvPicPr>
          <p:cNvPr id="4" name="Picture 3"/>
          <p:cNvPicPr>
            <a:picLocks noChangeAspect="1"/>
          </p:cNvPicPr>
          <p:nvPr/>
        </p:nvPicPr>
        <p:blipFill>
          <a:blip r:embed="rId3"/>
          <a:stretch>
            <a:fillRect/>
          </a:stretch>
        </p:blipFill>
        <p:spPr>
          <a:xfrm>
            <a:off x="534074" y="5280266"/>
            <a:ext cx="1085588" cy="1065540"/>
          </a:xfrm>
          <a:prstGeom prst="rect">
            <a:avLst/>
          </a:prstGeom>
        </p:spPr>
      </p:pic>
    </p:spTree>
    <p:extLst>
      <p:ext uri="{BB962C8B-B14F-4D97-AF65-F5344CB8AC3E}">
        <p14:creationId xmlns:p14="http://schemas.microsoft.com/office/powerpoint/2010/main" val="3407752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Referrals can be made by: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Other CMHA workers or programs</a:t>
            </a:r>
          </a:p>
          <a:p>
            <a:r>
              <a:rPr lang="en-US" dirty="0" smtClean="0"/>
              <a:t>The consumer</a:t>
            </a:r>
          </a:p>
          <a:p>
            <a:r>
              <a:rPr lang="en-US" dirty="0" smtClean="0"/>
              <a:t>The consumer’s family or peers</a:t>
            </a:r>
          </a:p>
          <a:p>
            <a:r>
              <a:rPr lang="en-US" dirty="0" smtClean="0"/>
              <a:t>Lawyers</a:t>
            </a:r>
          </a:p>
          <a:p>
            <a:r>
              <a:rPr lang="en-US" dirty="0" smtClean="0"/>
              <a:t>Correctional Facilities</a:t>
            </a:r>
          </a:p>
          <a:p>
            <a:r>
              <a:rPr lang="en-US" dirty="0" smtClean="0"/>
              <a:t>Ontario Works/ODSP</a:t>
            </a:r>
          </a:p>
          <a:p>
            <a:r>
              <a:rPr lang="en-US" dirty="0" smtClean="0"/>
              <a:t>Probation/Parole</a:t>
            </a:r>
          </a:p>
          <a:p>
            <a:r>
              <a:rPr lang="en-US" dirty="0" smtClean="0"/>
              <a:t>Police Services</a:t>
            </a:r>
          </a:p>
          <a:p>
            <a:r>
              <a:rPr lang="en-US" dirty="0" smtClean="0"/>
              <a:t>Other social service agencies</a:t>
            </a:r>
          </a:p>
          <a:p>
            <a:endParaRPr lang="en-US" dirty="0" smtClean="0"/>
          </a:p>
        </p:txBody>
      </p:sp>
      <p:pic>
        <p:nvPicPr>
          <p:cNvPr id="4" name="Picture 3"/>
          <p:cNvPicPr>
            <a:picLocks noChangeAspect="1"/>
          </p:cNvPicPr>
          <p:nvPr/>
        </p:nvPicPr>
        <p:blipFill>
          <a:blip r:embed="rId2"/>
          <a:stretch>
            <a:fillRect/>
          </a:stretch>
        </p:blipFill>
        <p:spPr>
          <a:xfrm>
            <a:off x="6208156" y="1905000"/>
            <a:ext cx="1578266" cy="1548840"/>
          </a:xfrm>
          <a:prstGeom prst="rect">
            <a:avLst/>
          </a:prstGeom>
        </p:spPr>
      </p:pic>
      <p:pic>
        <p:nvPicPr>
          <p:cNvPr id="5" name="Picture 4"/>
          <p:cNvPicPr>
            <a:picLocks noChangeAspect="1"/>
          </p:cNvPicPr>
          <p:nvPr/>
        </p:nvPicPr>
        <p:blipFill>
          <a:blip r:embed="rId3"/>
          <a:stretch>
            <a:fillRect/>
          </a:stretch>
        </p:blipFill>
        <p:spPr>
          <a:xfrm>
            <a:off x="5735505" y="3914632"/>
            <a:ext cx="2394192" cy="198843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Mental Health Diversion Program Criteria</a:t>
            </a:r>
            <a:endParaRPr lang="en-US" dirty="0"/>
          </a:p>
        </p:txBody>
      </p:sp>
      <p:sp>
        <p:nvSpPr>
          <p:cNvPr id="3" name="Content Placeholder 2"/>
          <p:cNvSpPr>
            <a:spLocks noGrp="1"/>
          </p:cNvSpPr>
          <p:nvPr>
            <p:ph idx="1"/>
          </p:nvPr>
        </p:nvSpPr>
        <p:spPr/>
        <p:txBody>
          <a:bodyPr>
            <a:normAutofit/>
          </a:bodyPr>
          <a:lstStyle/>
          <a:p>
            <a:r>
              <a:rPr lang="en-US" dirty="0" smtClean="0"/>
              <a:t>Be 16 years of age or over </a:t>
            </a:r>
          </a:p>
          <a:p>
            <a:r>
              <a:rPr lang="en-US" dirty="0" smtClean="0"/>
              <a:t>Is a resident of the Chatham Kent area or moving back to an address in this area</a:t>
            </a:r>
          </a:p>
          <a:p>
            <a:r>
              <a:rPr lang="en-US" dirty="0" smtClean="0"/>
              <a:t>Has been charged with an eligible criminal offence under the criminal code of Canada </a:t>
            </a:r>
            <a:endParaRPr lang="en-US" dirty="0"/>
          </a:p>
          <a:p>
            <a:pPr lvl="1"/>
            <a:r>
              <a:rPr lang="en-US" dirty="0" smtClean="0"/>
              <a:t>Class 3 offences are never eligible for mental health diversion</a:t>
            </a:r>
          </a:p>
          <a:p>
            <a:endParaRPr lang="en-US" dirty="0"/>
          </a:p>
        </p:txBody>
      </p:sp>
      <p:pic>
        <p:nvPicPr>
          <p:cNvPr id="2050" name="Picture 2" descr="C:\Users\lgilkes\AppData\Local\Microsoft\Windows\Temporary Internet Files\Content.IE5\60KOASOP\scales-of-justice-clip-art2[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235" y="4968510"/>
            <a:ext cx="1490981" cy="12524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Process</a:t>
            </a:r>
            <a:endParaRPr lang="en-CA" dirty="0"/>
          </a:p>
        </p:txBody>
      </p:sp>
      <p:sp>
        <p:nvSpPr>
          <p:cNvPr id="3" name="Content Placeholder 2"/>
          <p:cNvSpPr>
            <a:spLocks noGrp="1"/>
          </p:cNvSpPr>
          <p:nvPr>
            <p:ph idx="1"/>
          </p:nvPr>
        </p:nvSpPr>
        <p:spPr/>
        <p:txBody>
          <a:bodyPr/>
          <a:lstStyle/>
          <a:p>
            <a:r>
              <a:rPr lang="en-CA" dirty="0" smtClean="0"/>
              <a:t>Court support worker refers to mobile PAN for pre-assessment and then appointment with psychiatrist booked</a:t>
            </a:r>
          </a:p>
          <a:p>
            <a:r>
              <a:rPr lang="en-CA" dirty="0" smtClean="0"/>
              <a:t>Risk assessment and recommendations provided to crown</a:t>
            </a:r>
          </a:p>
          <a:p>
            <a:r>
              <a:rPr lang="en-CA" dirty="0" smtClean="0"/>
              <a:t>Court worker creates diversion plan to present to Crown</a:t>
            </a:r>
          </a:p>
          <a:p>
            <a:r>
              <a:rPr lang="en-CA" dirty="0" smtClean="0"/>
              <a:t>Diversion plans last approximately 1 year</a:t>
            </a:r>
            <a:endParaRPr lang="en-CA" dirty="0"/>
          </a:p>
        </p:txBody>
      </p:sp>
    </p:spTree>
    <p:extLst>
      <p:ext uri="{BB962C8B-B14F-4D97-AF65-F5344CB8AC3E}">
        <p14:creationId xmlns:p14="http://schemas.microsoft.com/office/powerpoint/2010/main" val="3317924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Justice Referral Form</a:t>
            </a:r>
            <a:endParaRPr lang="en-CA" dirty="0"/>
          </a:p>
        </p:txBody>
      </p:sp>
      <p:pic>
        <p:nvPicPr>
          <p:cNvPr id="1032"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4142" y="1865825"/>
            <a:ext cx="8494109" cy="4826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3042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majorFont>
      <a:minorFont>
        <a:latin typeface="Calibri"/>
        <a:ea typeface=""/>
        <a:cs typeface=""/>
        <a:font script="Jpan" typeface="ＭＳ ゴシック"/>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241</TotalTime>
  <Words>1112</Words>
  <Application>Microsoft Office PowerPoint</Application>
  <PresentationFormat>On-screen Show (4:3)</PresentationFormat>
  <Paragraphs>91</Paragraphs>
  <Slides>15</Slides>
  <Notes>6</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Spectrum</vt:lpstr>
      <vt:lpstr>Mental Health Diversion</vt:lpstr>
      <vt:lpstr>Chatham-Kent</vt:lpstr>
      <vt:lpstr>Mental and Justice Program Goals</vt:lpstr>
      <vt:lpstr>Court Support Services</vt:lpstr>
      <vt:lpstr>Release from Custody Services</vt:lpstr>
      <vt:lpstr>Referrals can be made by:</vt:lpstr>
      <vt:lpstr>Mental Health Diversion Program Criteria</vt:lpstr>
      <vt:lpstr>Process</vt:lpstr>
      <vt:lpstr>Justice Referral Form</vt:lpstr>
      <vt:lpstr>Diversion Paperwork</vt:lpstr>
      <vt:lpstr>Possible Outcomes</vt:lpstr>
      <vt:lpstr>Case Study</vt:lpstr>
      <vt:lpstr>Case Study Continued</vt:lpstr>
      <vt:lpstr>Measure of Success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Release from Custody Program</dc:title>
  <dc:creator>Lani Gilkes</dc:creator>
  <cp:lastModifiedBy>Lani Gilkes</cp:lastModifiedBy>
  <cp:revision>31</cp:revision>
  <dcterms:created xsi:type="dcterms:W3CDTF">2013-05-15T01:43:59Z</dcterms:created>
  <dcterms:modified xsi:type="dcterms:W3CDTF">2015-11-11T14:33:00Z</dcterms:modified>
</cp:coreProperties>
</file>