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handoutMasterIdLst>
    <p:handoutMasterId r:id="rId34"/>
  </p:handoutMasterIdLst>
  <p:sldIdLst>
    <p:sldId id="352" r:id="rId3"/>
    <p:sldId id="354" r:id="rId4"/>
    <p:sldId id="355" r:id="rId5"/>
    <p:sldId id="356" r:id="rId6"/>
    <p:sldId id="311" r:id="rId7"/>
    <p:sldId id="312" r:id="rId8"/>
    <p:sldId id="313" r:id="rId9"/>
    <p:sldId id="358" r:id="rId10"/>
    <p:sldId id="359" r:id="rId11"/>
    <p:sldId id="360" r:id="rId12"/>
    <p:sldId id="316" r:id="rId13"/>
    <p:sldId id="317" r:id="rId14"/>
    <p:sldId id="348" r:id="rId15"/>
    <p:sldId id="330" r:id="rId16"/>
    <p:sldId id="349" r:id="rId17"/>
    <p:sldId id="350" r:id="rId18"/>
    <p:sldId id="332" r:id="rId19"/>
    <p:sldId id="362" r:id="rId20"/>
    <p:sldId id="334" r:id="rId21"/>
    <p:sldId id="320" r:id="rId22"/>
    <p:sldId id="258" r:id="rId23"/>
    <p:sldId id="304" r:id="rId24"/>
    <p:sldId id="341" r:id="rId25"/>
    <p:sldId id="364" r:id="rId26"/>
    <p:sldId id="365" r:id="rId27"/>
    <p:sldId id="351" r:id="rId28"/>
    <p:sldId id="344" r:id="rId29"/>
    <p:sldId id="338" r:id="rId30"/>
    <p:sldId id="329" r:id="rId31"/>
    <p:sldId id="327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11A7-5D3E-4EAC-BB04-DC75B9DFE316}" type="datetimeFigureOut">
              <a:rPr lang="en-CA" smtClean="0"/>
              <a:t>2015-11-14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526F3-A070-4614-ABB9-5AC5F4D397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80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D72EA-6B11-4DDA-A161-B1B46B6E054D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EA325-138D-4E85-8D66-01B1B96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5FCD7-CE86-409F-8C74-95E070A4DB16}" type="slidenum">
              <a:rPr lang="en-CA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39A46-E0A7-4CFA-AD55-3CEB2D414A17}" type="slidenum">
              <a:rPr lang="en-CA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48" charset="-128"/>
              </a:defRPr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48" charset="-128"/>
              </a:defRPr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48" charset="-128"/>
              </a:defRPr>
            </a:lvl1pPr>
          </a:lstStyle>
          <a:p>
            <a:fld id="{4FD42A5D-3AA0-46BC-86B0-3218E53491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48" charset="-128"/>
              </a:defRPr>
            </a:lvl1pPr>
          </a:lstStyle>
          <a:p>
            <a:fld id="{F3ABDC60-5B96-4B30-97C6-16DC73ACFD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sos.cc/cto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sos.cc/cto.html" TargetMode="External"/><Relationship Id="rId2" Type="http://schemas.openxmlformats.org/officeDocument/2006/relationships/hyperlink" Target="http://www.ontario.ca/laws/statutue/90m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lates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59025"/>
            <a:ext cx="8458200" cy="167957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Optimizing Collaboration between Hamilton Detention Centre &amp; Mental Health Services though the Use of Community Treatment Orders for  Offenders with </a:t>
            </a:r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ental Illnesses</a:t>
            </a:r>
            <a:endParaRPr lang="en-US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Gale Melligan, Heather Saunders </a:t>
            </a:r>
          </a:p>
          <a:p>
            <a:r>
              <a:rPr lang="en-US" sz="2000" b="1" dirty="0" smtClean="0"/>
              <a:t>&amp; Jennifer Sansalone </a:t>
            </a:r>
          </a:p>
        </p:txBody>
      </p:sp>
    </p:spTree>
    <p:extLst>
      <p:ext uri="{BB962C8B-B14F-4D97-AF65-F5344CB8AC3E}">
        <p14:creationId xmlns:p14="http://schemas.microsoft.com/office/powerpoint/2010/main" val="2370700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b="1" dirty="0" smtClean="0"/>
              <a:t>Membership </a:t>
            </a:r>
            <a:r>
              <a:rPr lang="en-US" sz="3600" b="1" dirty="0"/>
              <a:t>of Local </a:t>
            </a:r>
            <a:r>
              <a:rPr lang="en-US" sz="3600" b="1" dirty="0" smtClean="0"/>
              <a:t>HSJCC</a:t>
            </a:r>
            <a:br>
              <a:rPr lang="en-US" sz="3600" b="1" dirty="0" smtClean="0"/>
            </a:br>
            <a:r>
              <a:rPr lang="en-US" sz="3600" b="1" u="sng" dirty="0">
                <a:solidFill>
                  <a:schemeClr val="tx1"/>
                </a:solidFill>
              </a:rPr>
              <a:t>Criminal Justice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/>
              <a:t>Hamilton-Wentworth Detention Centre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/>
              <a:t>Hamilton Police Services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/>
              <a:t>Probation and Parole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/>
              <a:t>Youth Probation and Parole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/>
              <a:t>Crown Attorney</a:t>
            </a:r>
          </a:p>
        </p:txBody>
      </p:sp>
    </p:spTree>
    <p:extLst>
      <p:ext uri="{BB962C8B-B14F-4D97-AF65-F5344CB8AC3E}">
        <p14:creationId xmlns:p14="http://schemas.microsoft.com/office/powerpoint/2010/main" val="24224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Membership of Local </a:t>
            </a:r>
            <a:r>
              <a:rPr lang="en-US" sz="3600" b="1" dirty="0" smtClean="0"/>
              <a:t>HSJCC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u="sng" dirty="0">
                <a:solidFill>
                  <a:schemeClr val="tx1"/>
                </a:solidFill>
              </a:rPr>
              <a:t>Other Community Agencies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648200" cy="4419600"/>
          </a:xfrm>
        </p:spPr>
        <p:txBody>
          <a:bodyPr>
            <a:normAutofit/>
          </a:bodyPr>
          <a:lstStyle/>
          <a:p>
            <a:pPr>
              <a:buSzPct val="50000"/>
            </a:pPr>
            <a:r>
              <a:rPr lang="en-US" sz="2200" dirty="0" smtClean="0"/>
              <a:t>Addiction </a:t>
            </a:r>
            <a:r>
              <a:rPr lang="en-US" sz="2200" dirty="0"/>
              <a:t>s</a:t>
            </a:r>
            <a:r>
              <a:rPr lang="en-US" sz="2200" dirty="0" smtClean="0"/>
              <a:t>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CMHA Mental Health Court Support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Public Health Outreach Team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Bethesda Dual Diagnosis Justice Case Management Team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Acquired Brain Injury </a:t>
            </a:r>
            <a:r>
              <a:rPr lang="en-US" sz="2200" dirty="0"/>
              <a:t>p</a:t>
            </a:r>
            <a:r>
              <a:rPr lang="en-US" sz="2200" dirty="0" smtClean="0"/>
              <a:t>rograms 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Catholic Family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Contact </a:t>
            </a:r>
            <a:r>
              <a:rPr lang="en-US" sz="2200" dirty="0"/>
              <a:t>H</a:t>
            </a:r>
            <a:r>
              <a:rPr lang="en-US" sz="2200" dirty="0" smtClean="0"/>
              <a:t>amilton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267200" cy="4495800"/>
          </a:xfrm>
        </p:spPr>
        <p:txBody>
          <a:bodyPr/>
          <a:lstStyle/>
          <a:p>
            <a:pPr>
              <a:buSzPct val="50000"/>
            </a:pPr>
            <a:r>
              <a:rPr lang="en-US" sz="2200" dirty="0" smtClean="0"/>
              <a:t>Native Women’s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Banyan Community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Hamilton Regional Indian Centre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John Howard Society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Southern Network of Specialized Care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Good Shepard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Barrett Centre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839200" cy="4114800"/>
          </a:xfrm>
        </p:spPr>
        <p:txBody>
          <a:bodyPr/>
          <a:lstStyle/>
          <a:p>
            <a:r>
              <a:rPr lang="en-CA" sz="2800" dirty="0"/>
              <a:t>Adults with serious mental illness across the lifespan, specializing in schizophrenia &amp; related psychotic disorders</a:t>
            </a:r>
          </a:p>
          <a:p>
            <a:pPr>
              <a:spcBef>
                <a:spcPts val="1800"/>
              </a:spcBef>
            </a:pPr>
            <a:r>
              <a:rPr lang="en-CA" sz="2800" dirty="0"/>
              <a:t>Complex </a:t>
            </a:r>
            <a:r>
              <a:rPr lang="en-CA" sz="2800" dirty="0" smtClean="0"/>
              <a:t>&amp; diverse </a:t>
            </a:r>
            <a:r>
              <a:rPr lang="en-CA" sz="2800" dirty="0"/>
              <a:t>psychiatric, medical, social, </a:t>
            </a:r>
            <a:r>
              <a:rPr lang="en-CA" sz="2800" dirty="0" smtClean="0"/>
              <a:t>legal, </a:t>
            </a:r>
            <a:r>
              <a:rPr lang="en-CA" sz="2800" dirty="0"/>
              <a:t>behavioural conditions</a:t>
            </a:r>
          </a:p>
          <a:p>
            <a:pPr>
              <a:spcBef>
                <a:spcPts val="1800"/>
              </a:spcBef>
            </a:pPr>
            <a:r>
              <a:rPr lang="en-CA" sz="2800" dirty="0"/>
              <a:t>Serve residents of Hamilton &amp; surrounding regions (</a:t>
            </a:r>
            <a:r>
              <a:rPr lang="en-CA" sz="2800" dirty="0" err="1"/>
              <a:t>Halton</a:t>
            </a:r>
            <a:r>
              <a:rPr lang="en-CA" sz="2800" dirty="0"/>
              <a:t>, Brant, Norfolk, </a:t>
            </a:r>
            <a:r>
              <a:rPr lang="en-CA" sz="2800" dirty="0" err="1"/>
              <a:t>Haldimand</a:t>
            </a:r>
            <a:r>
              <a:rPr lang="en-CA" sz="2800" dirty="0"/>
              <a:t>, Niagara)</a:t>
            </a:r>
          </a:p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Schizophrenia &amp; Community </a:t>
            </a:r>
            <a:r>
              <a:rPr lang="en-US" sz="3600" b="1" dirty="0">
                <a:solidFill>
                  <a:schemeClr val="bg1"/>
                </a:solidFill>
              </a:rPr>
              <a:t>Integration </a:t>
            </a:r>
            <a:r>
              <a:rPr lang="en-US" sz="3600" b="1" dirty="0" smtClean="0">
                <a:solidFill>
                  <a:schemeClr val="bg1"/>
                </a:solidFill>
              </a:rPr>
              <a:t>Service (SCIS):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CA" sz="3600" b="1" dirty="0" smtClean="0">
                <a:solidFill>
                  <a:schemeClr val="bg1"/>
                </a:solidFill>
              </a:rPr>
              <a:t>Who </a:t>
            </a:r>
            <a:r>
              <a:rPr lang="en-CA" sz="3600" b="1" dirty="0">
                <a:solidFill>
                  <a:schemeClr val="bg1"/>
                </a:solidFill>
              </a:rPr>
              <a:t>We Serve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Our Aim is to…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buSzPct val="50000"/>
            </a:pPr>
            <a:r>
              <a:rPr lang="en-CA" dirty="0"/>
              <a:t>Support individuals living with schizophrenia </a:t>
            </a:r>
            <a:r>
              <a:rPr lang="en-CA" dirty="0" smtClean="0"/>
              <a:t>and/or have experiences </a:t>
            </a:r>
            <a:r>
              <a:rPr lang="en-CA" dirty="0"/>
              <a:t>with psychosis </a:t>
            </a:r>
            <a:br>
              <a:rPr lang="en-CA" dirty="0"/>
            </a:br>
            <a:r>
              <a:rPr lang="en-CA" dirty="0"/>
              <a:t>to regain &amp; manage their health,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&amp; </a:t>
            </a:r>
            <a:r>
              <a:rPr lang="en-CA" dirty="0"/>
              <a:t>to live hopeful, meaningful lives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through </a:t>
            </a:r>
            <a:r>
              <a:rPr lang="en-CA" dirty="0"/>
              <a:t>the </a:t>
            </a:r>
            <a:r>
              <a:rPr lang="en-CA" dirty="0" smtClean="0"/>
              <a:t>provision </a:t>
            </a:r>
            <a:r>
              <a:rPr lang="en-CA" dirty="0"/>
              <a:t>of compassionate, innovative, specialized mental health &amp; addiction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SCIS Programs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114800"/>
          </a:xfrm>
        </p:spPr>
        <p:txBody>
          <a:bodyPr/>
          <a:lstStyle/>
          <a:p>
            <a:pPr>
              <a:buSzPct val="50000"/>
            </a:pPr>
            <a:r>
              <a:rPr lang="en-US" sz="2800" dirty="0" smtClean="0"/>
              <a:t>CTO Program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 smtClean="0"/>
              <a:t>Cleghorn Program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 smtClean="0"/>
              <a:t>4 Assertive </a:t>
            </a:r>
            <a:r>
              <a:rPr lang="en-US" sz="2800" dirty="0"/>
              <a:t>Community Treatment Teams (</a:t>
            </a:r>
            <a:r>
              <a:rPr lang="en-US" sz="2800" dirty="0" smtClean="0"/>
              <a:t>ACTT)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 smtClean="0"/>
              <a:t>4 In-patient Units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 smtClean="0"/>
              <a:t>Transitional Out-Patient Program (TOPSS) 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 smtClean="0"/>
              <a:t>Schizophrenia Outpatient Clinic (SOC)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/>
              <a:t>Homes for Special Care </a:t>
            </a:r>
            <a:r>
              <a:rPr lang="en-US" sz="2800" dirty="0" smtClean="0"/>
              <a:t>(HSC)</a:t>
            </a:r>
            <a:r>
              <a:rPr lang="en-US" sz="2800" dirty="0"/>
              <a:t>	</a:t>
            </a:r>
          </a:p>
          <a:p>
            <a:pPr>
              <a:spcBef>
                <a:spcPts val="600"/>
              </a:spcBef>
              <a:buSzPct val="50000"/>
            </a:pPr>
            <a:r>
              <a:rPr lang="en-US" sz="2800" dirty="0"/>
              <a:t>Centralized </a:t>
            </a:r>
            <a:r>
              <a:rPr lang="en-US" sz="2800" dirty="0" smtClean="0"/>
              <a:t>Rehabilitation Resource Clinic </a:t>
            </a:r>
            <a:r>
              <a:rPr lang="en-US" sz="2800" dirty="0"/>
              <a:t>	</a:t>
            </a:r>
            <a:r>
              <a:rPr lang="en-US" sz="2800" dirty="0" smtClean="0"/>
              <a:t>(CRRC)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SCIS - Inpatient Services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05800" cy="3962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ct val="20000"/>
              </a:spcAft>
            </a:pPr>
            <a:r>
              <a:rPr lang="en-US" sz="2800" dirty="0"/>
              <a:t>S</a:t>
            </a:r>
            <a:r>
              <a:rPr lang="en-US" sz="2800" dirty="0" smtClean="0"/>
              <a:t>pecialized inpatient units at West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Campus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spcAft>
                <a:spcPct val="20000"/>
              </a:spcAft>
            </a:pPr>
            <a:r>
              <a:rPr lang="en-US" sz="2800" dirty="0" smtClean="0"/>
              <a:t>Comprehensive interdisciplinary assessment, treatment, rehabilitation &amp; discharge planning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spcAft>
                <a:spcPct val="20000"/>
              </a:spcAft>
            </a:pPr>
            <a:r>
              <a:rPr lang="en-US" sz="2800" dirty="0" smtClean="0"/>
              <a:t>An emphasis on transitional care &amp; bridging services to support continuity of care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2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Our collaborative process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Clients with a diagnosis of schizophrenia are flagged at our local committee meeting by the Detention Centre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20966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Physician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SzPct val="50000"/>
            </a:pPr>
            <a:r>
              <a:rPr lang="en-US" dirty="0" smtClean="0"/>
              <a:t>Begins with a request from the Hamilton Detention Centre for consultation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Psychiatrist from SCIS is invited into the Detention Centre to assess the suitability for admission into our service</a:t>
            </a:r>
            <a:endParaRPr lang="en-US" dirty="0"/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Must meet criteria for Form1 (under the Ontario Mental Health Act)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Preparing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Staff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Patient’s history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Possible risks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Staff knowledge, skills and experience in managing risks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Try to plan proactively for any potential issues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algn="r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Safety Strategies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Admit directly into the unit’s seclusion room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Security presence on the unit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No added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Overview of Session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05800" cy="3505200"/>
          </a:xfrm>
        </p:spPr>
        <p:txBody>
          <a:bodyPr/>
          <a:lstStyle/>
          <a:p>
            <a:pPr>
              <a:buSzPct val="50000"/>
            </a:pPr>
            <a:r>
              <a:rPr lang="en-US" dirty="0" smtClean="0"/>
              <a:t>Hamilton Committee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St. Joseph’s Healthcare Hamilton - SCIS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Transition process from detention to hospital to community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Community Treatment Orders as an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Transitional Outpatient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Program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(TOPSS)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267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600" dirty="0" smtClean="0"/>
              <a:t>Case managers support client’s seamless transition from inpatient to a community-based service</a:t>
            </a:r>
          </a:p>
          <a:p>
            <a:pPr eaLnBrk="1" hangingPunct="1">
              <a:spcBef>
                <a:spcPts val="1200"/>
              </a:spcBef>
              <a:spcAft>
                <a:spcPct val="20000"/>
              </a:spcAft>
            </a:pPr>
            <a:r>
              <a:rPr lang="en-US" sz="2600" dirty="0" smtClean="0"/>
              <a:t>Provide an active, evidence-based safety net for the vulnerable transition period from hospital to community</a:t>
            </a:r>
          </a:p>
          <a:p>
            <a:pPr eaLnBrk="1" hangingPunct="1">
              <a:spcBef>
                <a:spcPts val="1200"/>
              </a:spcBef>
              <a:spcAft>
                <a:spcPct val="20000"/>
              </a:spcAft>
            </a:pPr>
            <a:r>
              <a:rPr lang="en-US" sz="2600" dirty="0" smtClean="0"/>
              <a:t>Engage </a:t>
            </a:r>
            <a:r>
              <a:rPr lang="en-US" sz="2600" dirty="0"/>
              <a:t>families </a:t>
            </a:r>
            <a:r>
              <a:rPr lang="en-US" sz="2600" dirty="0" smtClean="0"/>
              <a:t>to participate in care</a:t>
            </a:r>
            <a:endParaRPr lang="en-US" sz="2600" dirty="0"/>
          </a:p>
          <a:p>
            <a:pPr eaLnBrk="1" hangingPunct="1">
              <a:spcBef>
                <a:spcPts val="1200"/>
              </a:spcBef>
              <a:spcAft>
                <a:spcPct val="20000"/>
              </a:spcAft>
            </a:pPr>
            <a:r>
              <a:rPr lang="en-US" sz="2600" dirty="0" smtClean="0"/>
              <a:t>Collaborate in creative shared-care arrangements with other service providers</a:t>
            </a:r>
          </a:p>
          <a:p>
            <a:pPr eaLnBrk="1" hangingPunct="1">
              <a:spcBef>
                <a:spcPts val="1800"/>
              </a:spcBef>
              <a:spcAft>
                <a:spcPct val="200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27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Overview of CTOs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010400" cy="4114800"/>
          </a:xfrm>
        </p:spPr>
        <p:txBody>
          <a:bodyPr/>
          <a:lstStyle/>
          <a:p>
            <a:pPr>
              <a:buSzPct val="50000"/>
            </a:pPr>
            <a:r>
              <a:rPr lang="en-US" dirty="0" smtClean="0"/>
              <a:t>CTOs around the world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CTOs in Canada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CTO in Ontario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CTOs in Hamilton 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CTO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63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Purpose of a Community Treatment Order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Ontario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ental Health Act 33.1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(3) (1990)</a:t>
            </a:r>
          </a:p>
          <a:p>
            <a:pPr marL="0" indent="0">
              <a:buNone/>
            </a:pPr>
            <a:r>
              <a:rPr lang="en-CA" sz="2800" dirty="0" smtClean="0"/>
              <a:t>“The purpose of a CTO is to provide a person suffering from a serious mental disorder with a comprehensive plan of community based treatment or care and supervision that is less restrictive than being detained in a psychiatric facility”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This was meant for revolving door clients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87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Case Example - Max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Background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Past psychiatric history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Past legal history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Flagged for CTO </a:t>
            </a:r>
            <a:endParaRPr lang="en-US" dirty="0"/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Post initial CTO issuance 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Current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CTO’s as an Option for This </a:t>
            </a:r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</a:rPr>
              <a:t>lient Group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Benefits 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/>
              <a:t>C</a:t>
            </a:r>
            <a:r>
              <a:rPr lang="en-US" dirty="0" smtClean="0"/>
              <a:t>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Status of 14 Clients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Gender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Capacity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Current/Follow-up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Baseline/Current Legal Involvement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Baseline/Current # Admissions &amp; Days in Hospital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Concurrent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Criticisms of CTOs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SzPct val="50000"/>
            </a:pPr>
            <a:r>
              <a:rPr lang="en-US" sz="2800" dirty="0" smtClean="0"/>
              <a:t>A randomized controlled trial in UK: </a:t>
            </a:r>
            <a:br>
              <a:rPr lang="en-US" sz="2800" dirty="0" smtClean="0"/>
            </a:br>
            <a:r>
              <a:rPr lang="en-US" sz="2800" dirty="0" smtClean="0"/>
              <a:t>“We found no support in terms of any reduction in overall hospital admissions to justify significant curtailment of patients‘ personal liberty</a:t>
            </a:r>
            <a:r>
              <a:rPr lang="en-US" sz="2400" dirty="0" smtClean="0"/>
              <a:t>” </a:t>
            </a:r>
            <a:r>
              <a:rPr lang="en-US" sz="2000" dirty="0" smtClean="0"/>
              <a:t>(Burns et al, 2013, p 1627)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sz="2800" dirty="0" smtClean="0"/>
              <a:t>Queen Street Outreach Society criticized CTOs as a way to discharge to save money </a:t>
            </a:r>
            <a:r>
              <a:rPr lang="en-US" sz="2000" dirty="0" smtClean="0"/>
              <a:t>(Retrieved Nov 2015 from </a:t>
            </a:r>
            <a:r>
              <a:rPr lang="en-US" sz="2000" dirty="0" smtClean="0">
                <a:hlinkClick r:id="rId2"/>
              </a:rPr>
              <a:t>www.qsos.cc/cto.html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94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Further Potential Collaborations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Treatment of inmates with long-acting anti-psychotic medications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Potential Solutions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Medical TAP (temporary absence pass)</a:t>
            </a:r>
          </a:p>
          <a:p>
            <a:pPr>
              <a:spcBef>
                <a:spcPts val="2400"/>
              </a:spcBef>
              <a:buSzPct val="50000"/>
            </a:pPr>
            <a:r>
              <a:rPr lang="en-US" dirty="0" smtClean="0"/>
              <a:t>Use of emergency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SzPct val="50000"/>
            </a:pPr>
            <a:r>
              <a:rPr lang="en-US" sz="2200" dirty="0" err="1" smtClean="0"/>
              <a:t>Burns,T</a:t>
            </a:r>
            <a:r>
              <a:rPr lang="en-US" sz="2200" dirty="0" smtClean="0"/>
              <a:t>. et al. (2013). Community treatment orders for patients with psychosis (OCTET): a </a:t>
            </a:r>
            <a:r>
              <a:rPr lang="en-US" sz="2200" dirty="0" err="1" smtClean="0"/>
              <a:t>randomised</a:t>
            </a:r>
            <a:r>
              <a:rPr lang="en-US" sz="2200" dirty="0" smtClean="0"/>
              <a:t> controlled trial. </a:t>
            </a:r>
            <a:r>
              <a:rPr lang="en-US" sz="2200" i="1" dirty="0" smtClean="0"/>
              <a:t>Lancet, 381</a:t>
            </a:r>
            <a:r>
              <a:rPr lang="en-US" sz="2200" dirty="0" smtClean="0"/>
              <a:t>, 1627-33.</a:t>
            </a:r>
            <a:endParaRPr lang="en-US" sz="2200" i="1" dirty="0"/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Ontario Mental Health Act. (1990).</a:t>
            </a:r>
            <a:r>
              <a:rPr lang="en-US" sz="2200" dirty="0"/>
              <a:t> </a:t>
            </a:r>
            <a:r>
              <a:rPr lang="en-US" sz="2200" dirty="0" smtClean="0"/>
              <a:t>Retrieved from: </a:t>
            </a:r>
            <a:r>
              <a:rPr lang="en-US" sz="2200" dirty="0" smtClean="0">
                <a:hlinkClick r:id="rId2"/>
              </a:rPr>
              <a:t>www.ontario.ca/laws/statutue/90m07</a:t>
            </a:r>
            <a:endParaRPr lang="en-US" sz="2200" dirty="0" smtClean="0"/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Queen Street Outreach Society. (2015). </a:t>
            </a:r>
            <a:r>
              <a:rPr lang="en-US" sz="2200" i="1" dirty="0" smtClean="0"/>
              <a:t>Community Treatment </a:t>
            </a:r>
            <a:r>
              <a:rPr lang="en-US" sz="2200" i="1" dirty="0" err="1" smtClean="0"/>
              <a:t>Orders,Ontario</a:t>
            </a:r>
            <a:r>
              <a:rPr lang="en-US" sz="2200" i="1" dirty="0" smtClean="0"/>
              <a:t>. </a:t>
            </a:r>
            <a:r>
              <a:rPr lang="en-US" sz="2200" dirty="0" smtClean="0"/>
              <a:t>Retrieved from: </a:t>
            </a:r>
            <a:r>
              <a:rPr lang="en-US" sz="2200" dirty="0" smtClean="0">
                <a:hlinkClick r:id="rId3"/>
              </a:rPr>
              <a:t>http://www.qsos.cc/cto.html</a:t>
            </a:r>
            <a:r>
              <a:rPr lang="en-US" sz="2200" dirty="0" smtClean="0"/>
              <a:t>.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200" dirty="0" smtClean="0"/>
              <a:t>R.A. </a:t>
            </a:r>
            <a:r>
              <a:rPr lang="en-US" sz="2200" dirty="0" err="1" smtClean="0"/>
              <a:t>Malatest</a:t>
            </a:r>
            <a:r>
              <a:rPr lang="en-US" sz="2200" dirty="0" smtClean="0"/>
              <a:t> &amp; Associates LTD. </a:t>
            </a:r>
            <a:r>
              <a:rPr lang="en-US" sz="2200" i="1" dirty="0" smtClean="0"/>
              <a:t>The Legislated Review of Community Treatment Orders. </a:t>
            </a:r>
            <a:r>
              <a:rPr lang="en-US" sz="2200" dirty="0" smtClean="0"/>
              <a:t>Retrieved from: </a:t>
            </a:r>
            <a:r>
              <a:rPr lang="en-US" sz="2200" dirty="0" smtClean="0">
                <a:hlinkClick r:id="rId4"/>
              </a:rPr>
              <a:t>www.malatest.com</a:t>
            </a:r>
            <a:endParaRPr lang="en-US" sz="2200" dirty="0" smtClean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080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/>
          <a:lstStyle/>
          <a:p>
            <a:pPr>
              <a:buSzPct val="50000"/>
            </a:pPr>
            <a:r>
              <a:rPr lang="en-US" sz="3000" dirty="0"/>
              <a:t>The Human Service &amp; Justice Committee initiated a collaboration between the SCIS,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St</a:t>
            </a:r>
            <a:r>
              <a:rPr lang="en-US" sz="3000" dirty="0"/>
              <a:t>. Joseph’s Healthcare Hamilton and Hamilton Wentworth Detention Centre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Aim: To provide a smooth transition from custody to in-patient services for treatment and discharge to community for select </a:t>
            </a:r>
            <a:r>
              <a:rPr lang="en-US" dirty="0"/>
              <a:t>clients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a </a:t>
            </a:r>
            <a:r>
              <a:rPr lang="en-US" dirty="0" smtClean="0"/>
              <a:t>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800" b="1" dirty="0"/>
              <a:t>Thank </a:t>
            </a:r>
            <a:r>
              <a:rPr lang="en-US" sz="4800" b="1" dirty="0" smtClean="0"/>
              <a:t>you!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4800" b="1" dirty="0" smtClean="0"/>
              <a:t>Questions?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825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b="1" dirty="0"/>
              <a:t>Human Services and Justice Coordination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Overall Objectives of Local Committee 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Specific Tasks</a:t>
            </a:r>
            <a:endParaRPr lang="en-US" dirty="0"/>
          </a:p>
        </p:txBody>
      </p:sp>
      <p:pic>
        <p:nvPicPr>
          <p:cNvPr id="4" name="Content Placeholder 4" descr="http://tse2.mm.bing.net/th?id=OIP.M26f1965be02cb3e8c6bd118bb2299ea7o0&amp;w=230&amp;h=170&amp;rs=1&amp;pcl=dddddd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200" y="3200400"/>
            <a:ext cx="3181350" cy="23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3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Referral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/>
              <a:t>Must meet at least three of the following case review indicators with a main concern being a high risk to self or others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31316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Case Review Indicators:</a:t>
            </a:r>
            <a:br>
              <a:rPr lang="en-US" b="1" u="sng" dirty="0" smtClean="0"/>
            </a:br>
            <a:r>
              <a:rPr lang="en-US" b="1" dirty="0" smtClean="0"/>
              <a:t>Definition-High Risk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Autofit/>
          </a:bodyPr>
          <a:lstStyle/>
          <a:p>
            <a:pPr>
              <a:buSzPct val="50000"/>
            </a:pPr>
            <a:r>
              <a:rPr lang="en-US" sz="2800" dirty="0"/>
              <a:t>Expressing threats to others or themselves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Is violent towards others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Harm to self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History of violence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Recently non-collaborative with services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Deterioration in mental health</a:t>
            </a:r>
          </a:p>
          <a:p>
            <a:pPr>
              <a:spcBef>
                <a:spcPts val="1200"/>
              </a:spcBef>
              <a:buSzPct val="50000"/>
            </a:pPr>
            <a:r>
              <a:rPr lang="en-US" sz="2800" dirty="0"/>
              <a:t>Repeated involvement within the Criminal Justice System</a:t>
            </a:r>
          </a:p>
        </p:txBody>
      </p:sp>
    </p:spTree>
    <p:extLst>
      <p:ext uri="{BB962C8B-B14F-4D97-AF65-F5344CB8AC3E}">
        <p14:creationId xmlns:p14="http://schemas.microsoft.com/office/powerpoint/2010/main" val="21579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b="1" u="sng" dirty="0"/>
              <a:t>Case Review Indicators:</a:t>
            </a:r>
            <a:br>
              <a:rPr lang="en-US" b="1" u="sng" dirty="0"/>
            </a:br>
            <a:r>
              <a:rPr lang="en-US" b="1" dirty="0"/>
              <a:t>Definition-High </a:t>
            </a:r>
            <a:r>
              <a:rPr lang="en-US" b="1" dirty="0" smtClean="0"/>
              <a:t>Risk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en-US" sz="2800" dirty="0"/>
              <a:t>Frequent indiscriminate contact with a number of service providers but refuses to engage in service plan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sz="2800" dirty="0"/>
              <a:t>Client has exhausted all available resources in the community, lack of service to meet the client needs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01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b="1" dirty="0" smtClean="0"/>
              <a:t>Membership </a:t>
            </a:r>
            <a:r>
              <a:rPr lang="en-US" b="1" dirty="0"/>
              <a:t>of Local </a:t>
            </a:r>
            <a:r>
              <a:rPr lang="en-US" b="1" dirty="0" smtClean="0"/>
              <a:t>HSJCC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Chair: Terry </a:t>
            </a:r>
            <a:r>
              <a:rPr lang="en-US" dirty="0" err="1" smtClean="0"/>
              <a:t>McGurk</a:t>
            </a:r>
            <a:r>
              <a:rPr lang="en-US" dirty="0" smtClean="0"/>
              <a:t>, COAST</a:t>
            </a:r>
          </a:p>
          <a:p>
            <a:pPr>
              <a:spcBef>
                <a:spcPts val="1800"/>
              </a:spcBef>
              <a:buSzPct val="50000"/>
            </a:pPr>
            <a:r>
              <a:rPr lang="en-US" dirty="0" smtClean="0"/>
              <a:t>Co-Chair: Dennis </a:t>
            </a:r>
            <a:r>
              <a:rPr lang="en-US" dirty="0" err="1" smtClean="0"/>
              <a:t>DeSalvo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Canadian Mental Health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b="1" dirty="0" smtClean="0"/>
              <a:t>Membership </a:t>
            </a:r>
            <a:r>
              <a:rPr lang="en-US" sz="3600" b="1" dirty="0"/>
              <a:t>of Local </a:t>
            </a:r>
            <a:r>
              <a:rPr lang="en-US" sz="3600" b="1" dirty="0" smtClean="0"/>
              <a:t>HSJCC</a:t>
            </a:r>
            <a:br>
              <a:rPr lang="en-US" sz="3600" b="1" dirty="0" smtClean="0"/>
            </a:br>
            <a:r>
              <a:rPr lang="en-US" sz="3600" b="1" u="sng" dirty="0"/>
              <a:t>St. Joseph’s Healthcare Hamilton Programs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buSzPct val="50000"/>
            </a:pPr>
            <a:r>
              <a:rPr lang="en-US" dirty="0"/>
              <a:t>Psychiatric Emergency Service</a:t>
            </a:r>
          </a:p>
          <a:p>
            <a:pPr>
              <a:buSzPct val="50000"/>
            </a:pPr>
            <a:r>
              <a:rPr lang="en-US" dirty="0"/>
              <a:t>Hamilton ACTT 1 &amp; 2</a:t>
            </a:r>
          </a:p>
          <a:p>
            <a:pPr>
              <a:buSzPct val="50000"/>
            </a:pPr>
            <a:r>
              <a:rPr lang="en-US" dirty="0"/>
              <a:t>CTO Coordinators</a:t>
            </a:r>
          </a:p>
          <a:p>
            <a:pPr>
              <a:buSzPct val="50000"/>
            </a:pPr>
            <a:r>
              <a:rPr lang="en-US" dirty="0"/>
              <a:t>Forensic Service</a:t>
            </a:r>
          </a:p>
          <a:p>
            <a:pPr>
              <a:buSzPct val="50000"/>
            </a:pPr>
            <a:r>
              <a:rPr lang="en-US" dirty="0"/>
              <a:t>SCIS </a:t>
            </a:r>
          </a:p>
          <a:p>
            <a:pPr>
              <a:buSzPct val="50000"/>
            </a:pPr>
            <a:r>
              <a:rPr lang="en-US" dirty="0"/>
              <a:t>Central Access Coordinator with SJH</a:t>
            </a:r>
          </a:p>
          <a:p>
            <a:pPr>
              <a:buSzPct val="50000"/>
              <a:defRPr/>
            </a:pPr>
            <a:r>
              <a:rPr lang="en-US" dirty="0"/>
              <a:t>Psychiatrist (SCIS)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842</Words>
  <Application>Microsoft Office PowerPoint</Application>
  <PresentationFormat>On-screen Show (4:3)</PresentationFormat>
  <Paragraphs>146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ＭＳ Ｐゴシック</vt:lpstr>
      <vt:lpstr>Wingdings</vt:lpstr>
      <vt:lpstr>Default Design</vt:lpstr>
      <vt:lpstr>1_Default Design</vt:lpstr>
      <vt:lpstr>Optimizing Collaboration between Hamilton Detention Centre &amp; Mental Health Services though the Use of Community Treatment Orders for  Offenders with Mental Illnesses</vt:lpstr>
      <vt:lpstr>Overview of Session</vt:lpstr>
      <vt:lpstr>Objectives</vt:lpstr>
      <vt:lpstr>Human Services and Justice Coordination Committee</vt:lpstr>
      <vt:lpstr>Referral Criteria</vt:lpstr>
      <vt:lpstr>Case Review Indicators: Definition-High Risk</vt:lpstr>
      <vt:lpstr>Case Review Indicators: Definition-High Risk cont’d</vt:lpstr>
      <vt:lpstr>Membership of Local HSJCC</vt:lpstr>
      <vt:lpstr>Membership of Local HSJCC St. Joseph’s Healthcare Hamilton Programs</vt:lpstr>
      <vt:lpstr>Membership of Local HSJCC Criminal Justice System</vt:lpstr>
      <vt:lpstr>Membership of Local HSJCC Other Community Agencies</vt:lpstr>
      <vt:lpstr>Schizophrenia &amp; Community Integration Service (SCIS):  Who We Serve</vt:lpstr>
      <vt:lpstr>Our Aim is to…</vt:lpstr>
      <vt:lpstr>SCIS Programs</vt:lpstr>
      <vt:lpstr>SCIS - Inpatient Services</vt:lpstr>
      <vt:lpstr>Our collaborative process</vt:lpstr>
      <vt:lpstr>Physician Role</vt:lpstr>
      <vt:lpstr>Preparing Staff for Admission</vt:lpstr>
      <vt:lpstr>Safety Strategies</vt:lpstr>
      <vt:lpstr>Transitional Outpatient  Program (TOPSS)</vt:lpstr>
      <vt:lpstr>Overview of CTOs</vt:lpstr>
      <vt:lpstr>Purpose of a Community Treatment Order </vt:lpstr>
      <vt:lpstr>Case Example - Max</vt:lpstr>
      <vt:lpstr>CTO’s as an Option for This Client Group</vt:lpstr>
      <vt:lpstr>Status of 14 Clients</vt:lpstr>
      <vt:lpstr>Criticisms of CTOs</vt:lpstr>
      <vt:lpstr>Further Potential Collaborations</vt:lpstr>
      <vt:lpstr>Potential Solutions</vt:lpstr>
      <vt:lpstr>References</vt:lpstr>
      <vt:lpstr>PowerPoint Presentation</vt:lpstr>
    </vt:vector>
  </TitlesOfParts>
  <Company>SJHH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the Collaboration between Detention Centre and Mental Health Services though the use of Community Treatment Orders for mentally ill offenders in Hamilton</dc:title>
  <dc:creator>Gale Melligan</dc:creator>
  <cp:lastModifiedBy>Sherry Sim</cp:lastModifiedBy>
  <cp:revision>84</cp:revision>
  <cp:lastPrinted>2015-11-13T15:32:53Z</cp:lastPrinted>
  <dcterms:created xsi:type="dcterms:W3CDTF">2015-10-15T16:42:23Z</dcterms:created>
  <dcterms:modified xsi:type="dcterms:W3CDTF">2015-11-14T12:36:38Z</dcterms:modified>
</cp:coreProperties>
</file>