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83" r:id="rId4"/>
    <p:sldId id="303" r:id="rId5"/>
    <p:sldId id="292" r:id="rId6"/>
    <p:sldId id="284" r:id="rId7"/>
    <p:sldId id="293" r:id="rId8"/>
    <p:sldId id="285" r:id="rId9"/>
    <p:sldId id="294" r:id="rId10"/>
    <p:sldId id="306" r:id="rId11"/>
    <p:sldId id="295" r:id="rId12"/>
    <p:sldId id="302" r:id="rId13"/>
    <p:sldId id="286" r:id="rId14"/>
    <p:sldId id="289" r:id="rId15"/>
    <p:sldId id="258" r:id="rId16"/>
    <p:sldId id="259" r:id="rId17"/>
    <p:sldId id="260" r:id="rId18"/>
    <p:sldId id="296" r:id="rId19"/>
    <p:sldId id="307" r:id="rId20"/>
    <p:sldId id="297" r:id="rId21"/>
    <p:sldId id="298" r:id="rId22"/>
    <p:sldId id="299" r:id="rId23"/>
    <p:sldId id="300" r:id="rId24"/>
    <p:sldId id="301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6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>
      <p:cViewPr varScale="1">
        <p:scale>
          <a:sx n="69" d="100"/>
          <a:sy n="69" d="100"/>
        </p:scale>
        <p:origin x="-2358" y="-108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7"/>
                <c:pt idx="0">
                  <c:v>Youth Justice Facilities</c:v>
                </c:pt>
                <c:pt idx="1">
                  <c:v>Ministry of Health/Long-Term Care</c:v>
                </c:pt>
                <c:pt idx="2">
                  <c:v>Ontario Court of Justice</c:v>
                </c:pt>
                <c:pt idx="3">
                  <c:v>Criminal Lawyers Association</c:v>
                </c:pt>
                <c:pt idx="4">
                  <c:v>Legal Aid Ontario</c:v>
                </c:pt>
                <c:pt idx="5">
                  <c:v>Ministry of the Attorney General</c:v>
                </c:pt>
                <c:pt idx="6">
                  <c:v>Ministry of Community &amp; Youth Services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B-4288-9119-F2D38CFD9CD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7"/>
                <c:pt idx="0">
                  <c:v>Youth Justice Facilities</c:v>
                </c:pt>
                <c:pt idx="1">
                  <c:v>Ministry of Health/Long-Term Care</c:v>
                </c:pt>
                <c:pt idx="2">
                  <c:v>Ontario Court of Justice</c:v>
                </c:pt>
                <c:pt idx="3">
                  <c:v>Criminal Lawyers Association</c:v>
                </c:pt>
                <c:pt idx="4">
                  <c:v>Legal Aid Ontario</c:v>
                </c:pt>
                <c:pt idx="5">
                  <c:v>Ministry of the Attorney General</c:v>
                </c:pt>
                <c:pt idx="6">
                  <c:v>Ministry of Community &amp; Youth Services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673B-4288-9119-F2D38CFD9CD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7"/>
                <c:pt idx="0">
                  <c:v>Youth Justice Facilities</c:v>
                </c:pt>
                <c:pt idx="1">
                  <c:v>Ministry of Health/Long-Term Care</c:v>
                </c:pt>
                <c:pt idx="2">
                  <c:v>Ontario Court of Justice</c:v>
                </c:pt>
                <c:pt idx="3">
                  <c:v>Criminal Lawyers Association</c:v>
                </c:pt>
                <c:pt idx="4">
                  <c:v>Legal Aid Ontario</c:v>
                </c:pt>
                <c:pt idx="5">
                  <c:v>Ministry of the Attorney General</c:v>
                </c:pt>
                <c:pt idx="6">
                  <c:v>Ministry of Community &amp; Youth Services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673B-4288-9119-F2D38CFD9CD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7"/>
                <c:pt idx="0">
                  <c:v>Youth Justice Facilities</c:v>
                </c:pt>
                <c:pt idx="1">
                  <c:v>Ministry of Health/Long-Term Care</c:v>
                </c:pt>
                <c:pt idx="2">
                  <c:v>Ontario Court of Justice</c:v>
                </c:pt>
                <c:pt idx="3">
                  <c:v>Criminal Lawyers Association</c:v>
                </c:pt>
                <c:pt idx="4">
                  <c:v>Legal Aid Ontario</c:v>
                </c:pt>
                <c:pt idx="5">
                  <c:v>Ministry of the Attorney General</c:v>
                </c:pt>
                <c:pt idx="6">
                  <c:v>Ministry of Community &amp; Youth Services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3-673B-4288-9119-F2D38CFD9CD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7"/>
                <c:pt idx="0">
                  <c:v>Youth Justice Facilities</c:v>
                </c:pt>
                <c:pt idx="1">
                  <c:v>Ministry of Health/Long-Term Care</c:v>
                </c:pt>
                <c:pt idx="2">
                  <c:v>Ontario Court of Justice</c:v>
                </c:pt>
                <c:pt idx="3">
                  <c:v>Criminal Lawyers Association</c:v>
                </c:pt>
                <c:pt idx="4">
                  <c:v>Legal Aid Ontario</c:v>
                </c:pt>
                <c:pt idx="5">
                  <c:v>Ministry of the Attorney General</c:v>
                </c:pt>
                <c:pt idx="6">
                  <c:v>Ministry of Community &amp; Youth Services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4-673B-4288-9119-F2D38CFD9CDB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Sheet1!$A$2:$A$9</c:f>
              <c:strCache>
                <c:ptCount val="7"/>
                <c:pt idx="0">
                  <c:v>Youth Justice Facilities</c:v>
                </c:pt>
                <c:pt idx="1">
                  <c:v>Ministry of Health/Long-Term Care</c:v>
                </c:pt>
                <c:pt idx="2">
                  <c:v>Ontario Court of Justice</c:v>
                </c:pt>
                <c:pt idx="3">
                  <c:v>Criminal Lawyers Association</c:v>
                </c:pt>
                <c:pt idx="4">
                  <c:v>Legal Aid Ontario</c:v>
                </c:pt>
                <c:pt idx="5">
                  <c:v>Ministry of the Attorney General</c:v>
                </c:pt>
                <c:pt idx="6">
                  <c:v>Ministry of Community &amp; Youth Services</c:v>
                </c:pt>
              </c:strCache>
            </c:strRef>
          </c:cat>
          <c:val>
            <c:numRef>
              <c:f>Sheet1!$G$2:$G$9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8</c:v>
                </c:pt>
                <c:pt idx="3">
                  <c:v>10</c:v>
                </c:pt>
                <c:pt idx="4">
                  <c:v>11</c:v>
                </c:pt>
                <c:pt idx="5">
                  <c:v>27</c:v>
                </c:pt>
                <c:pt idx="6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73B-4288-9119-F2D38CFD9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451904"/>
        <c:axId val="21453440"/>
      </c:barChart>
      <c:catAx>
        <c:axId val="214519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1453440"/>
        <c:crosses val="autoZero"/>
        <c:auto val="1"/>
        <c:lblAlgn val="ctr"/>
        <c:lblOffset val="100"/>
        <c:noMultiLvlLbl val="0"/>
      </c:catAx>
      <c:valAx>
        <c:axId val="214534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4519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Amicus Curiae</c:v>
                </c:pt>
                <c:pt idx="1">
                  <c:v>Assessments</c:v>
                </c:pt>
                <c:pt idx="2">
                  <c:v>Case Management</c:v>
                </c:pt>
                <c:pt idx="3">
                  <c:v>Communication</c:v>
                </c:pt>
                <c:pt idx="4">
                  <c:v>Court Procedures</c:v>
                </c:pt>
                <c:pt idx="5">
                  <c:v>Information Sources</c:v>
                </c:pt>
                <c:pt idx="6">
                  <c:v>Isolation</c:v>
                </c:pt>
                <c:pt idx="7">
                  <c:v>Legal Aid</c:v>
                </c:pt>
                <c:pt idx="8">
                  <c:v>Resources</c:v>
                </c:pt>
                <c:pt idx="9">
                  <c:v>Service Delivery</c:v>
                </c:pt>
                <c:pt idx="10">
                  <c:v>Standards</c:v>
                </c:pt>
                <c:pt idx="11">
                  <c:v>Training &amp; Education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0-28E8-4F8B-A654-C64FB90BDB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Amicus Curiae</c:v>
                </c:pt>
                <c:pt idx="1">
                  <c:v>Assessments</c:v>
                </c:pt>
                <c:pt idx="2">
                  <c:v>Case Management</c:v>
                </c:pt>
                <c:pt idx="3">
                  <c:v>Communication</c:v>
                </c:pt>
                <c:pt idx="4">
                  <c:v>Court Procedures</c:v>
                </c:pt>
                <c:pt idx="5">
                  <c:v>Information Sources</c:v>
                </c:pt>
                <c:pt idx="6">
                  <c:v>Isolation</c:v>
                </c:pt>
                <c:pt idx="7">
                  <c:v>Legal Aid</c:v>
                </c:pt>
                <c:pt idx="8">
                  <c:v>Resources</c:v>
                </c:pt>
                <c:pt idx="9">
                  <c:v>Service Delivery</c:v>
                </c:pt>
                <c:pt idx="10">
                  <c:v>Standards</c:v>
                </c:pt>
                <c:pt idx="11">
                  <c:v>Training &amp; Education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28E8-4F8B-A654-C64FB90BDB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Amicus Curiae</c:v>
                </c:pt>
                <c:pt idx="1">
                  <c:v>Assessments</c:v>
                </c:pt>
                <c:pt idx="2">
                  <c:v>Case Management</c:v>
                </c:pt>
                <c:pt idx="3">
                  <c:v>Communication</c:v>
                </c:pt>
                <c:pt idx="4">
                  <c:v>Court Procedures</c:v>
                </c:pt>
                <c:pt idx="5">
                  <c:v>Information Sources</c:v>
                </c:pt>
                <c:pt idx="6">
                  <c:v>Isolation</c:v>
                </c:pt>
                <c:pt idx="7">
                  <c:v>Legal Aid</c:v>
                </c:pt>
                <c:pt idx="8">
                  <c:v>Resources</c:v>
                </c:pt>
                <c:pt idx="9">
                  <c:v>Service Delivery</c:v>
                </c:pt>
                <c:pt idx="10">
                  <c:v>Standards</c:v>
                </c:pt>
                <c:pt idx="11">
                  <c:v>Training &amp; Education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2-28E8-4F8B-A654-C64FB90BDB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Amicus Curiae</c:v>
                </c:pt>
                <c:pt idx="1">
                  <c:v>Assessments</c:v>
                </c:pt>
                <c:pt idx="2">
                  <c:v>Case Management</c:v>
                </c:pt>
                <c:pt idx="3">
                  <c:v>Communication</c:v>
                </c:pt>
                <c:pt idx="4">
                  <c:v>Court Procedures</c:v>
                </c:pt>
                <c:pt idx="5">
                  <c:v>Information Sources</c:v>
                </c:pt>
                <c:pt idx="6">
                  <c:v>Isolation</c:v>
                </c:pt>
                <c:pt idx="7">
                  <c:v>Legal Aid</c:v>
                </c:pt>
                <c:pt idx="8">
                  <c:v>Resources</c:v>
                </c:pt>
                <c:pt idx="9">
                  <c:v>Service Delivery</c:v>
                </c:pt>
                <c:pt idx="10">
                  <c:v>Standards</c:v>
                </c:pt>
                <c:pt idx="11">
                  <c:v>Training &amp; Education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3-28E8-4F8B-A654-C64FB90BDB3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Amicus Curiae</c:v>
                </c:pt>
                <c:pt idx="1">
                  <c:v>Assessments</c:v>
                </c:pt>
                <c:pt idx="2">
                  <c:v>Case Management</c:v>
                </c:pt>
                <c:pt idx="3">
                  <c:v>Communication</c:v>
                </c:pt>
                <c:pt idx="4">
                  <c:v>Court Procedures</c:v>
                </c:pt>
                <c:pt idx="5">
                  <c:v>Information Sources</c:v>
                </c:pt>
                <c:pt idx="6">
                  <c:v>Isolation</c:v>
                </c:pt>
                <c:pt idx="7">
                  <c:v>Legal Aid</c:v>
                </c:pt>
                <c:pt idx="8">
                  <c:v>Resources</c:v>
                </c:pt>
                <c:pt idx="9">
                  <c:v>Service Delivery</c:v>
                </c:pt>
                <c:pt idx="10">
                  <c:v>Standards</c:v>
                </c:pt>
                <c:pt idx="11">
                  <c:v>Training &amp; Education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4</c:v>
                </c:pt>
                <c:pt idx="1">
                  <c:v>7</c:v>
                </c:pt>
                <c:pt idx="2">
                  <c:v>3</c:v>
                </c:pt>
                <c:pt idx="3">
                  <c:v>7</c:v>
                </c:pt>
                <c:pt idx="4">
                  <c:v>9</c:v>
                </c:pt>
                <c:pt idx="5">
                  <c:v>4</c:v>
                </c:pt>
                <c:pt idx="6">
                  <c:v>5</c:v>
                </c:pt>
                <c:pt idx="7">
                  <c:v>7</c:v>
                </c:pt>
                <c:pt idx="8">
                  <c:v>2</c:v>
                </c:pt>
                <c:pt idx="9">
                  <c:v>2</c:v>
                </c:pt>
                <c:pt idx="10">
                  <c:v>14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E8-4F8B-A654-C64FB90BD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372352"/>
        <c:axId val="26378240"/>
      </c:barChart>
      <c:catAx>
        <c:axId val="2637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6378240"/>
        <c:crosses val="autoZero"/>
        <c:auto val="1"/>
        <c:lblAlgn val="ctr"/>
        <c:lblOffset val="100"/>
        <c:noMultiLvlLbl val="0"/>
      </c:catAx>
      <c:valAx>
        <c:axId val="26378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37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B6A5BA35-8051-4804-972D-E0743CC5D872}" type="datetimeFigureOut">
              <a:rPr lang="en-CA" smtClean="0"/>
              <a:pPr/>
              <a:t>2015-11-16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2B8BF0B5-370A-4B57-8274-777775D5103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2014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412FECCE-488F-4886-87BF-296631FB8BC9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09759462-C9B7-4933-B2BE-A72CFAF85894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781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59462-C9B7-4933-B2BE-A72CFAF85894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4E7958-E008-422C-BCF3-98002833CC21}" type="datetimeFigureOut">
              <a:rPr lang="en-CA" smtClean="0"/>
              <a:pPr/>
              <a:t>2015-11-16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4794B2-5134-463C-90BC-D89E9F375D7D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0" r:id="rId1"/>
    <p:sldLayoutId id="2147484731" r:id="rId2"/>
    <p:sldLayoutId id="2147484732" r:id="rId3"/>
    <p:sldLayoutId id="2147484733" r:id="rId4"/>
    <p:sldLayoutId id="2147484734" r:id="rId5"/>
    <p:sldLayoutId id="2147484735" r:id="rId6"/>
    <p:sldLayoutId id="2147484736" r:id="rId7"/>
    <p:sldLayoutId id="2147484737" r:id="rId8"/>
    <p:sldLayoutId id="2147484738" r:id="rId9"/>
    <p:sldLayoutId id="2147484739" r:id="rId10"/>
    <p:sldLayoutId id="2147484740" r:id="rId11"/>
    <p:sldLayoutId id="214748378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5024" cy="221967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GA Inquest</a:t>
            </a:r>
            <a:br>
              <a:rPr lang="en-CA" dirty="0" smtClean="0"/>
            </a:br>
            <a:r>
              <a:rPr lang="en-CA" dirty="0" smtClean="0"/>
              <a:t>on Youth Suicide: </a:t>
            </a:r>
            <a:br>
              <a:rPr lang="en-CA" dirty="0" smtClean="0"/>
            </a:br>
            <a:r>
              <a:rPr lang="en-CA" dirty="0" smtClean="0"/>
              <a:t>Lessons Learned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Prepared by Justice M.T. Devlin</a:t>
            </a:r>
          </a:p>
          <a:p>
            <a:r>
              <a:rPr lang="en-CA" dirty="0" smtClean="0"/>
              <a:t>Ontario Court of Justice </a:t>
            </a:r>
          </a:p>
          <a:p>
            <a:r>
              <a:rPr lang="en-CA" i="1" dirty="0" smtClean="0"/>
              <a:t>HSJCC Conference</a:t>
            </a:r>
            <a:r>
              <a:rPr lang="en-CA" dirty="0" smtClean="0"/>
              <a:t>, Toronto</a:t>
            </a:r>
            <a:endParaRPr lang="en-CA" dirty="0"/>
          </a:p>
          <a:p>
            <a:r>
              <a:rPr lang="en-CA" dirty="0" smtClean="0"/>
              <a:t>November 2015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GA found to have significant mental health issues and severe substance abuse issues</a:t>
            </a:r>
          </a:p>
          <a:p>
            <a:endParaRPr lang="en-CA" dirty="0"/>
          </a:p>
          <a:p>
            <a:r>
              <a:rPr lang="en-CA" dirty="0"/>
              <a:t>Secure treatment facility recommended</a:t>
            </a:r>
          </a:p>
          <a:p>
            <a:endParaRPr lang="en-CA" dirty="0"/>
          </a:p>
          <a:p>
            <a:r>
              <a:rPr lang="en-CA" dirty="0"/>
              <a:t>GA’s mother reported she was too fearful of GA to have him return home</a:t>
            </a:r>
          </a:p>
          <a:p>
            <a:endParaRPr lang="en-CA" dirty="0"/>
          </a:p>
          <a:p>
            <a:r>
              <a:rPr lang="en-CA" dirty="0"/>
              <a:t>GA’s father stated GA could live with him except that EA (victim) lived with father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 34 Assessment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6244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April 14, 2008: 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GA appeared in Court before a new Judge</a:t>
            </a:r>
          </a:p>
          <a:p>
            <a:pPr marL="41148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NCR </a:t>
            </a:r>
            <a:r>
              <a:rPr lang="en-CA" dirty="0"/>
              <a:t>Assessment </a:t>
            </a:r>
            <a:r>
              <a:rPr lang="en-CA" dirty="0" smtClean="0"/>
              <a:t>was ordered for May 13, 2008</a:t>
            </a:r>
          </a:p>
          <a:p>
            <a:pPr marL="41148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GA </a:t>
            </a:r>
            <a:r>
              <a:rPr lang="en-CA" dirty="0"/>
              <a:t>was transferred to a new </a:t>
            </a:r>
            <a:r>
              <a:rPr lang="en-CA" dirty="0" smtClean="0"/>
              <a:t>facility for NCR Assessment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Appearances before Second Judge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70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May 13, 2008: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dirty="0" smtClean="0"/>
              <a:t>GA appeared in Court with AC</a:t>
            </a:r>
          </a:p>
          <a:p>
            <a:pPr marL="41148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Further </a:t>
            </a:r>
            <a:r>
              <a:rPr lang="en-CA" dirty="0"/>
              <a:t>30 days requested to complete NCR </a:t>
            </a:r>
            <a:r>
              <a:rPr lang="en-CA" dirty="0" smtClean="0"/>
              <a:t>Assessment</a:t>
            </a:r>
          </a:p>
          <a:p>
            <a:pPr marL="411480" lvl="1" indent="0">
              <a:buNone/>
            </a:pPr>
            <a:endParaRPr lang="en-CA" dirty="0"/>
          </a:p>
          <a:p>
            <a:pPr lvl="1"/>
            <a:r>
              <a:rPr lang="en-CA" dirty="0"/>
              <a:t>GA adjourned to next day, May 14, </a:t>
            </a:r>
            <a:r>
              <a:rPr lang="en-CA" dirty="0" smtClean="0"/>
              <a:t>2008 to appear before original Judge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Follow-Up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367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GA was transported to DRPS holding cells where he remained until 19:30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19:30: GA was transported to youth facility – he appeared normal during transport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21:00: GA requested his dinner and took it to his room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21:50: GA was found in his room, hanging by his shoelaces</a:t>
            </a:r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Post-Court Events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Coroner’s mandatory inquest held over 21 days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35 witnesses were called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49 exhibits were filed</a:t>
            </a:r>
          </a:p>
          <a:p>
            <a:pPr>
              <a:buNone/>
            </a:pPr>
            <a:endParaRPr lang="en-CA" dirty="0" smtClean="0"/>
          </a:p>
          <a:p>
            <a:r>
              <a:rPr lang="en-CA" i="1" dirty="0" smtClean="0"/>
              <a:t>Jury Verdict and Recommendations </a:t>
            </a:r>
            <a:r>
              <a:rPr lang="en-CA" dirty="0" smtClean="0"/>
              <a:t>were released on October 24, 2011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Inquest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The Jury made 71 recommendations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recommendations are addressed to 7 stakeholders: </a:t>
            </a:r>
          </a:p>
          <a:p>
            <a:pPr lvl="1"/>
            <a:r>
              <a:rPr lang="en-CA" dirty="0" smtClean="0"/>
              <a:t>Criminal Lawyers Association</a:t>
            </a:r>
          </a:p>
          <a:p>
            <a:pPr lvl="1"/>
            <a:r>
              <a:rPr lang="en-CA" dirty="0" smtClean="0"/>
              <a:t>Legal Aid Ontario</a:t>
            </a:r>
          </a:p>
          <a:p>
            <a:pPr lvl="1"/>
            <a:r>
              <a:rPr lang="en-CA" dirty="0" smtClean="0"/>
              <a:t>Ministry of the Attorney General</a:t>
            </a:r>
          </a:p>
          <a:p>
            <a:pPr lvl="1"/>
            <a:r>
              <a:rPr lang="en-CA" dirty="0" smtClean="0"/>
              <a:t>Ministry of Community &amp; Youth Services</a:t>
            </a:r>
          </a:p>
          <a:p>
            <a:pPr lvl="1"/>
            <a:r>
              <a:rPr lang="en-CA" dirty="0" smtClean="0"/>
              <a:t>Ministry of Health/Long-Term Care</a:t>
            </a:r>
          </a:p>
          <a:p>
            <a:pPr lvl="1"/>
            <a:r>
              <a:rPr lang="en-CA" dirty="0" smtClean="0"/>
              <a:t>Ontario Court of Justice</a:t>
            </a:r>
          </a:p>
          <a:p>
            <a:pPr lvl="1"/>
            <a:r>
              <a:rPr lang="en-CA" dirty="0" smtClean="0"/>
              <a:t>Youth Justice Facilities</a:t>
            </a:r>
          </a:p>
          <a:p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Overview of Recommendations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Recommendations by Organization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Issues Addressed by Recommendations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Of the 71 recommendations, 8 were directed to the OCJ and other justice organizations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 8 OCJ recommendations relate to: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Understanding the vulnerability of youths in custody</a:t>
            </a:r>
          </a:p>
          <a:p>
            <a:pPr lvl="1"/>
            <a:r>
              <a:rPr lang="en-CA" dirty="0" smtClean="0"/>
              <a:t>Processes such as JPT’s, Striking guilty pleas</a:t>
            </a:r>
            <a:endParaRPr lang="en-CA" dirty="0" smtClean="0"/>
          </a:p>
          <a:p>
            <a:pPr lvl="1"/>
            <a:r>
              <a:rPr lang="en-CA" dirty="0" smtClean="0"/>
              <a:t>Training and Education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OCJ Recommendations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18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recommendations to the OCJ can be categorized into 2 main categories: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Judicial Reminders – </a:t>
            </a:r>
            <a:r>
              <a:rPr lang="en-CA" dirty="0" smtClean="0"/>
              <a:t>4</a:t>
            </a:r>
          </a:p>
          <a:p>
            <a:pPr marL="411480" lvl="1" indent="0">
              <a:buNone/>
            </a:pPr>
            <a:endParaRPr lang="en-CA" dirty="0"/>
          </a:p>
          <a:p>
            <a:pPr lvl="1"/>
            <a:r>
              <a:rPr lang="en-CA" dirty="0"/>
              <a:t>Education &amp; Training - 4</a:t>
            </a:r>
          </a:p>
          <a:p>
            <a:pPr marL="411480" lvl="1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OCJ Recommendations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173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May 8, 1991 - GA was born in Russia; </a:t>
            </a:r>
            <a:r>
              <a:rPr lang="en-CA" dirty="0"/>
              <a:t>h</a:t>
            </a:r>
            <a:r>
              <a:rPr lang="en-CA" dirty="0" smtClean="0"/>
              <a:t>e had an older sister EA, 7 years his senior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2002 – Family of 4 immigrated to Canada (GA was 11 years old)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2003 – Parents separated (GA was 12 years old)</a:t>
            </a:r>
          </a:p>
          <a:p>
            <a:pPr marL="0" indent="0">
              <a:buNone/>
            </a:pPr>
            <a:endParaRPr lang="en-CA" dirty="0" smtClean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Chronology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Recommendation 11 (to MCYS, MAG, OCJ)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/>
              <a:t>Reminder of </a:t>
            </a:r>
            <a:r>
              <a:rPr lang="en-CA" dirty="0" smtClean="0"/>
              <a:t>the ”</a:t>
            </a:r>
            <a:r>
              <a:rPr lang="en-CA" dirty="0"/>
              <a:t>crucial role” of Probation Officers for all in-custody youth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Recommendation 59 (to MAG, OCJ)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Reminder that  JPT’s require the attendance of the accused/and or counsel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Reminders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58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Recommendation 60 (to MAG, OCJ)</a:t>
            </a:r>
          </a:p>
          <a:p>
            <a:pPr lvl="1"/>
            <a:r>
              <a:rPr lang="en-CA" dirty="0"/>
              <a:t>Reminder that pleas may be struck and re-entered </a:t>
            </a:r>
          </a:p>
          <a:p>
            <a:pPr marL="411480" lvl="1" indent="0">
              <a:buNone/>
            </a:pP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Recommendation 61 (to MAC, OCJ, CLA)</a:t>
            </a:r>
          </a:p>
          <a:p>
            <a:pPr lvl="1"/>
            <a:r>
              <a:rPr lang="en-CA" dirty="0" smtClean="0"/>
              <a:t>CLA provide short-list of qualified </a:t>
            </a:r>
            <a:r>
              <a:rPr lang="en-CA" i="1" dirty="0" smtClean="0"/>
              <a:t>amicus</a:t>
            </a:r>
            <a:r>
              <a:rPr lang="en-CA" dirty="0" smtClean="0"/>
              <a:t> counsel</a:t>
            </a:r>
          </a:p>
          <a:p>
            <a:pPr lvl="1"/>
            <a:endParaRPr lang="en-CA" dirty="0" smtClean="0"/>
          </a:p>
          <a:p>
            <a:pPr lvl="1"/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Reminders (cont’d)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94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Recommendation 24 (to MCYS, MAG, OCJ, CLA, LAO)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Formal training and education for all “</a:t>
            </a:r>
            <a:r>
              <a:rPr lang="en-CA" i="1" dirty="0" smtClean="0"/>
              <a:t>Justice System Professionals”</a:t>
            </a:r>
            <a:r>
              <a:rPr lang="en-CA" dirty="0" smtClean="0"/>
              <a:t> on youth and mental health issues</a:t>
            </a:r>
          </a:p>
          <a:p>
            <a:pPr lvl="1"/>
            <a:endParaRPr lang="en-CA" dirty="0" smtClean="0"/>
          </a:p>
          <a:p>
            <a:pPr marL="411480" lvl="1" indent="0">
              <a:buNone/>
            </a:pPr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Education &amp; Training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64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Recommendations 25 and 28 (to MCYS, MAG, OCJ, CLA, LAO)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dirty="0"/>
              <a:t>Create a Case Study of the GA case for ongoing training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Recommendation </a:t>
            </a:r>
            <a:r>
              <a:rPr lang="en-CA" dirty="0"/>
              <a:t>64 (to MCYS, MAG, OCJ</a:t>
            </a:r>
            <a:r>
              <a:rPr lang="en-CA" dirty="0" smtClean="0"/>
              <a:t>)</a:t>
            </a:r>
          </a:p>
          <a:p>
            <a:pPr marL="0" indent="0">
              <a:buNone/>
            </a:pPr>
            <a:endParaRPr lang="en-CA" dirty="0"/>
          </a:p>
          <a:p>
            <a:pPr lvl="1"/>
            <a:r>
              <a:rPr lang="en-CA" dirty="0"/>
              <a:t>Annual training on the legal principles of </a:t>
            </a:r>
            <a:r>
              <a:rPr lang="en-CA" i="1" dirty="0"/>
              <a:t>amicus curiae</a:t>
            </a:r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Education &amp; Training (cont’d)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4382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 am indebted </a:t>
            </a:r>
            <a:r>
              <a:rPr lang="en-CA" smtClean="0"/>
              <a:t>to:</a:t>
            </a:r>
          </a:p>
          <a:p>
            <a:pPr marL="0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Our Co-Op Student, Taylor </a:t>
            </a:r>
            <a:r>
              <a:rPr lang="en-CA" dirty="0" err="1" smtClean="0"/>
              <a:t>Comden</a:t>
            </a:r>
            <a:r>
              <a:rPr lang="en-CA" dirty="0" smtClean="0"/>
              <a:t>, and 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Our Judicial Secretary, Tammy Irvine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 You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35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GA </a:t>
            </a:r>
            <a:r>
              <a:rPr lang="en-CA" dirty="0" smtClean="0"/>
              <a:t>initially lived </a:t>
            </a:r>
            <a:r>
              <a:rPr lang="en-CA" dirty="0"/>
              <a:t>with his mother, then his father, then returned to live with his </a:t>
            </a:r>
            <a:r>
              <a:rPr lang="en-CA" dirty="0" smtClean="0"/>
              <a:t>mother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GA’s sister, EA, lived with his father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756263" cy="1054250"/>
          </a:xfrm>
        </p:spPr>
        <p:txBody>
          <a:bodyPr/>
          <a:lstStyle/>
          <a:p>
            <a:r>
              <a:rPr lang="en-CA" dirty="0" smtClean="0"/>
              <a:t>Chronology </a:t>
            </a:r>
            <a:br>
              <a:rPr lang="en-CA" dirty="0" smtClean="0"/>
            </a:br>
            <a:r>
              <a:rPr lang="en-CA" dirty="0" smtClean="0"/>
              <a:t>(cont’d)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Parents noted that GA’s </a:t>
            </a:r>
            <a:r>
              <a:rPr lang="en-CA" dirty="0"/>
              <a:t>behaviour changed when he started high </a:t>
            </a:r>
            <a:r>
              <a:rPr lang="en-CA" dirty="0" smtClean="0"/>
              <a:t>school, age 14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GA reported: </a:t>
            </a:r>
            <a:endParaRPr lang="en-CA" dirty="0"/>
          </a:p>
          <a:p>
            <a:pPr lvl="1"/>
            <a:r>
              <a:rPr lang="en-CA" dirty="0" smtClean="0"/>
              <a:t>Daily </a:t>
            </a:r>
            <a:r>
              <a:rPr lang="en-CA" dirty="0"/>
              <a:t>use of marijuana </a:t>
            </a:r>
          </a:p>
          <a:p>
            <a:pPr lvl="1"/>
            <a:r>
              <a:rPr lang="en-CA" dirty="0" smtClean="0"/>
              <a:t>Binge </a:t>
            </a:r>
            <a:r>
              <a:rPr lang="en-CA" dirty="0"/>
              <a:t>use of </a:t>
            </a:r>
            <a:r>
              <a:rPr lang="en-CA" dirty="0" smtClean="0"/>
              <a:t>ecstasy</a:t>
            </a:r>
          </a:p>
          <a:p>
            <a:pPr marL="411480" lvl="1" indent="0">
              <a:buNone/>
            </a:pPr>
            <a:endParaRPr lang="en-CA" dirty="0"/>
          </a:p>
          <a:p>
            <a:r>
              <a:rPr lang="en-CA" dirty="0" smtClean="0"/>
              <a:t>Psychologist identified the potential of a drug-induced psychosis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Substance Abuse Issues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212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2007 – 2008: GA’s </a:t>
            </a:r>
            <a:r>
              <a:rPr lang="en-CA" dirty="0" smtClean="0"/>
              <a:t>behaviour began to deteriorate (GA was 15 – 16 </a:t>
            </a:r>
            <a:r>
              <a:rPr lang="en-CA" dirty="0" err="1" smtClean="0"/>
              <a:t>yrs</a:t>
            </a:r>
            <a:r>
              <a:rPr lang="en-CA" dirty="0" smtClean="0"/>
              <a:t> old):</a:t>
            </a:r>
          </a:p>
          <a:p>
            <a:pPr lvl="1"/>
            <a:r>
              <a:rPr lang="en-CA" dirty="0" smtClean="0"/>
              <a:t>Truancy, Missing Curfew</a:t>
            </a:r>
          </a:p>
          <a:p>
            <a:pPr marL="41148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Breaking Rules; Disrespectful</a:t>
            </a:r>
          </a:p>
          <a:p>
            <a:pPr marL="41148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Inappropriate sexual comments/pornography</a:t>
            </a:r>
          </a:p>
          <a:p>
            <a:pPr marL="411480" lvl="1" indent="0">
              <a:buNone/>
            </a:pPr>
            <a:endParaRPr lang="en-CA" dirty="0" smtClean="0"/>
          </a:p>
          <a:p>
            <a:pPr lvl="1"/>
            <a:r>
              <a:rPr lang="en-CA" dirty="0" smtClean="0"/>
              <a:t>Significant use of street drugs</a:t>
            </a:r>
          </a:p>
          <a:p>
            <a:pPr lvl="2"/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Mental Health Issues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039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December 2006: GA (15) convicted of armed robbery/wear disguise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Sentenced to 77 days PSC + 18 mos. probation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July 2007 – GA (16) convicted of assault w. a weapon/carry concealed weapon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Sentenced to 40 days PSC + 12 mos. probation</a:t>
            </a:r>
          </a:p>
          <a:p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Criminal Charges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January 2008: GA </a:t>
            </a:r>
            <a:r>
              <a:rPr lang="en-CA" dirty="0" smtClean="0"/>
              <a:t>(16)was </a:t>
            </a:r>
            <a:r>
              <a:rPr lang="en-CA" dirty="0"/>
              <a:t>charged with assault cause bodily </a:t>
            </a:r>
            <a:r>
              <a:rPr lang="en-CA" dirty="0" smtClean="0"/>
              <a:t>harm regarding EA/FTC </a:t>
            </a:r>
            <a:r>
              <a:rPr lang="en-CA" dirty="0"/>
              <a:t>with his YCJA </a:t>
            </a:r>
            <a:r>
              <a:rPr lang="en-CA" dirty="0" smtClean="0"/>
              <a:t>sentences x 2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EA had visible injuries to her face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Blood was splattered in the vicinity of the assault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EA told the police she was “scared for her life”</a:t>
            </a:r>
          </a:p>
          <a:p>
            <a:pPr lvl="1"/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 Charges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16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January 25, 2008: GA appeared in Court and pled guilty; s. 34 Assessment Ordered</a:t>
            </a:r>
          </a:p>
          <a:p>
            <a:endParaRPr lang="en-CA" dirty="0" smtClean="0"/>
          </a:p>
          <a:p>
            <a:r>
              <a:rPr lang="en-CA" dirty="0" smtClean="0"/>
              <a:t>March 25, 2008: Based on s. 34 Assessment, Crown indicated consideration of a NCR assessment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Duty Counsel recommended Special Duty Counsel (SDC) appointment for GA</a:t>
            </a:r>
          </a:p>
          <a:p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Initial Court Appearances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April 2, 2008: </a:t>
            </a:r>
            <a:r>
              <a:rPr lang="en-CA" dirty="0" smtClean="0"/>
              <a:t>SDC </a:t>
            </a:r>
            <a:r>
              <a:rPr lang="en-CA" dirty="0"/>
              <a:t>assigned to the </a:t>
            </a:r>
            <a:r>
              <a:rPr lang="en-CA" dirty="0" smtClean="0"/>
              <a:t>case; adjournment to review s. 34 Assessment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/>
              <a:t>April 4, 2008: </a:t>
            </a:r>
            <a:endParaRPr lang="en-CA" dirty="0" smtClean="0"/>
          </a:p>
          <a:p>
            <a:pPr lvl="1"/>
            <a:r>
              <a:rPr lang="en-CA" dirty="0" smtClean="0"/>
              <a:t>SDC converted to Amicus </a:t>
            </a:r>
            <a:r>
              <a:rPr lang="en-CA" dirty="0"/>
              <a:t>Curiae </a:t>
            </a:r>
            <a:r>
              <a:rPr lang="en-CA" dirty="0" smtClean="0"/>
              <a:t>at the request of GA</a:t>
            </a:r>
          </a:p>
          <a:p>
            <a:pPr lvl="1"/>
            <a:r>
              <a:rPr lang="en-CA" dirty="0" smtClean="0"/>
              <a:t>GA refused to come into the courtroom</a:t>
            </a:r>
          </a:p>
          <a:p>
            <a:pPr lvl="1"/>
            <a:r>
              <a:rPr lang="en-CA" dirty="0" smtClean="0"/>
              <a:t>JPT conducted to explore options for further psychiatric assessment</a:t>
            </a:r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Follow-Up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89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1170</TotalTime>
  <Words>880</Words>
  <Application>Microsoft Office PowerPoint</Application>
  <PresentationFormat>On-screen Show (4:3)</PresentationFormat>
  <Paragraphs>173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Book Antiqua</vt:lpstr>
      <vt:lpstr>Calibri</vt:lpstr>
      <vt:lpstr>Wingdings</vt:lpstr>
      <vt:lpstr>Hardcover</vt:lpstr>
      <vt:lpstr>GA Inquest on Youth Suicide:  Lessons Learned </vt:lpstr>
      <vt:lpstr>Chronology</vt:lpstr>
      <vt:lpstr>Chronology  (cont’d)</vt:lpstr>
      <vt:lpstr>Substance Abuse Issues</vt:lpstr>
      <vt:lpstr>Mental Health Issues</vt:lpstr>
      <vt:lpstr>Criminal Charges</vt:lpstr>
      <vt:lpstr>Final Charges</vt:lpstr>
      <vt:lpstr>Initial Court Appearances</vt:lpstr>
      <vt:lpstr>Follow-Up</vt:lpstr>
      <vt:lpstr>Section 34 Assessment</vt:lpstr>
      <vt:lpstr>Appearances before Second Judge</vt:lpstr>
      <vt:lpstr>Follow-Up</vt:lpstr>
      <vt:lpstr>Post-Court Events</vt:lpstr>
      <vt:lpstr>Inquest</vt:lpstr>
      <vt:lpstr>Overview of Recommendations</vt:lpstr>
      <vt:lpstr>Recommendations by Organization</vt:lpstr>
      <vt:lpstr>Issues Addressed by Recommendations</vt:lpstr>
      <vt:lpstr>OCJ Recommendations</vt:lpstr>
      <vt:lpstr>Overview of OCJ Recommendations</vt:lpstr>
      <vt:lpstr>Reminders</vt:lpstr>
      <vt:lpstr>Reminders (cont’d)</vt:lpstr>
      <vt:lpstr>Education &amp; Training</vt:lpstr>
      <vt:lpstr>Education &amp; Training (cont’d)</vt:lpstr>
      <vt:lpstr>Thank You</vt:lpstr>
    </vt:vector>
  </TitlesOfParts>
  <Company>Government of Ontario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Justice Network Subcommittee Report</dc:title>
  <dc:creator>devlinm</dc:creator>
  <cp:lastModifiedBy>Sherry Sim</cp:lastModifiedBy>
  <cp:revision>106</cp:revision>
  <cp:lastPrinted>2015-11-10T20:46:50Z</cp:lastPrinted>
  <dcterms:created xsi:type="dcterms:W3CDTF">2012-05-31T19:47:25Z</dcterms:created>
  <dcterms:modified xsi:type="dcterms:W3CDTF">2015-11-16T16:18:19Z</dcterms:modified>
</cp:coreProperties>
</file>