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  <p:sldMasterId id="2147483974" r:id="rId2"/>
  </p:sldMasterIdLst>
  <p:notesMasterIdLst>
    <p:notesMasterId r:id="rId15"/>
  </p:notesMasterIdLst>
  <p:handoutMasterIdLst>
    <p:handoutMasterId r:id="rId16"/>
  </p:handoutMasterIdLst>
  <p:sldIdLst>
    <p:sldId id="283" r:id="rId3"/>
    <p:sldId id="277" r:id="rId4"/>
    <p:sldId id="284" r:id="rId5"/>
    <p:sldId id="275" r:id="rId6"/>
    <p:sldId id="292" r:id="rId7"/>
    <p:sldId id="280" r:id="rId8"/>
    <p:sldId id="293" r:id="rId9"/>
    <p:sldId id="285" r:id="rId10"/>
    <p:sldId id="290" r:id="rId11"/>
    <p:sldId id="294" r:id="rId12"/>
    <p:sldId id="288" r:id="rId13"/>
    <p:sldId id="282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A2539"/>
    <a:srgbClr val="4D1C2F"/>
    <a:srgbClr val="300C27"/>
    <a:srgbClr val="009999"/>
    <a:srgbClr val="559DA7"/>
    <a:srgbClr val="A20C46"/>
    <a:srgbClr val="E478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216" autoAdjust="0"/>
  </p:normalViewPr>
  <p:slideViewPr>
    <p:cSldViewPr>
      <p:cViewPr varScale="1">
        <p:scale>
          <a:sx n="90" d="100"/>
          <a:sy n="90" d="100"/>
        </p:scale>
        <p:origin x="-22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98BE4-5096-4646-A727-AF8AD262702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5013D-F6DD-4DF4-BA81-DB8AE7236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8336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F069EA-FE91-474A-81A5-5C686B246C97}" type="datetimeFigureOut">
              <a:rPr lang="fr-CA"/>
              <a:pPr>
                <a:defRPr/>
              </a:pPr>
              <a:t>2018-01-16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C83CB2-EA67-4CFF-961F-6611DE451E7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487190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68413" lvl="2" indent="-468313" eaLnBrk="1" hangingPunct="1">
              <a:lnSpc>
                <a:spcPct val="80000"/>
              </a:lnSpc>
              <a:buFontTx/>
              <a:buNone/>
              <a:defRPr/>
            </a:pPr>
            <a:endParaRPr lang="fr-CA" alt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fr-CA" altLang="en-US" sz="2000" dirty="0" smtClean="0">
                <a:ea typeface="ＭＳ Ｐゴシック" pitchFamily="34" charset="-128"/>
              </a:rPr>
              <a:t>Être au cœur de la communauté et offrir des services en lien avec les besoins de celle-ci.</a:t>
            </a:r>
            <a:br>
              <a:rPr lang="fr-CA" altLang="en-US" sz="2000" dirty="0" smtClean="0">
                <a:ea typeface="ＭＳ Ｐゴシック" pitchFamily="34" charset="-128"/>
              </a:rPr>
            </a:br>
            <a:endParaRPr lang="fr-CA" alt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fr-CA" altLang="en-US" sz="2000" dirty="0" smtClean="0">
                <a:ea typeface="ＭＳ Ｐゴシック" pitchFamily="34" charset="-128"/>
              </a:rPr>
              <a:t>Être plus accessible à M. et Mme Tout-le-Monde.</a:t>
            </a:r>
            <a:br>
              <a:rPr lang="fr-CA" altLang="en-US" sz="2000" dirty="0" smtClean="0">
                <a:ea typeface="ＭＳ Ｐゴシック" pitchFamily="34" charset="-128"/>
              </a:rPr>
            </a:br>
            <a:endParaRPr lang="fr-CA" alt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fr-CA" altLang="en-US" sz="2000" dirty="0" smtClean="0">
                <a:ea typeface="ＭＳ Ｐゴシック" pitchFamily="34" charset="-128"/>
              </a:rPr>
              <a:t>Réaliser l’intégration sociale par l’intégration de nos services dans les communautés.</a:t>
            </a:r>
            <a:br>
              <a:rPr lang="fr-CA" altLang="en-US" sz="2000" dirty="0" smtClean="0">
                <a:ea typeface="ＭＳ Ｐゴシック" pitchFamily="34" charset="-128"/>
              </a:rPr>
            </a:br>
            <a:endParaRPr lang="fr-CA" alt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fr-CA" altLang="en-US" sz="2000" dirty="0" smtClean="0">
                <a:ea typeface="ＭＳ Ｐゴシック" pitchFamily="34" charset="-128"/>
              </a:rPr>
              <a:t>Développer des partenariats avec d’autres partenaires communautaires.</a:t>
            </a:r>
            <a:endParaRPr lang="fr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31BE-08BD-4962-93D1-F82381700982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19928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3430-535E-4B0C-BB83-73A8F023043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9381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83CB2-EA67-4CFF-961F-6611DE451E7F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35138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1_Tit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6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047800" y="4871028"/>
            <a:ext cx="7383736" cy="7370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2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TITRE DE VOTRE PRÉSENTATION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42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3_SectionTit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888" y="-8944"/>
            <a:ext cx="9222264" cy="6922846"/>
          </a:xfrm>
          <a:prstGeom prst="rect">
            <a:avLst/>
          </a:prstGeom>
        </p:spPr>
      </p:pic>
      <p:sp>
        <p:nvSpPr>
          <p:cNvPr id="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047800" y="2959864"/>
            <a:ext cx="7383736" cy="7370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TITRE 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29647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047800" y="342356"/>
            <a:ext cx="7383736" cy="7370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baseline="0"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SOUS TITRE 1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4"/>
          </p:nvPr>
        </p:nvSpPr>
        <p:spPr>
          <a:xfrm>
            <a:off x="770539" y="2250363"/>
            <a:ext cx="7383736" cy="30048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Template3_SousTitl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67" y="-8467"/>
            <a:ext cx="9203267" cy="6908586"/>
          </a:xfrm>
          <a:prstGeom prst="rect">
            <a:avLst/>
          </a:prstGeom>
        </p:spPr>
      </p:pic>
      <p:sp>
        <p:nvSpPr>
          <p:cNvPr id="9" name="Content Placeholder 10"/>
          <p:cNvSpPr>
            <a:spLocks noGrp="1"/>
          </p:cNvSpPr>
          <p:nvPr>
            <p:ph sz="quarter" idx="16"/>
          </p:nvPr>
        </p:nvSpPr>
        <p:spPr>
          <a:xfrm>
            <a:off x="770539" y="2250363"/>
            <a:ext cx="7383736" cy="30048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1047800" y="346045"/>
            <a:ext cx="7383736" cy="7370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baseline="0">
                <a:solidFill>
                  <a:schemeClr val="accent2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SOUS TITRE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52420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3_SousTitl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776" y="0"/>
            <a:ext cx="9234178" cy="6931790"/>
          </a:xfrm>
          <a:prstGeom prst="rect">
            <a:avLst/>
          </a:prstGeom>
        </p:spPr>
      </p:pic>
      <p:sp>
        <p:nvSpPr>
          <p:cNvPr id="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047800" y="342356"/>
            <a:ext cx="7383736" cy="7370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baseline="0">
                <a:solidFill>
                  <a:schemeClr val="accent1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SOUS TITRE 2</a:t>
            </a:r>
            <a:endParaRPr lang="en-US" dirty="0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4"/>
          </p:nvPr>
        </p:nvSpPr>
        <p:spPr>
          <a:xfrm>
            <a:off x="770539" y="2250363"/>
            <a:ext cx="7383736" cy="30048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938388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3_SousTitl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721" y="0"/>
            <a:ext cx="9234179" cy="6931790"/>
          </a:xfrm>
          <a:prstGeom prst="rect">
            <a:avLst/>
          </a:prstGeom>
        </p:spPr>
      </p:pic>
      <p:sp>
        <p:nvSpPr>
          <p:cNvPr id="3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047800" y="342356"/>
            <a:ext cx="7383736" cy="7370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baseline="0">
                <a:solidFill>
                  <a:schemeClr val="accent1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SOUS TITRE 3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4"/>
          </p:nvPr>
        </p:nvSpPr>
        <p:spPr>
          <a:xfrm>
            <a:off x="770539" y="2250363"/>
            <a:ext cx="7383736" cy="30048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accent2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accent2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accent2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accent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5294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3_LastSli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832" y="0"/>
            <a:ext cx="9234178" cy="6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3724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3733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97042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3733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03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1_SectionTit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001713" y="3098256"/>
            <a:ext cx="7074609" cy="6064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baseline="0">
                <a:solidFill>
                  <a:schemeClr val="bg2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TITRE 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552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1_SousTitle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58" y="9844"/>
            <a:ext cx="9217338" cy="6919149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770539" y="2250363"/>
            <a:ext cx="7383736" cy="30048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70539" y="817594"/>
            <a:ext cx="7074609" cy="6064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SOUS TITRE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381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1_SousTitl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212197" cy="6915289"/>
          </a:xfrm>
          <a:prstGeom prst="rect">
            <a:avLst/>
          </a:prstGeom>
        </p:spPr>
      </p:pic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770539" y="2250363"/>
            <a:ext cx="7383736" cy="30048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70539" y="817594"/>
            <a:ext cx="7074609" cy="6064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SOUS TITRE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290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1_SousTitle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212197" cy="6915289"/>
          </a:xfrm>
          <a:prstGeom prst="rect">
            <a:avLst/>
          </a:prstGeom>
        </p:spPr>
      </p:pic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786315" y="2250363"/>
            <a:ext cx="7383736" cy="30048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bg1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70539" y="817594"/>
            <a:ext cx="7074609" cy="6064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SOUS TITRE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178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1_LastSli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212197" cy="6915289"/>
          </a:xfrm>
          <a:prstGeom prst="rect">
            <a:avLst/>
          </a:prstGeom>
        </p:spPr>
      </p:pic>
      <p:sp>
        <p:nvSpPr>
          <p:cNvPr id="5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47800" y="2851604"/>
            <a:ext cx="7074609" cy="6064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TEXTE </a:t>
            </a:r>
            <a:r>
              <a:rPr lang="en-US" dirty="0" err="1" smtClean="0"/>
              <a:t>À</a:t>
            </a:r>
            <a:r>
              <a:rPr lang="en-US" dirty="0" smtClean="0"/>
              <a:t> LA 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4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CCA5E-AC3D-400A-847C-267302860D4E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xmlns="" val="277550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34CE6-BA2B-4B4D-B787-9BA1688A5155}" type="datetimeFigureOut">
              <a:rPr lang="fr-CA" smtClean="0"/>
              <a:pPr/>
              <a:t>2018-01-16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E5E7D-988D-41BA-90FC-E9B0312DB0F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65188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 txBox="1">
            <a:spLocks/>
          </p:cNvSpPr>
          <p:nvPr/>
        </p:nvSpPr>
        <p:spPr>
          <a:xfrm>
            <a:off x="913642" y="5604452"/>
            <a:ext cx="7383736" cy="737016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bg2"/>
                </a:solidFill>
                <a:latin typeface="Helvetica Neue"/>
                <a:ea typeface="ＭＳ Ｐゴシック" charset="0"/>
                <a:cs typeface="Helvetica Neue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Helvetica Neue"/>
                <a:ea typeface="ＭＳ Ｐゴシック" charset="0"/>
                <a:cs typeface="Helvetica Neue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Helvetica Neue"/>
                <a:ea typeface="ＭＳ Ｐゴシック" charset="0"/>
                <a:cs typeface="Helvetica Neue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Helvetica Neue"/>
                <a:ea typeface="ＭＳ Ｐゴシック" charset="0"/>
                <a:cs typeface="Helvetica Neue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Helvetica Neue"/>
                <a:ea typeface="ＭＳ Ｐゴシック" charset="0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accent2"/>
                </a:solidFill>
              </a:rPr>
              <a:t>TITRE DE VOTRE </a:t>
            </a:r>
            <a:r>
              <a:rPr lang="en-US" b="1" dirty="0" smtClean="0">
                <a:solidFill>
                  <a:schemeClr val="accent2"/>
                </a:solidFill>
              </a:rPr>
              <a:t>PRÉSENTATION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Template3_Tit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888" y="-1"/>
            <a:ext cx="9212197" cy="6915289"/>
          </a:xfrm>
          <a:prstGeom prst="rect">
            <a:avLst/>
          </a:prstGeom>
        </p:spPr>
      </p:pic>
      <p:sp>
        <p:nvSpPr>
          <p:cNvPr id="6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047800" y="5590329"/>
            <a:ext cx="7383736" cy="7370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2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TITRE DE VOTRE PRÉSENTATION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96474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1_Titl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3793" y="4878557"/>
            <a:ext cx="6621517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Helvetica Neue"/>
                <a:ea typeface="+mn-ea"/>
                <a:cs typeface="Helvetica Neue"/>
              </a:rPr>
              <a:t>TITRE DE VOTRE </a:t>
            </a: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Helvetica Neue"/>
                <a:ea typeface="+mn-ea"/>
                <a:cs typeface="Helvetica Neue"/>
              </a:rPr>
              <a:t>PRÉSENTATION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/>
              </a:solidFill>
              <a:latin typeface="Helvetica Neue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54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3_Titl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30"/>
            <a:ext cx="9152944" cy="68708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4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3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0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66800" y="5181600"/>
            <a:ext cx="7383736" cy="737016"/>
          </a:xfrm>
        </p:spPr>
        <p:txBody>
          <a:bodyPr/>
          <a:lstStyle/>
          <a:p>
            <a:r>
              <a:rPr lang="fr-CA" sz="4000" b="1" dirty="0" smtClean="0">
                <a:latin typeface="Microsoft PhagsPa" panose="020B0502040204020203" pitchFamily="34" charset="0"/>
              </a:rPr>
              <a:t>A </a:t>
            </a:r>
            <a:r>
              <a:rPr lang="fr-CA" sz="4000" b="1" dirty="0">
                <a:latin typeface="Microsoft PhagsPa" panose="020B0502040204020203" pitchFamily="34" charset="0"/>
              </a:rPr>
              <a:t>M</a:t>
            </a:r>
            <a:r>
              <a:rPr lang="fr-CA" sz="4000" b="1" dirty="0" smtClean="0">
                <a:latin typeface="Microsoft PhagsPa" panose="020B0502040204020203" pitchFamily="34" charset="0"/>
              </a:rPr>
              <a:t>ultiservice Agency</a:t>
            </a:r>
            <a:endParaRPr lang="fr-CA" sz="4000" b="1" dirty="0">
              <a:latin typeface="Microsoft PhagsPa" panose="020B0502040204020203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5572125" y="6408152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i="1" dirty="0" smtClean="0">
                <a:solidFill>
                  <a:schemeClr val="bg1"/>
                </a:solidFill>
                <a:latin typeface="+mj-lt"/>
              </a:rPr>
              <a:t>October 2016</a:t>
            </a:r>
            <a:endParaRPr lang="en-CA" sz="16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4800" y="-76200"/>
            <a:ext cx="9982200" cy="7467600"/>
          </a:xfrm>
          <a:prstGeom prst="rect">
            <a:avLst/>
          </a:prstGeom>
          <a:solidFill>
            <a:srgbClr val="E6811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>
            <p:custDataLst>
              <p:tags r:id="rId1"/>
            </p:custDataLst>
          </p:nvPr>
        </p:nvSpPr>
        <p:spPr>
          <a:xfrm>
            <a:off x="-685800" y="457200"/>
            <a:ext cx="10515600" cy="1379895"/>
          </a:xfrm>
          <a:prstGeom prst="roundRect">
            <a:avLst/>
          </a:prstGeom>
          <a:solidFill>
            <a:srgbClr val="300C2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bg2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09600" y="743565"/>
            <a:ext cx="7772400" cy="880448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CA" sz="4800" b="1" cap="small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Budget 2016-2017</a:t>
            </a:r>
            <a:endParaRPr lang="en-US" sz="4800" b="1" cap="small" dirty="0" smtClean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7293" y="2199774"/>
            <a:ext cx="5398014" cy="374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07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85202" y="304800"/>
            <a:ext cx="8763000" cy="7302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CA" b="1" cap="small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Our </a:t>
            </a:r>
            <a:r>
              <a:rPr lang="fr-CA" b="1" cap="small" dirty="0" err="1" smtClean="0">
                <a:solidFill>
                  <a:schemeClr val="bg1"/>
                </a:solidFill>
                <a:latin typeface="Microsoft PhagsPa" panose="020B0502040204020203" pitchFamily="34" charset="0"/>
              </a:rPr>
              <a:t>related</a:t>
            </a:r>
            <a:r>
              <a:rPr lang="fr-CA" b="1" cap="small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 </a:t>
            </a:r>
            <a:r>
              <a:rPr lang="fr-CA" b="1" cap="small" dirty="0" err="1" smtClean="0">
                <a:solidFill>
                  <a:schemeClr val="bg1"/>
                </a:solidFill>
                <a:latin typeface="Microsoft PhagsPa" panose="020B0502040204020203" pitchFamily="34" charset="0"/>
              </a:rPr>
              <a:t>agencies</a:t>
            </a:r>
            <a:endParaRPr lang="en-US" b="1" cap="small" dirty="0" smtClean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2923958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CA" sz="2000" b="1" dirty="0" smtClean="0">
                <a:solidFill>
                  <a:srgbClr val="300C27"/>
                </a:solidFill>
                <a:latin typeface="Myriad Pro" pitchFamily="34" charset="0"/>
                <a:cs typeface="Calibri" pitchFamily="34" charset="0"/>
              </a:rPr>
              <a:t>Social </a:t>
            </a:r>
            <a:r>
              <a:rPr lang="fr-CA" sz="2000" b="1" dirty="0" err="1" smtClean="0">
                <a:solidFill>
                  <a:srgbClr val="300C27"/>
                </a:solidFill>
                <a:latin typeface="Myriad Pro" pitchFamily="34" charset="0"/>
                <a:cs typeface="Calibri" pitchFamily="34" charset="0"/>
              </a:rPr>
              <a:t>enterprises</a:t>
            </a:r>
            <a:endParaRPr lang="fr-CA" sz="2000" dirty="0">
              <a:solidFill>
                <a:srgbClr val="300C27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39624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2000" b="1" dirty="0" smtClean="0">
                <a:solidFill>
                  <a:srgbClr val="300C27"/>
                </a:solidFill>
                <a:latin typeface="Myriad Pro" pitchFamily="34" charset="0"/>
                <a:cs typeface="Calibri" pitchFamily="34" charset="0"/>
              </a:rPr>
              <a:t>Professional and </a:t>
            </a:r>
            <a:r>
              <a:rPr lang="fr-CA" sz="2000" b="1" dirty="0" err="1" smtClean="0">
                <a:solidFill>
                  <a:srgbClr val="300C27"/>
                </a:solidFill>
                <a:latin typeface="Myriad Pro" pitchFamily="34" charset="0"/>
                <a:cs typeface="Calibri" pitchFamily="34" charset="0"/>
              </a:rPr>
              <a:t>Community</a:t>
            </a:r>
            <a:endParaRPr lang="fr-CA" sz="2000" b="1" dirty="0" smtClean="0">
              <a:solidFill>
                <a:srgbClr val="300C27"/>
              </a:solidFill>
              <a:latin typeface="Myriad Pro" pitchFamily="34" charset="0"/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CA" sz="2000" b="1" dirty="0" err="1" smtClean="0">
                <a:solidFill>
                  <a:srgbClr val="300C27"/>
                </a:solidFill>
                <a:latin typeface="Myriad Pro" pitchFamily="34" charset="0"/>
                <a:cs typeface="Calibri" pitchFamily="34" charset="0"/>
              </a:rPr>
              <a:t>Developmental</a:t>
            </a:r>
            <a:r>
              <a:rPr lang="fr-CA" sz="2000" b="1" dirty="0" smtClean="0">
                <a:solidFill>
                  <a:srgbClr val="300C27"/>
                </a:solidFill>
                <a:latin typeface="Myriad Pro" pitchFamily="34" charset="0"/>
                <a:cs typeface="Calibri" pitchFamily="34" charset="0"/>
              </a:rPr>
              <a:t> Services</a:t>
            </a:r>
            <a:endParaRPr lang="fr-CA" sz="2000" dirty="0">
              <a:solidFill>
                <a:srgbClr val="300C27"/>
              </a:solidFill>
              <a:latin typeface="Myriad Pro" pitchFamily="34" charset="0"/>
              <a:cs typeface="Calibr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937" y="5230039"/>
            <a:ext cx="1360711" cy="92528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6200" y="5492626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CA" sz="2000" b="1" dirty="0" err="1" smtClean="0">
                <a:solidFill>
                  <a:srgbClr val="300C27"/>
                </a:solidFill>
                <a:latin typeface="Myriad Pro" pitchFamily="34" charset="0"/>
                <a:cs typeface="Calibri" pitchFamily="34" charset="0"/>
              </a:rPr>
              <a:t>Fundraising</a:t>
            </a:r>
            <a:r>
              <a:rPr lang="fr-CA" sz="2000" b="1" dirty="0" smtClean="0">
                <a:solidFill>
                  <a:srgbClr val="300C27"/>
                </a:solidFill>
                <a:latin typeface="Myriad Pro" pitchFamily="34" charset="0"/>
                <a:cs typeface="Calibri" pitchFamily="34" charset="0"/>
              </a:rPr>
              <a:t> and </a:t>
            </a:r>
            <a:r>
              <a:rPr lang="fr-CA" sz="2000" b="1" dirty="0" err="1" smtClean="0">
                <a:solidFill>
                  <a:srgbClr val="300C27"/>
                </a:solidFill>
                <a:latin typeface="Myriad Pro" pitchFamily="34" charset="0"/>
                <a:cs typeface="Calibri" pitchFamily="34" charset="0"/>
              </a:rPr>
              <a:t>property</a:t>
            </a:r>
            <a:r>
              <a:rPr lang="fr-CA" sz="2000" b="1" dirty="0" smtClean="0">
                <a:solidFill>
                  <a:srgbClr val="300C27"/>
                </a:solidFill>
                <a:latin typeface="Myriad Pro" pitchFamily="34" charset="0"/>
                <a:cs typeface="Calibri" pitchFamily="34" charset="0"/>
              </a:rPr>
              <a:t> management</a:t>
            </a:r>
            <a:endParaRPr lang="fr-CA" sz="2000" dirty="0">
              <a:solidFill>
                <a:srgbClr val="300C27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202" y="624840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D99A4837-2A2D-4224-9A43-BF80A5C72B1D}" type="slidenum">
              <a:rPr lang="en-US" sz="2000" b="1">
                <a:solidFill>
                  <a:srgbClr val="FFFFFF"/>
                </a:solidFill>
                <a:latin typeface="Myriad Pro" pitchFamily="34" charset="0"/>
              </a:rPr>
              <a:pPr/>
              <a:t>11</a:t>
            </a:fld>
            <a:endParaRPr lang="fr-CA" sz="2000" b="1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603"/>
          <a:stretch/>
        </p:blipFill>
        <p:spPr>
          <a:xfrm>
            <a:off x="1221263" y="3733800"/>
            <a:ext cx="1962058" cy="1037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78" y="2668764"/>
            <a:ext cx="2017829" cy="6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38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33" b="32222"/>
          <a:stretch/>
        </p:blipFill>
        <p:spPr>
          <a:xfrm>
            <a:off x="-533400" y="152400"/>
            <a:ext cx="10253725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45"/>
          <a:stretch/>
        </p:blipFill>
        <p:spPr bwMode="auto">
          <a:xfrm>
            <a:off x="2840862" y="4724400"/>
            <a:ext cx="3505200" cy="181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19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5202" y="624840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D99A4837-2A2D-4224-9A43-BF80A5C72B1D}" type="slidenum">
              <a:rPr lang="en-US" sz="2000" b="1">
                <a:solidFill>
                  <a:srgbClr val="FFFFFF"/>
                </a:solidFill>
                <a:latin typeface="Myriad Pro" pitchFamily="34" charset="0"/>
              </a:rPr>
              <a:pPr/>
              <a:t>2</a:t>
            </a:fld>
            <a:endParaRPr lang="fr-CA" sz="2000" b="1" dirty="0"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372600" cy="1213292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45"/>
          <a:stretch/>
        </p:blipFill>
        <p:spPr bwMode="auto">
          <a:xfrm>
            <a:off x="2895600" y="4838176"/>
            <a:ext cx="3505200" cy="181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14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800100" y="3810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fr-CA" b="1" cap="small" dirty="0" err="1" smtClean="0">
                <a:solidFill>
                  <a:schemeClr val="bg1"/>
                </a:solidFill>
                <a:latin typeface="Microsoft PhagsPa" panose="020B0502040204020203" pitchFamily="34" charset="0"/>
              </a:rPr>
              <a:t>Board</a:t>
            </a:r>
            <a:r>
              <a:rPr lang="fr-CA" b="1" cap="small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 of </a:t>
            </a:r>
            <a:r>
              <a:rPr lang="fr-CA" b="1" cap="small" dirty="0" err="1" smtClean="0">
                <a:solidFill>
                  <a:schemeClr val="bg1"/>
                </a:solidFill>
                <a:latin typeface="Microsoft PhagsPa" panose="020B0502040204020203" pitchFamily="34" charset="0"/>
              </a:rPr>
              <a:t>Directors</a:t>
            </a:r>
            <a:endParaRPr lang="fr-CA" b="1" cap="small" dirty="0" smtClean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1817070"/>
              </p:ext>
            </p:extLst>
          </p:nvPr>
        </p:nvGraphicFramePr>
        <p:xfrm>
          <a:off x="1981200" y="2362200"/>
          <a:ext cx="5410200" cy="4079240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 err="1" smtClean="0"/>
                        <a:t>President</a:t>
                      </a:r>
                      <a:r>
                        <a:rPr lang="fr-CA" sz="1800" b="1" dirty="0" smtClean="0"/>
                        <a:t>	     </a:t>
                      </a:r>
                      <a:endParaRPr lang="fr-CA" b="1" dirty="0">
                        <a:latin typeface="Myriad Pro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kern="0" dirty="0" err="1" smtClean="0">
                          <a:latin typeface="+mn-lt"/>
                        </a:rPr>
                        <a:t>Marc-André</a:t>
                      </a:r>
                      <a:r>
                        <a:rPr lang="fr-CA" kern="0" dirty="0" smtClean="0">
                          <a:latin typeface="+mn-lt"/>
                        </a:rPr>
                        <a:t> Massie</a:t>
                      </a:r>
                      <a:endParaRPr lang="fr-CA" kern="0" dirty="0" smtClean="0">
                        <a:solidFill>
                          <a:srgbClr val="360F1C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800" b="1" dirty="0" err="1" smtClean="0"/>
                        <a:t>Vice-President</a:t>
                      </a:r>
                      <a:r>
                        <a:rPr lang="fr-CA" sz="1800" b="1" dirty="0" smtClean="0"/>
                        <a:t> </a:t>
                      </a:r>
                      <a:endParaRPr lang="fr-CA" b="1" dirty="0">
                        <a:latin typeface="Myriad Pro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latin typeface="+mn-lt"/>
                        </a:rPr>
                        <a:t>Gilles </a:t>
                      </a:r>
                      <a:r>
                        <a:rPr lang="fr-CA" sz="1800" dirty="0" err="1" smtClean="0">
                          <a:latin typeface="+mn-lt"/>
                        </a:rPr>
                        <a:t>Clavelle</a:t>
                      </a:r>
                      <a:endParaRPr lang="fr-CA" sz="1800" dirty="0" smtClean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800" b="1" dirty="0" err="1" smtClean="0"/>
                        <a:t>Secretary</a:t>
                      </a:r>
                      <a:endParaRPr lang="fr-CA" b="1" dirty="0">
                        <a:latin typeface="Myriad Pro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>
                          <a:latin typeface="+mn-lt"/>
                        </a:rPr>
                        <a:t>Louise Lepage-Gareau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800" b="1" dirty="0" err="1" smtClean="0"/>
                        <a:t>Treasurer</a:t>
                      </a:r>
                      <a:endParaRPr lang="fr-CA" b="1" dirty="0">
                        <a:latin typeface="Myriad Pro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latin typeface="+mn-lt"/>
                        </a:rPr>
                        <a:t>Pierre Saumure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 err="1" smtClean="0"/>
                        <a:t>Past</a:t>
                      </a:r>
                      <a:r>
                        <a:rPr lang="fr-CA" b="1" dirty="0" smtClean="0"/>
                        <a:t> </a:t>
                      </a:r>
                      <a:r>
                        <a:rPr lang="fr-CA" b="1" dirty="0" err="1" smtClean="0"/>
                        <a:t>President</a:t>
                      </a:r>
                      <a:endParaRPr lang="fr-CA" b="1" dirty="0">
                        <a:latin typeface="Myriad Pro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latin typeface="+mn-lt"/>
                        </a:rPr>
                        <a:t>Michel Nault</a:t>
                      </a:r>
                      <a:endParaRPr lang="fr-CA" sz="1800" b="0" dirty="0" smtClean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 err="1" smtClean="0"/>
                        <a:t>Directors</a:t>
                      </a:r>
                      <a:endParaRPr lang="fr-CA" b="1" dirty="0" smtClean="0">
                        <a:latin typeface="Myriad Pro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latin typeface="+mn-lt"/>
                        </a:rPr>
                        <a:t>Len Bastien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145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b="1" dirty="0">
                        <a:latin typeface="Myriad Pro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latin typeface="+mn-lt"/>
                        </a:rPr>
                        <a:t>Gabrielle</a:t>
                      </a:r>
                      <a:r>
                        <a:rPr lang="fr-CA" sz="1800" baseline="0" dirty="0" smtClean="0">
                          <a:latin typeface="+mn-lt"/>
                        </a:rPr>
                        <a:t> Cadieux</a:t>
                      </a:r>
                      <a:endParaRPr lang="fr-CA" sz="1800" dirty="0" smtClean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b="1" dirty="0">
                        <a:latin typeface="Myriad Pro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latin typeface="+mn-lt"/>
                        </a:rPr>
                        <a:t>Paul</a:t>
                      </a:r>
                      <a:r>
                        <a:rPr lang="fr-CA" sz="1800" baseline="0" dirty="0" smtClean="0">
                          <a:latin typeface="+mn-lt"/>
                        </a:rPr>
                        <a:t> Cadieux</a:t>
                      </a:r>
                      <a:endParaRPr lang="fr-CA" sz="1800" dirty="0" smtClean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6943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b="1" dirty="0">
                        <a:latin typeface="Myriad Pro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latin typeface="+mn-lt"/>
                        </a:rPr>
                        <a:t>Cynthia Desjardins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339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b="1" dirty="0">
                        <a:latin typeface="Myriad Pro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Rachelle Laforge</a:t>
                      </a:r>
                      <a:endParaRPr lang="fr-CA" kern="0" dirty="0" smtClean="0">
                        <a:solidFill>
                          <a:srgbClr val="360F1C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b="1" dirty="0">
                        <a:latin typeface="Myriad Pro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kern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Julien Martel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5202" y="624840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D99A4837-2A2D-4224-9A43-BF80A5C72B1D}" type="slidenum">
              <a:rPr lang="en-US" sz="2000" b="1">
                <a:solidFill>
                  <a:srgbClr val="FFFFFF"/>
                </a:solidFill>
                <a:latin typeface="Myriad Pro" pitchFamily="34" charset="0"/>
              </a:rPr>
              <a:pPr/>
              <a:t>3</a:t>
            </a:fld>
            <a:endParaRPr lang="fr-CA" sz="2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017790" y="609600"/>
            <a:ext cx="304800" cy="3048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33400" y="-220864"/>
            <a:ext cx="10744200" cy="49986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230"/>
          <a:stretch/>
        </p:blipFill>
        <p:spPr>
          <a:xfrm>
            <a:off x="3427271" y="4843911"/>
            <a:ext cx="2457927" cy="10812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09943" y="4777756"/>
            <a:ext cx="1223856" cy="1446550"/>
            <a:chOff x="6845607" y="4777756"/>
            <a:chExt cx="1223856" cy="14465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32326" y="5132462"/>
              <a:ext cx="737137" cy="73713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845607" y="4777756"/>
              <a:ext cx="718913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8800" dirty="0" smtClean="0">
                  <a:solidFill>
                    <a:srgbClr val="4A1326"/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fr-CA" sz="1600" dirty="0">
                <a:solidFill>
                  <a:srgbClr val="4A1326"/>
                </a:solidFill>
                <a:latin typeface="Calibri "/>
                <a:ea typeface="Times New Roman"/>
                <a:cs typeface="Times New Roman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731732" y="5925207"/>
            <a:ext cx="1890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dirty="0" smtClean="0">
                <a:solidFill>
                  <a:schemeClr val="accent2"/>
                </a:solidFill>
                <a:latin typeface="Microsoft PhagsPa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RESPITE HOME</a:t>
            </a:r>
            <a:endParaRPr lang="fr-CA" sz="2000" dirty="0">
              <a:solidFill>
                <a:schemeClr val="accent2"/>
              </a:solidFill>
              <a:latin typeface="Microsoft PhagsPa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0400" y="5912816"/>
            <a:ext cx="2807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dirty="0" smtClean="0">
                <a:solidFill>
                  <a:schemeClr val="accent2"/>
                </a:solidFill>
                <a:latin typeface="Microsoft PhagsPa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RESIDENTIAL SERVICES</a:t>
            </a:r>
            <a:endParaRPr lang="fr-CA" sz="2000" dirty="0">
              <a:solidFill>
                <a:schemeClr val="accent2"/>
              </a:solidFill>
              <a:latin typeface="Microsoft PhagsPa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5877" y="5925207"/>
            <a:ext cx="1776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dirty="0" smtClean="0">
                <a:solidFill>
                  <a:schemeClr val="accent2"/>
                </a:solidFill>
                <a:latin typeface="Microsoft PhagsPa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 CENTRES</a:t>
            </a:r>
            <a:endParaRPr lang="fr-CA" sz="2000" dirty="0">
              <a:solidFill>
                <a:schemeClr val="accent2"/>
              </a:solidFill>
              <a:latin typeface="Microsoft PhagsPa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3579" y="4755885"/>
            <a:ext cx="2033254" cy="1263915"/>
            <a:chOff x="515488" y="4724400"/>
            <a:chExt cx="2033254" cy="1263915"/>
          </a:xfrm>
        </p:grpSpPr>
        <p:pic>
          <p:nvPicPr>
            <p:cNvPr id="14" name="Picture 1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5488" y="4724400"/>
              <a:ext cx="2033254" cy="126391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32115" y="5562600"/>
              <a:ext cx="677685" cy="30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953000" y="3352800"/>
            <a:ext cx="3552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300C2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PhagsPa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PRESCOTT-RUSSELL</a:t>
            </a:r>
            <a:endParaRPr lang="fr-CA" sz="2800" b="1" dirty="0">
              <a:solidFill>
                <a:srgbClr val="300C2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icrosoft PhagsPa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462" y="0"/>
            <a:ext cx="7102475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987485" y="1524000"/>
            <a:ext cx="10422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b="1" dirty="0" smtClean="0">
                <a:solidFill>
                  <a:schemeClr val="accent2"/>
                </a:solidFill>
                <a:latin typeface="Microsoft PhagsPa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 Office</a:t>
            </a:r>
            <a:endParaRPr lang="fr-CA" sz="1200" b="1" dirty="0">
              <a:solidFill>
                <a:schemeClr val="accent2"/>
              </a:solidFill>
              <a:latin typeface="Microsoft PhagsPa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5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8699157" y="1119927"/>
            <a:ext cx="444843" cy="1178429"/>
          </a:xfrm>
          <a:custGeom>
            <a:avLst/>
            <a:gdLst>
              <a:gd name="connsiteX0" fmla="*/ 0 w 457200"/>
              <a:gd name="connsiteY0" fmla="*/ 0 h 1231613"/>
              <a:gd name="connsiteX1" fmla="*/ 457200 w 457200"/>
              <a:gd name="connsiteY1" fmla="*/ 0 h 1231613"/>
              <a:gd name="connsiteX2" fmla="*/ 457200 w 457200"/>
              <a:gd name="connsiteY2" fmla="*/ 1231613 h 1231613"/>
              <a:gd name="connsiteX3" fmla="*/ 0 w 457200"/>
              <a:gd name="connsiteY3" fmla="*/ 1231613 h 1231613"/>
              <a:gd name="connsiteX4" fmla="*/ 0 w 457200"/>
              <a:gd name="connsiteY4" fmla="*/ 0 h 1231613"/>
              <a:gd name="connsiteX0" fmla="*/ 0 w 469557"/>
              <a:gd name="connsiteY0" fmla="*/ 321276 h 1231613"/>
              <a:gd name="connsiteX1" fmla="*/ 469557 w 469557"/>
              <a:gd name="connsiteY1" fmla="*/ 0 h 1231613"/>
              <a:gd name="connsiteX2" fmla="*/ 469557 w 469557"/>
              <a:gd name="connsiteY2" fmla="*/ 1231613 h 1231613"/>
              <a:gd name="connsiteX3" fmla="*/ 12357 w 469557"/>
              <a:gd name="connsiteY3" fmla="*/ 1231613 h 1231613"/>
              <a:gd name="connsiteX4" fmla="*/ 0 w 469557"/>
              <a:gd name="connsiteY4" fmla="*/ 321276 h 1231613"/>
              <a:gd name="connsiteX0" fmla="*/ 12356 w 457200"/>
              <a:gd name="connsiteY0" fmla="*/ 222421 h 1231613"/>
              <a:gd name="connsiteX1" fmla="*/ 457200 w 457200"/>
              <a:gd name="connsiteY1" fmla="*/ 0 h 1231613"/>
              <a:gd name="connsiteX2" fmla="*/ 457200 w 457200"/>
              <a:gd name="connsiteY2" fmla="*/ 1231613 h 1231613"/>
              <a:gd name="connsiteX3" fmla="*/ 0 w 457200"/>
              <a:gd name="connsiteY3" fmla="*/ 1231613 h 1231613"/>
              <a:gd name="connsiteX4" fmla="*/ 12356 w 457200"/>
              <a:gd name="connsiteY4" fmla="*/ 222421 h 1231613"/>
              <a:gd name="connsiteX0" fmla="*/ 12356 w 457200"/>
              <a:gd name="connsiteY0" fmla="*/ 160637 h 1169829"/>
              <a:gd name="connsiteX1" fmla="*/ 457200 w 457200"/>
              <a:gd name="connsiteY1" fmla="*/ 0 h 1169829"/>
              <a:gd name="connsiteX2" fmla="*/ 457200 w 457200"/>
              <a:gd name="connsiteY2" fmla="*/ 1169829 h 1169829"/>
              <a:gd name="connsiteX3" fmla="*/ 0 w 457200"/>
              <a:gd name="connsiteY3" fmla="*/ 1169829 h 1169829"/>
              <a:gd name="connsiteX4" fmla="*/ 12356 w 457200"/>
              <a:gd name="connsiteY4" fmla="*/ 160637 h 1169829"/>
              <a:gd name="connsiteX0" fmla="*/ 12356 w 457200"/>
              <a:gd name="connsiteY0" fmla="*/ 98853 h 1169829"/>
              <a:gd name="connsiteX1" fmla="*/ 457200 w 457200"/>
              <a:gd name="connsiteY1" fmla="*/ 0 h 1169829"/>
              <a:gd name="connsiteX2" fmla="*/ 457200 w 457200"/>
              <a:gd name="connsiteY2" fmla="*/ 1169829 h 1169829"/>
              <a:gd name="connsiteX3" fmla="*/ 0 w 457200"/>
              <a:gd name="connsiteY3" fmla="*/ 1169829 h 1169829"/>
              <a:gd name="connsiteX4" fmla="*/ 12356 w 457200"/>
              <a:gd name="connsiteY4" fmla="*/ 98853 h 1169829"/>
              <a:gd name="connsiteX0" fmla="*/ 37070 w 457200"/>
              <a:gd name="connsiteY0" fmla="*/ 160636 h 1169829"/>
              <a:gd name="connsiteX1" fmla="*/ 457200 w 457200"/>
              <a:gd name="connsiteY1" fmla="*/ 0 h 1169829"/>
              <a:gd name="connsiteX2" fmla="*/ 457200 w 457200"/>
              <a:gd name="connsiteY2" fmla="*/ 1169829 h 1169829"/>
              <a:gd name="connsiteX3" fmla="*/ 0 w 457200"/>
              <a:gd name="connsiteY3" fmla="*/ 1169829 h 1169829"/>
              <a:gd name="connsiteX4" fmla="*/ 37070 w 457200"/>
              <a:gd name="connsiteY4" fmla="*/ 160636 h 1169829"/>
              <a:gd name="connsiteX0" fmla="*/ 37070 w 457200"/>
              <a:gd name="connsiteY0" fmla="*/ 160636 h 1169829"/>
              <a:gd name="connsiteX1" fmla="*/ 53565 w 457200"/>
              <a:gd name="connsiteY1" fmla="*/ 113356 h 1169829"/>
              <a:gd name="connsiteX2" fmla="*/ 457200 w 457200"/>
              <a:gd name="connsiteY2" fmla="*/ 0 h 1169829"/>
              <a:gd name="connsiteX3" fmla="*/ 457200 w 457200"/>
              <a:gd name="connsiteY3" fmla="*/ 1169829 h 1169829"/>
              <a:gd name="connsiteX4" fmla="*/ 0 w 457200"/>
              <a:gd name="connsiteY4" fmla="*/ 1169829 h 1169829"/>
              <a:gd name="connsiteX5" fmla="*/ 37070 w 457200"/>
              <a:gd name="connsiteY5" fmla="*/ 160636 h 1169829"/>
              <a:gd name="connsiteX0" fmla="*/ 37070 w 457200"/>
              <a:gd name="connsiteY0" fmla="*/ 160636 h 1169829"/>
              <a:gd name="connsiteX1" fmla="*/ 40806 w 457200"/>
              <a:gd name="connsiteY1" fmla="*/ 109103 h 1169829"/>
              <a:gd name="connsiteX2" fmla="*/ 457200 w 457200"/>
              <a:gd name="connsiteY2" fmla="*/ 0 h 1169829"/>
              <a:gd name="connsiteX3" fmla="*/ 457200 w 457200"/>
              <a:gd name="connsiteY3" fmla="*/ 1169829 h 1169829"/>
              <a:gd name="connsiteX4" fmla="*/ 0 w 457200"/>
              <a:gd name="connsiteY4" fmla="*/ 1169829 h 1169829"/>
              <a:gd name="connsiteX5" fmla="*/ 37070 w 457200"/>
              <a:gd name="connsiteY5" fmla="*/ 160636 h 1169829"/>
              <a:gd name="connsiteX0" fmla="*/ 37070 w 457200"/>
              <a:gd name="connsiteY0" fmla="*/ 160636 h 1169829"/>
              <a:gd name="connsiteX1" fmla="*/ 40806 w 457200"/>
              <a:gd name="connsiteY1" fmla="*/ 100791 h 1169829"/>
              <a:gd name="connsiteX2" fmla="*/ 457200 w 457200"/>
              <a:gd name="connsiteY2" fmla="*/ 0 h 1169829"/>
              <a:gd name="connsiteX3" fmla="*/ 457200 w 457200"/>
              <a:gd name="connsiteY3" fmla="*/ 1169829 h 1169829"/>
              <a:gd name="connsiteX4" fmla="*/ 0 w 457200"/>
              <a:gd name="connsiteY4" fmla="*/ 1169829 h 1169829"/>
              <a:gd name="connsiteX5" fmla="*/ 37070 w 457200"/>
              <a:gd name="connsiteY5" fmla="*/ 160636 h 1169829"/>
              <a:gd name="connsiteX0" fmla="*/ 37070 w 457200"/>
              <a:gd name="connsiteY0" fmla="*/ 169236 h 1178429"/>
              <a:gd name="connsiteX1" fmla="*/ 40806 w 457200"/>
              <a:gd name="connsiteY1" fmla="*/ 109391 h 1178429"/>
              <a:gd name="connsiteX2" fmla="*/ 454253 w 457200"/>
              <a:gd name="connsiteY2" fmla="*/ 0 h 1178429"/>
              <a:gd name="connsiteX3" fmla="*/ 457200 w 457200"/>
              <a:gd name="connsiteY3" fmla="*/ 1178429 h 1178429"/>
              <a:gd name="connsiteX4" fmla="*/ 0 w 457200"/>
              <a:gd name="connsiteY4" fmla="*/ 1178429 h 1178429"/>
              <a:gd name="connsiteX5" fmla="*/ 37070 w 457200"/>
              <a:gd name="connsiteY5" fmla="*/ 169236 h 117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1178429">
                <a:moveTo>
                  <a:pt x="37070" y="169236"/>
                </a:moveTo>
                <a:cubicBezTo>
                  <a:pt x="42568" y="164817"/>
                  <a:pt x="35308" y="113810"/>
                  <a:pt x="40806" y="109391"/>
                </a:cubicBezTo>
                <a:lnTo>
                  <a:pt x="454253" y="0"/>
                </a:lnTo>
                <a:cubicBezTo>
                  <a:pt x="455235" y="392810"/>
                  <a:pt x="456218" y="785619"/>
                  <a:pt x="457200" y="1178429"/>
                </a:cubicBezTo>
                <a:lnTo>
                  <a:pt x="0" y="1178429"/>
                </a:lnTo>
                <a:lnTo>
                  <a:pt x="37070" y="1692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b="1" i="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CA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22616" y="-10236"/>
            <a:ext cx="9242816" cy="6399127"/>
            <a:chOff x="-22616" y="-10236"/>
            <a:chExt cx="9242816" cy="6399127"/>
          </a:xfrm>
        </p:grpSpPr>
        <p:pic>
          <p:nvPicPr>
            <p:cNvPr id="6" name="Picture 2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3" r="1293"/>
            <a:stretch/>
          </p:blipFill>
          <p:spPr bwMode="auto">
            <a:xfrm>
              <a:off x="-22616" y="-10236"/>
              <a:ext cx="9242816" cy="639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lowchart: Manual Input 3"/>
            <p:cNvSpPr/>
            <p:nvPr/>
          </p:nvSpPr>
          <p:spPr>
            <a:xfrm>
              <a:off x="2794254" y="4072557"/>
              <a:ext cx="3370569" cy="209964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204"/>
                <a:gd name="connsiteY0" fmla="*/ 1066 h 10000"/>
                <a:gd name="connsiteX1" fmla="*/ 10204 w 10204"/>
                <a:gd name="connsiteY1" fmla="*/ 0 h 10000"/>
                <a:gd name="connsiteX2" fmla="*/ 10204 w 10204"/>
                <a:gd name="connsiteY2" fmla="*/ 10000 h 10000"/>
                <a:gd name="connsiteX3" fmla="*/ 204 w 10204"/>
                <a:gd name="connsiteY3" fmla="*/ 10000 h 10000"/>
                <a:gd name="connsiteX4" fmla="*/ 0 w 10204"/>
                <a:gd name="connsiteY4" fmla="*/ 1066 h 10000"/>
                <a:gd name="connsiteX0" fmla="*/ 0 w 10000"/>
                <a:gd name="connsiteY0" fmla="*/ 98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988 h 10000"/>
                <a:gd name="connsiteX0" fmla="*/ 0 w 10000"/>
                <a:gd name="connsiteY0" fmla="*/ 1222 h 10234"/>
                <a:gd name="connsiteX1" fmla="*/ 9959 w 10000"/>
                <a:gd name="connsiteY1" fmla="*/ 0 h 10234"/>
                <a:gd name="connsiteX2" fmla="*/ 10000 w 10000"/>
                <a:gd name="connsiteY2" fmla="*/ 10234 h 10234"/>
                <a:gd name="connsiteX3" fmla="*/ 0 w 10000"/>
                <a:gd name="connsiteY3" fmla="*/ 10234 h 10234"/>
                <a:gd name="connsiteX4" fmla="*/ 0 w 10000"/>
                <a:gd name="connsiteY4" fmla="*/ 1222 h 10234"/>
                <a:gd name="connsiteX0" fmla="*/ 0 w 10000"/>
                <a:gd name="connsiteY0" fmla="*/ 988 h 10000"/>
                <a:gd name="connsiteX1" fmla="*/ 9918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988 h 10000"/>
                <a:gd name="connsiteX0" fmla="*/ 0 w 10000"/>
                <a:gd name="connsiteY0" fmla="*/ 1222 h 10234"/>
                <a:gd name="connsiteX1" fmla="*/ 9837 w 10000"/>
                <a:gd name="connsiteY1" fmla="*/ 0 h 10234"/>
                <a:gd name="connsiteX2" fmla="*/ 10000 w 10000"/>
                <a:gd name="connsiteY2" fmla="*/ 10234 h 10234"/>
                <a:gd name="connsiteX3" fmla="*/ 0 w 10000"/>
                <a:gd name="connsiteY3" fmla="*/ 10234 h 10234"/>
                <a:gd name="connsiteX4" fmla="*/ 0 w 10000"/>
                <a:gd name="connsiteY4" fmla="*/ 1222 h 10234"/>
                <a:gd name="connsiteX0" fmla="*/ 0 w 10004"/>
                <a:gd name="connsiteY0" fmla="*/ 1155 h 10167"/>
                <a:gd name="connsiteX1" fmla="*/ 10000 w 10004"/>
                <a:gd name="connsiteY1" fmla="*/ 0 h 10167"/>
                <a:gd name="connsiteX2" fmla="*/ 10000 w 10004"/>
                <a:gd name="connsiteY2" fmla="*/ 10167 h 10167"/>
                <a:gd name="connsiteX3" fmla="*/ 0 w 10004"/>
                <a:gd name="connsiteY3" fmla="*/ 10167 h 10167"/>
                <a:gd name="connsiteX4" fmla="*/ 0 w 10004"/>
                <a:gd name="connsiteY4" fmla="*/ 1155 h 10167"/>
                <a:gd name="connsiteX0" fmla="*/ 0 w 10004"/>
                <a:gd name="connsiteY0" fmla="*/ 1021 h 10167"/>
                <a:gd name="connsiteX1" fmla="*/ 10000 w 10004"/>
                <a:gd name="connsiteY1" fmla="*/ 0 h 10167"/>
                <a:gd name="connsiteX2" fmla="*/ 10000 w 10004"/>
                <a:gd name="connsiteY2" fmla="*/ 10167 h 10167"/>
                <a:gd name="connsiteX3" fmla="*/ 0 w 10004"/>
                <a:gd name="connsiteY3" fmla="*/ 10167 h 10167"/>
                <a:gd name="connsiteX4" fmla="*/ 0 w 10004"/>
                <a:gd name="connsiteY4" fmla="*/ 1021 h 10167"/>
                <a:gd name="connsiteX0" fmla="*/ 0 w 10004"/>
                <a:gd name="connsiteY0" fmla="*/ 954 h 10100"/>
                <a:gd name="connsiteX1" fmla="*/ 10000 w 10004"/>
                <a:gd name="connsiteY1" fmla="*/ 0 h 10100"/>
                <a:gd name="connsiteX2" fmla="*/ 10000 w 10004"/>
                <a:gd name="connsiteY2" fmla="*/ 10100 h 10100"/>
                <a:gd name="connsiteX3" fmla="*/ 0 w 10004"/>
                <a:gd name="connsiteY3" fmla="*/ 10100 h 10100"/>
                <a:gd name="connsiteX4" fmla="*/ 0 w 10004"/>
                <a:gd name="connsiteY4" fmla="*/ 954 h 10100"/>
                <a:gd name="connsiteX0" fmla="*/ 0 w 10004"/>
                <a:gd name="connsiteY0" fmla="*/ 1110 h 10256"/>
                <a:gd name="connsiteX1" fmla="*/ 10000 w 10004"/>
                <a:gd name="connsiteY1" fmla="*/ 0 h 10256"/>
                <a:gd name="connsiteX2" fmla="*/ 10000 w 10004"/>
                <a:gd name="connsiteY2" fmla="*/ 10256 h 10256"/>
                <a:gd name="connsiteX3" fmla="*/ 0 w 10004"/>
                <a:gd name="connsiteY3" fmla="*/ 10256 h 10256"/>
                <a:gd name="connsiteX4" fmla="*/ 0 w 10004"/>
                <a:gd name="connsiteY4" fmla="*/ 1110 h 10256"/>
                <a:gd name="connsiteX0" fmla="*/ 0 w 10004"/>
                <a:gd name="connsiteY0" fmla="*/ 954 h 10256"/>
                <a:gd name="connsiteX1" fmla="*/ 10000 w 10004"/>
                <a:gd name="connsiteY1" fmla="*/ 0 h 10256"/>
                <a:gd name="connsiteX2" fmla="*/ 10000 w 10004"/>
                <a:gd name="connsiteY2" fmla="*/ 10256 h 10256"/>
                <a:gd name="connsiteX3" fmla="*/ 0 w 10004"/>
                <a:gd name="connsiteY3" fmla="*/ 10256 h 10256"/>
                <a:gd name="connsiteX4" fmla="*/ 0 w 10004"/>
                <a:gd name="connsiteY4" fmla="*/ 954 h 10256"/>
                <a:gd name="connsiteX0" fmla="*/ 0 w 10064"/>
                <a:gd name="connsiteY0" fmla="*/ 902 h 10204"/>
                <a:gd name="connsiteX1" fmla="*/ 10063 w 10064"/>
                <a:gd name="connsiteY1" fmla="*/ 0 h 10204"/>
                <a:gd name="connsiteX2" fmla="*/ 10000 w 10064"/>
                <a:gd name="connsiteY2" fmla="*/ 10204 h 10204"/>
                <a:gd name="connsiteX3" fmla="*/ 0 w 10064"/>
                <a:gd name="connsiteY3" fmla="*/ 10204 h 10204"/>
                <a:gd name="connsiteX4" fmla="*/ 0 w 10064"/>
                <a:gd name="connsiteY4" fmla="*/ 902 h 10204"/>
                <a:gd name="connsiteX0" fmla="*/ 0 w 10064"/>
                <a:gd name="connsiteY0" fmla="*/ 954 h 10204"/>
                <a:gd name="connsiteX1" fmla="*/ 10063 w 10064"/>
                <a:gd name="connsiteY1" fmla="*/ 0 h 10204"/>
                <a:gd name="connsiteX2" fmla="*/ 10000 w 10064"/>
                <a:gd name="connsiteY2" fmla="*/ 10204 h 10204"/>
                <a:gd name="connsiteX3" fmla="*/ 0 w 10064"/>
                <a:gd name="connsiteY3" fmla="*/ 10204 h 10204"/>
                <a:gd name="connsiteX4" fmla="*/ 0 w 10064"/>
                <a:gd name="connsiteY4" fmla="*/ 954 h 10204"/>
                <a:gd name="connsiteX0" fmla="*/ 0 w 10064"/>
                <a:gd name="connsiteY0" fmla="*/ 1006 h 10204"/>
                <a:gd name="connsiteX1" fmla="*/ 10063 w 10064"/>
                <a:gd name="connsiteY1" fmla="*/ 0 h 10204"/>
                <a:gd name="connsiteX2" fmla="*/ 10000 w 10064"/>
                <a:gd name="connsiteY2" fmla="*/ 10204 h 10204"/>
                <a:gd name="connsiteX3" fmla="*/ 0 w 10064"/>
                <a:gd name="connsiteY3" fmla="*/ 10204 h 10204"/>
                <a:gd name="connsiteX4" fmla="*/ 0 w 10064"/>
                <a:gd name="connsiteY4" fmla="*/ 1006 h 10204"/>
                <a:gd name="connsiteX0" fmla="*/ 0 w 10075"/>
                <a:gd name="connsiteY0" fmla="*/ 931 h 10204"/>
                <a:gd name="connsiteX1" fmla="*/ 10074 w 10075"/>
                <a:gd name="connsiteY1" fmla="*/ 0 h 10204"/>
                <a:gd name="connsiteX2" fmla="*/ 10011 w 10075"/>
                <a:gd name="connsiteY2" fmla="*/ 10204 h 10204"/>
                <a:gd name="connsiteX3" fmla="*/ 11 w 10075"/>
                <a:gd name="connsiteY3" fmla="*/ 10204 h 10204"/>
                <a:gd name="connsiteX4" fmla="*/ 0 w 10075"/>
                <a:gd name="connsiteY4" fmla="*/ 931 h 10204"/>
                <a:gd name="connsiteX0" fmla="*/ 0 w 10098"/>
                <a:gd name="connsiteY0" fmla="*/ 1006 h 10279"/>
                <a:gd name="connsiteX1" fmla="*/ 10097 w 10098"/>
                <a:gd name="connsiteY1" fmla="*/ 0 h 10279"/>
                <a:gd name="connsiteX2" fmla="*/ 10011 w 10098"/>
                <a:gd name="connsiteY2" fmla="*/ 10279 h 10279"/>
                <a:gd name="connsiteX3" fmla="*/ 11 w 10098"/>
                <a:gd name="connsiteY3" fmla="*/ 10279 h 10279"/>
                <a:gd name="connsiteX4" fmla="*/ 0 w 10098"/>
                <a:gd name="connsiteY4" fmla="*/ 1006 h 10279"/>
                <a:gd name="connsiteX0" fmla="*/ 0 w 10053"/>
                <a:gd name="connsiteY0" fmla="*/ 1006 h 10279"/>
                <a:gd name="connsiteX1" fmla="*/ 10052 w 10053"/>
                <a:gd name="connsiteY1" fmla="*/ 0 h 10279"/>
                <a:gd name="connsiteX2" fmla="*/ 10011 w 10053"/>
                <a:gd name="connsiteY2" fmla="*/ 10279 h 10279"/>
                <a:gd name="connsiteX3" fmla="*/ 11 w 10053"/>
                <a:gd name="connsiteY3" fmla="*/ 10279 h 10279"/>
                <a:gd name="connsiteX4" fmla="*/ 0 w 10053"/>
                <a:gd name="connsiteY4" fmla="*/ 1006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3" h="10279">
                  <a:moveTo>
                    <a:pt x="0" y="1006"/>
                  </a:moveTo>
                  <a:lnTo>
                    <a:pt x="10052" y="0"/>
                  </a:lnTo>
                  <a:cubicBezTo>
                    <a:pt x="10066" y="3411"/>
                    <a:pt x="9997" y="6868"/>
                    <a:pt x="10011" y="10279"/>
                  </a:cubicBezTo>
                  <a:lnTo>
                    <a:pt x="11" y="10279"/>
                  </a:lnTo>
                  <a:cubicBezTo>
                    <a:pt x="7" y="7188"/>
                    <a:pt x="4" y="4097"/>
                    <a:pt x="0" y="10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051" name="Picture 3" descr="C:\Users\renaca\Desktop\DJI_001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938" y="4299740"/>
              <a:ext cx="2788920" cy="154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3107938" y="5867400"/>
              <a:ext cx="2788920" cy="0"/>
            </a:xfrm>
            <a:prstGeom prst="line">
              <a:avLst/>
            </a:prstGeom>
            <a:ln w="48895">
              <a:solidFill>
                <a:srgbClr val="E6811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953000" y="5925235"/>
              <a:ext cx="12980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500" b="1" dirty="0" smtClean="0">
                  <a:solidFill>
                    <a:srgbClr val="E6811D"/>
                  </a:solidFill>
                </a:rPr>
                <a:t>EMBRUN</a:t>
              </a:r>
              <a:endParaRPr lang="fr-CA" sz="1500" b="1" dirty="0">
                <a:solidFill>
                  <a:srgbClr val="E6811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870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5202" y="624840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D99A4837-2A2D-4224-9A43-BF80A5C72B1D}" type="slidenum">
              <a:rPr lang="en-US" sz="2000" b="1">
                <a:solidFill>
                  <a:srgbClr val="FFFFFF"/>
                </a:solidFill>
                <a:latin typeface="Myriad Pro" pitchFamily="34" charset="0"/>
              </a:rPr>
              <a:pPr/>
              <a:t>6</a:t>
            </a:fld>
            <a:endParaRPr lang="fr-CA" sz="2000" b="1" dirty="0"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0"/>
            <a:ext cx="1295400" cy="685800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99094" y="5800978"/>
            <a:ext cx="9906000" cy="11064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6841" y="6017900"/>
            <a:ext cx="841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ras Demi ITC" panose="020B0805030504020804" pitchFamily="34" charset="0"/>
              </a:rPr>
              <a:t>*Valoris is also the lead agency for children and </a:t>
            </a:r>
            <a:br>
              <a:rPr lang="en-US" dirty="0">
                <a:solidFill>
                  <a:schemeClr val="bg1"/>
                </a:solidFill>
                <a:latin typeface="Eras Demi ITC" panose="020B08050305040208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Eras Demi ITC" panose="020B0805030504020804" pitchFamily="34" charset="0"/>
              </a:rPr>
              <a:t>youth mental health services in Prescott-Russell.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7815" y="685800"/>
            <a:ext cx="1638118" cy="1645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21542" y="685800"/>
            <a:ext cx="1661159" cy="1645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32026" y="3263304"/>
            <a:ext cx="1622518" cy="16459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7958" y="3263304"/>
            <a:ext cx="1630611" cy="16459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3442" y="3263304"/>
            <a:ext cx="1607283" cy="16459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78428" y="2423490"/>
            <a:ext cx="413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Child and </a:t>
            </a:r>
            <a:r>
              <a:rPr lang="fr-CA" sz="14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Family</a:t>
            </a:r>
            <a:r>
              <a:rPr lang="fr-CA" sz="1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 Mental </a:t>
            </a:r>
            <a:r>
              <a:rPr lang="fr-CA" sz="14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Health</a:t>
            </a:r>
            <a:endParaRPr lang="fr-CA" sz="1400" dirty="0" smtClean="0">
              <a:solidFill>
                <a:schemeClr val="accent2">
                  <a:lumMod val="75000"/>
                  <a:lumOff val="25000"/>
                </a:schemeClr>
              </a:solidFill>
              <a:latin typeface="Eras Demi ITC" panose="020B0805030504020804" pitchFamily="34" charset="0"/>
            </a:endParaRPr>
          </a:p>
          <a:p>
            <a:pPr algn="ctr"/>
            <a:r>
              <a:rPr lang="fr-CA" sz="1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0 to 18 </a:t>
            </a:r>
            <a:r>
              <a:rPr lang="fr-CA" sz="14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years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Eras Demi ITC" panose="020B08050305040208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4977" y="4942465"/>
            <a:ext cx="413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Family</a:t>
            </a:r>
            <a:r>
              <a:rPr lang="fr-CA" sz="1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 Violence</a:t>
            </a:r>
          </a:p>
          <a:p>
            <a:pPr algn="ctr"/>
            <a:r>
              <a:rPr lang="fr-CA" sz="1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16 + </a:t>
            </a:r>
            <a:r>
              <a:rPr lang="fr-CA" sz="14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years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Eras Demi ITC" panose="020B08050305040208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2423490"/>
            <a:ext cx="413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Child </a:t>
            </a:r>
            <a:r>
              <a:rPr lang="fr-CA" sz="14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Developmental</a:t>
            </a:r>
            <a:r>
              <a:rPr lang="fr-CA" sz="1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 Services</a:t>
            </a:r>
          </a:p>
          <a:p>
            <a:pPr algn="ctr"/>
            <a:r>
              <a:rPr lang="fr-CA" sz="1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0 to 18 </a:t>
            </a:r>
            <a:r>
              <a:rPr lang="fr-CA" sz="14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years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Eras Demi ITC" panose="020B08050305040208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9228" y="4942465"/>
            <a:ext cx="413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Child </a:t>
            </a:r>
            <a:r>
              <a:rPr lang="fr-CA" sz="14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Welfare</a:t>
            </a:r>
            <a:endParaRPr lang="fr-CA" sz="1400" dirty="0" smtClean="0">
              <a:solidFill>
                <a:schemeClr val="accent2">
                  <a:lumMod val="75000"/>
                  <a:lumOff val="25000"/>
                </a:schemeClr>
              </a:solidFill>
              <a:latin typeface="Eras Demi ITC" panose="020B0805030504020804" pitchFamily="34" charset="0"/>
            </a:endParaRPr>
          </a:p>
          <a:p>
            <a:pPr algn="ctr"/>
            <a:r>
              <a:rPr lang="fr-CA" sz="1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0 to 21 </a:t>
            </a:r>
            <a:r>
              <a:rPr lang="fr-CA" sz="14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years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Eras Demi ITC" panose="020B08050305040208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4942465"/>
            <a:ext cx="413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Adult</a:t>
            </a:r>
            <a:r>
              <a:rPr lang="fr-CA" sz="1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 </a:t>
            </a:r>
            <a:r>
              <a:rPr lang="fr-CA" sz="14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Developmental</a:t>
            </a:r>
            <a:r>
              <a:rPr lang="fr-CA" sz="1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 Services</a:t>
            </a:r>
          </a:p>
          <a:p>
            <a:pPr algn="ctr"/>
            <a:r>
              <a:rPr lang="fr-CA" sz="1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18 + </a:t>
            </a:r>
            <a:r>
              <a:rPr lang="fr-CA" sz="14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years</a:t>
            </a:r>
            <a:r>
              <a:rPr lang="fr-CA" sz="1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Eras Demi ITC" panose="020B0805030504020804" pitchFamily="34" charset="0"/>
              </a:rPr>
              <a:t> </a:t>
            </a:r>
            <a:endParaRPr lang="en-US" sz="1400" dirty="0">
              <a:solidFill>
                <a:schemeClr val="accent2">
                  <a:lumMod val="75000"/>
                  <a:lumOff val="25000"/>
                </a:schemeClr>
              </a:solidFill>
              <a:latin typeface="Eras Demi ITC" panose="020B08050305040208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2296359" y="1825055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5</a:t>
            </a:r>
            <a:r>
              <a:rPr lang="fr-CA" sz="3200" b="1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 Service Mandates</a:t>
            </a:r>
            <a:endParaRPr lang="en-US" sz="3200" b="1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8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137" y="1600200"/>
            <a:ext cx="8010525" cy="4905375"/>
          </a:xfrm>
          <a:prstGeom prst="rect">
            <a:avLst/>
          </a:prstGeom>
        </p:spPr>
      </p:pic>
      <p:pic>
        <p:nvPicPr>
          <p:cNvPr id="3" name="Picture 5" descr="C:\Users\rfournier\Documents\24-7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0222"/>
            <a:ext cx="3056065" cy="18423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914400" y="304800"/>
            <a:ext cx="5257800" cy="906577"/>
          </a:xfrm>
          <a:prstGeom prst="roundRect">
            <a:avLst/>
          </a:prstGeom>
          <a:solidFill>
            <a:srgbClr val="2C3E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3989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2016-2017</a:t>
            </a:r>
            <a:endParaRPr lang="en-US" sz="3600" b="1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5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381000"/>
            <a:ext cx="7383736" cy="737016"/>
          </a:xfrm>
        </p:spPr>
        <p:txBody>
          <a:bodyPr/>
          <a:lstStyle/>
          <a:p>
            <a:r>
              <a:rPr lang="fr-CA" sz="4400" cap="small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Our </a:t>
            </a:r>
            <a:r>
              <a:rPr lang="fr-CA" sz="4400" cap="small" dirty="0" err="1" smtClean="0">
                <a:solidFill>
                  <a:schemeClr val="bg1"/>
                </a:solidFill>
                <a:latin typeface="Microsoft PhagsPa" panose="020B0502040204020203" pitchFamily="34" charset="0"/>
              </a:rPr>
              <a:t>agency</a:t>
            </a:r>
            <a:endParaRPr lang="en-US" sz="4400" cap="small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143000" y="2514600"/>
            <a:ext cx="7383736" cy="3004809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1700" b="1" smtClean="0">
                <a:latin typeface="Myriad Pro" pitchFamily="34" charset="0"/>
              </a:rPr>
              <a:t>Innovator </a:t>
            </a:r>
            <a:r>
              <a:rPr lang="en-US" sz="1700" b="1" dirty="0">
                <a:latin typeface="Myriad Pro" pitchFamily="34" charset="0"/>
              </a:rPr>
              <a:t>and leader in developing new approaches</a:t>
            </a:r>
            <a:r>
              <a:rPr lang="en-US" sz="1700" b="1" dirty="0">
                <a:solidFill>
                  <a:srgbClr val="4A1326"/>
                </a:solidFill>
                <a:latin typeface="Myriad Pro" pitchFamily="34" charset="0"/>
              </a:rPr>
              <a:t> such as:</a:t>
            </a:r>
          </a:p>
          <a:p>
            <a:pPr marL="1135062" lvl="2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chemeClr val="bg2"/>
                </a:solidFill>
                <a:latin typeface="Myriad Pro" pitchFamily="34" charset="0"/>
              </a:rPr>
              <a:t>Communities That Care</a:t>
            </a:r>
          </a:p>
          <a:p>
            <a:pPr marL="1135062" lvl="2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chemeClr val="bg2"/>
                </a:solidFill>
                <a:latin typeface="Myriad Pro" pitchFamily="34" charset="0"/>
              </a:rPr>
              <a:t>Looking After Children</a:t>
            </a:r>
          </a:p>
          <a:p>
            <a:pPr lvl="2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chemeClr val="bg2"/>
                </a:solidFill>
                <a:latin typeface="Myriad Pro" pitchFamily="34" charset="0"/>
              </a:rPr>
              <a:t>Triple P (Positive Parenting Practice)</a:t>
            </a:r>
          </a:p>
          <a:p>
            <a:pPr lvl="2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chemeClr val="bg2"/>
                </a:solidFill>
                <a:latin typeface="Myriad Pro" pitchFamily="34" charset="0"/>
              </a:rPr>
              <a:t>FIT (Feedback Informed Treatment)</a:t>
            </a:r>
          </a:p>
          <a:p>
            <a:pPr lvl="2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fr-CA" sz="1400" i="1" dirty="0" err="1">
                <a:solidFill>
                  <a:schemeClr val="bg2"/>
                </a:solidFill>
                <a:latin typeface="Myriad Pro" pitchFamily="34" charset="0"/>
              </a:rPr>
              <a:t>Gentle</a:t>
            </a:r>
            <a:r>
              <a:rPr lang="fr-CA" sz="1400" i="1" dirty="0">
                <a:solidFill>
                  <a:schemeClr val="bg2"/>
                </a:solidFill>
                <a:latin typeface="Myriad Pro" pitchFamily="34" charset="0"/>
              </a:rPr>
              <a:t> </a:t>
            </a:r>
            <a:r>
              <a:rPr lang="fr-CA" sz="1400" i="1" dirty="0" err="1">
                <a:solidFill>
                  <a:schemeClr val="bg2"/>
                </a:solidFill>
                <a:latin typeface="Myriad Pro" pitchFamily="34" charset="0"/>
              </a:rPr>
              <a:t>Teaching</a:t>
            </a:r>
            <a:endParaRPr lang="en-US" sz="1400" i="1" dirty="0">
              <a:solidFill>
                <a:schemeClr val="bg2"/>
              </a:solidFill>
              <a:latin typeface="Myriad Pro" pitchFamily="34" charset="0"/>
            </a:endParaRPr>
          </a:p>
          <a:p>
            <a:pPr lvl="1" algn="just">
              <a:lnSpc>
                <a:spcPct val="80000"/>
              </a:lnSpc>
              <a:buNone/>
            </a:pPr>
            <a:endParaRPr lang="en-US" sz="1400" b="1" dirty="0">
              <a:solidFill>
                <a:srgbClr val="4A1326"/>
              </a:solidFill>
              <a:latin typeface="Myriad Pro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1700" b="1" dirty="0">
                <a:latin typeface="Myriad Pro" pitchFamily="34" charset="0"/>
              </a:rPr>
              <a:t>Strong financial management and good financial condition.</a:t>
            </a:r>
          </a:p>
          <a:p>
            <a:pPr algn="just">
              <a:lnSpc>
                <a:spcPct val="80000"/>
              </a:lnSpc>
            </a:pPr>
            <a:endParaRPr lang="en-US" sz="1400" b="1" dirty="0">
              <a:solidFill>
                <a:srgbClr val="4A1326"/>
              </a:solidFill>
              <a:latin typeface="Myriad Pro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1700" b="1" dirty="0">
                <a:latin typeface="Myriad Pro" pitchFamily="34" charset="0"/>
              </a:rPr>
              <a:t>Many community </a:t>
            </a:r>
            <a:r>
              <a:rPr lang="en-US" sz="1700" b="1" dirty="0" smtClean="0">
                <a:latin typeface="Myriad Pro" pitchFamily="34" charset="0"/>
              </a:rPr>
              <a:t>partners in Prescott-Russell and across Ontario.</a:t>
            </a:r>
            <a:endParaRPr lang="en-US" sz="1700" b="1" dirty="0">
              <a:latin typeface="Myriad Pro" pitchFamily="34" charset="0"/>
            </a:endParaRPr>
          </a:p>
          <a:p>
            <a:pPr marL="347663" lvl="1" indent="0" algn="just">
              <a:lnSpc>
                <a:spcPct val="80000"/>
              </a:lnSpc>
              <a:buNone/>
            </a:pPr>
            <a:endParaRPr lang="en-US" sz="1400" b="1" dirty="0">
              <a:solidFill>
                <a:srgbClr val="4A1326"/>
              </a:solidFill>
              <a:latin typeface="Myriad Pro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1700" b="1" dirty="0" smtClean="0">
                <a:latin typeface="Myriad Pro" pitchFamily="34" charset="0"/>
              </a:rPr>
              <a:t>Leader in French language social services.</a:t>
            </a:r>
          </a:p>
        </p:txBody>
      </p:sp>
    </p:spTree>
    <p:extLst>
      <p:ext uri="{BB962C8B-B14F-4D97-AF65-F5344CB8AC3E}">
        <p14:creationId xmlns:p14="http://schemas.microsoft.com/office/powerpoint/2010/main" xmlns="" val="30703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600" y="0"/>
            <a:ext cx="2362200" cy="7086600"/>
          </a:xfrm>
          <a:prstGeom prst="rect">
            <a:avLst/>
          </a:prstGeom>
          <a:solidFill>
            <a:srgbClr val="300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3E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 rot="16200000">
            <a:off x="-2057400" y="2936593"/>
            <a:ext cx="5638800" cy="914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CA" b="1" cap="small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Social </a:t>
            </a:r>
            <a:r>
              <a:rPr lang="fr-CA" b="1" cap="small" dirty="0" err="1" smtClean="0">
                <a:solidFill>
                  <a:schemeClr val="bg1"/>
                </a:solidFill>
                <a:latin typeface="Microsoft PhagsPa" panose="020B0502040204020203" pitchFamily="34" charset="0"/>
              </a:rPr>
              <a:t>Role</a:t>
            </a:r>
            <a:r>
              <a:rPr lang="fr-CA" b="1" cap="small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 </a:t>
            </a:r>
            <a:r>
              <a:rPr lang="fr-CA" b="1" cap="small" dirty="0" err="1" smtClean="0">
                <a:solidFill>
                  <a:schemeClr val="bg1"/>
                </a:solidFill>
                <a:latin typeface="Microsoft PhagsPa" panose="020B0502040204020203" pitchFamily="34" charset="0"/>
              </a:rPr>
              <a:t>Valorization</a:t>
            </a:r>
            <a:endParaRPr lang="en-US" b="1" cap="small" dirty="0" smtClean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r="1712"/>
          <a:stretch/>
        </p:blipFill>
        <p:spPr>
          <a:xfrm>
            <a:off x="2362200" y="182092"/>
            <a:ext cx="6553200" cy="65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460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Valoris_Template1">
  <a:themeElements>
    <a:clrScheme name="Valoris Fondation">
      <a:dk1>
        <a:sysClr val="windowText" lastClr="000000"/>
      </a:dk1>
      <a:lt1>
        <a:sysClr val="window" lastClr="FFFFFF"/>
      </a:lt1>
      <a:dk2>
        <a:srgbClr val="4A1326"/>
      </a:dk2>
      <a:lt2>
        <a:srgbClr val="E8941A"/>
      </a:lt2>
      <a:accent1>
        <a:srgbClr val="E8941A"/>
      </a:accent1>
      <a:accent2>
        <a:srgbClr val="4A132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A0926"/>
      </a:hlink>
      <a:folHlink>
        <a:srgbClr val="E8941A"/>
      </a:folHlink>
    </a:clrScheme>
    <a:fontScheme name="Custom 1">
      <a:majorFont>
        <a:latin typeface="Eras Demi ITC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aloris_Template3">
  <a:themeElements>
    <a:clrScheme name="Valoris Fondation">
      <a:dk1>
        <a:sysClr val="windowText" lastClr="000000"/>
      </a:dk1>
      <a:lt1>
        <a:sysClr val="window" lastClr="FFFFFF"/>
      </a:lt1>
      <a:dk2>
        <a:srgbClr val="4A1326"/>
      </a:dk2>
      <a:lt2>
        <a:srgbClr val="E8941A"/>
      </a:lt2>
      <a:accent1>
        <a:srgbClr val="E8941A"/>
      </a:accent1>
      <a:accent2>
        <a:srgbClr val="4A132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A0926"/>
      </a:hlink>
      <a:folHlink>
        <a:srgbClr val="E8941A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196</Words>
  <Application>Microsoft Office PowerPoint</Application>
  <PresentationFormat>On-screen Show (4:3)</PresentationFormat>
  <Paragraphs>72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Valoris_Template1</vt:lpstr>
      <vt:lpstr>Valoris_Template3</vt:lpstr>
      <vt:lpstr>Slide 1</vt:lpstr>
      <vt:lpstr>Slide 2</vt:lpstr>
      <vt:lpstr>Board of Directors</vt:lpstr>
      <vt:lpstr>Slide 4</vt:lpstr>
      <vt:lpstr>Slide 5</vt:lpstr>
      <vt:lpstr>Slide 6</vt:lpstr>
      <vt:lpstr>Slide 7</vt:lpstr>
      <vt:lpstr>Slide 8</vt:lpstr>
      <vt:lpstr>Slide 9</vt:lpstr>
      <vt:lpstr>Slide 10</vt:lpstr>
      <vt:lpstr>Our related agencies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VALORIS  POUR ENFANTS ET ADULTES DE PRESCOTT-RUSSELL</dc:title>
  <dc:creator>malalonde</dc:creator>
  <cp:lastModifiedBy>slangevin</cp:lastModifiedBy>
  <cp:revision>114</cp:revision>
  <cp:lastPrinted>2013-03-08T17:06:11Z</cp:lastPrinted>
  <dcterms:created xsi:type="dcterms:W3CDTF">2012-02-27T18:27:09Z</dcterms:created>
  <dcterms:modified xsi:type="dcterms:W3CDTF">2018-01-16T13:44:08Z</dcterms:modified>
</cp:coreProperties>
</file>