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81.xml" ContentType="application/vnd.openxmlformats-officedocument.presentationml.slide+xml"/>
  <Override PartName="/ppt/slides/slide53.xml" ContentType="application/vnd.openxmlformats-officedocument.presentationml.slide+xml"/>
  <Override PartName="/ppt/slides/slide5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84"/>
  </p:notesMasterIdLst>
  <p:sldIdLst>
    <p:sldId id="257" r:id="rId3"/>
    <p:sldId id="258" r:id="rId4"/>
    <p:sldId id="260" r:id="rId5"/>
    <p:sldId id="343" r:id="rId6"/>
    <p:sldId id="291" r:id="rId7"/>
    <p:sldId id="292" r:id="rId8"/>
    <p:sldId id="346" r:id="rId9"/>
    <p:sldId id="345" r:id="rId10"/>
    <p:sldId id="264" r:id="rId11"/>
    <p:sldId id="265" r:id="rId12"/>
    <p:sldId id="266" r:id="rId13"/>
    <p:sldId id="268" r:id="rId14"/>
    <p:sldId id="269" r:id="rId15"/>
    <p:sldId id="270" r:id="rId16"/>
    <p:sldId id="301" r:id="rId17"/>
    <p:sldId id="272" r:id="rId18"/>
    <p:sldId id="273" r:id="rId19"/>
    <p:sldId id="274" r:id="rId20"/>
    <p:sldId id="275" r:id="rId21"/>
    <p:sldId id="299" r:id="rId22"/>
    <p:sldId id="294" r:id="rId23"/>
    <p:sldId id="295" r:id="rId24"/>
    <p:sldId id="276" r:id="rId25"/>
    <p:sldId id="277" r:id="rId26"/>
    <p:sldId id="278" r:id="rId27"/>
    <p:sldId id="297" r:id="rId28"/>
    <p:sldId id="296" r:id="rId29"/>
    <p:sldId id="279" r:id="rId30"/>
    <p:sldId id="280" r:id="rId31"/>
    <p:sldId id="281" r:id="rId32"/>
    <p:sldId id="282" r:id="rId33"/>
    <p:sldId id="283" r:id="rId34"/>
    <p:sldId id="344" r:id="rId35"/>
    <p:sldId id="284" r:id="rId36"/>
    <p:sldId id="293" r:id="rId37"/>
    <p:sldId id="285" r:id="rId38"/>
    <p:sldId id="298" r:id="rId39"/>
    <p:sldId id="300" r:id="rId40"/>
    <p:sldId id="287" r:id="rId41"/>
    <p:sldId id="288" r:id="rId42"/>
    <p:sldId id="289" r:id="rId43"/>
    <p:sldId id="290" r:id="rId44"/>
    <p:sldId id="302" r:id="rId45"/>
    <p:sldId id="303" r:id="rId46"/>
    <p:sldId id="304" r:id="rId47"/>
    <p:sldId id="305" r:id="rId48"/>
    <p:sldId id="308" r:id="rId49"/>
    <p:sldId id="309" r:id="rId50"/>
    <p:sldId id="310" r:id="rId51"/>
    <p:sldId id="311" r:id="rId52"/>
    <p:sldId id="306" r:id="rId53"/>
    <p:sldId id="312" r:id="rId54"/>
    <p:sldId id="314" r:id="rId55"/>
    <p:sldId id="315" r:id="rId56"/>
    <p:sldId id="313" r:id="rId57"/>
    <p:sldId id="317" r:id="rId58"/>
    <p:sldId id="318" r:id="rId59"/>
    <p:sldId id="319" r:id="rId60"/>
    <p:sldId id="322" r:id="rId61"/>
    <p:sldId id="323" r:id="rId62"/>
    <p:sldId id="325" r:id="rId63"/>
    <p:sldId id="326" r:id="rId64"/>
    <p:sldId id="327" r:id="rId65"/>
    <p:sldId id="328" r:id="rId66"/>
    <p:sldId id="329" r:id="rId67"/>
    <p:sldId id="324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7" r:id="rId82"/>
    <p:sldId id="348" r:id="rId8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68793" autoAdjust="0"/>
  </p:normalViewPr>
  <p:slideViewPr>
    <p:cSldViewPr>
      <p:cViewPr varScale="1">
        <p:scale>
          <a:sx n="54" d="100"/>
          <a:sy n="54" d="100"/>
        </p:scale>
        <p:origin x="1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microsoft.com/office/2015/10/relationships/revisionInfo" Target="revisionInfo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customXml" Target="../customXml/item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E4CBB2C-1CBB-400E-B46C-3ADDCD39A2C4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8E5D677-3DCD-4737-B46C-8B87A0E43C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98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821B-9CC3-441A-8FF3-22D11A42083F}" type="slidenum">
              <a:rPr lang="en-CA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47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444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65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698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51293" indent="-288958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55836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18169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80504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42838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3005172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67507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929841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26146B7-2CAA-4F85-A7DD-296FE627EB90}" type="slidenum">
              <a:rPr lang="en-US" altLang="en-US" smtClean="0">
                <a:latin typeface="Letter Gothic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Letter Gothic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4237" cy="35210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9" y="4460168"/>
            <a:ext cx="5207839" cy="4226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4" tIns="46227" rIns="92454" bIns="46227"/>
          <a:lstStyle/>
          <a:p>
            <a:pPr eaLnBrk="1" hangingPunct="1"/>
            <a:r>
              <a:rPr lang="en-US" altLang="en-US" dirty="0">
                <a:latin typeface="Times" pitchFamily="18" charset="0"/>
              </a:rPr>
              <a:t>HYPOTENSION with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667C5-5486-4F5B-83C1-CCC1E770D89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502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3C51-C769-4957-BD43-6458324457C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59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773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773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51293" indent="-288958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55836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18169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80504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42838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3005172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67507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929841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929952F-DA22-49D7-91E2-0DD910BB5C98}" type="slidenum">
              <a:rPr lang="en-US" altLang="en-US" smtClean="0">
                <a:latin typeface="Letter Gothic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Letter Gothic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4237" cy="35210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9" y="4460168"/>
            <a:ext cx="5207839" cy="4226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4" tIns="46227" rIns="92454" bIns="46227"/>
          <a:lstStyle/>
          <a:p>
            <a:pPr eaLnBrk="1" hangingPunct="1"/>
            <a:r>
              <a:rPr lang="en-US" altLang="en-US" dirty="0">
                <a:latin typeface="Times" pitchFamily="18" charset="0"/>
              </a:rPr>
              <a:t> WITH MAOI-HTN-STROKE RISK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77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936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354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354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354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**VIDEO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6874296-614D-4508-83E3-39D5441EC637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35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354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51293" indent="-288958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55836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18169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80504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42838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3005172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67507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929841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D141D69-9D5D-42EF-B311-69F6A793DF2B}" type="slidenum">
              <a:rPr lang="en-US" altLang="en-US" smtClean="0">
                <a:latin typeface="Letter Gothic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Letter Gothic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4237" cy="35210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9" y="4460168"/>
            <a:ext cx="5207839" cy="4226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41" tIns="46370" rIns="92741" bIns="46370"/>
          <a:lstStyle/>
          <a:p>
            <a:pPr eaLnBrk="1" hangingPunct="1"/>
            <a:endParaRPr lang="en-CA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51293" indent="-288958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55836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18169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80504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42838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3005172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67507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929841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1E97A5DB-5EF8-49D6-8A9E-35F9333FFE43}" type="slidenum">
              <a:rPr lang="en-US" altLang="en-US" smtClean="0">
                <a:latin typeface="Letter Gothic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Letter Gothic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4237" cy="35210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9" y="4460168"/>
            <a:ext cx="5207839" cy="4226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4" tIns="46227" rIns="92454" bIns="46227"/>
          <a:lstStyle/>
          <a:p>
            <a:pPr eaLnBrk="1" hangingPunct="1"/>
            <a:endParaRPr lang="en-US" altLang="en-US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87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91295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62440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33585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04729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3F1DCC-06BB-44F1-9C67-5FFDED1E9AA0}" type="slidenum">
              <a:rPr lang="en-US" altLang="en-US" sz="1200">
                <a:latin typeface="Calibri" pitchFamily="34" charset="0"/>
              </a:rPr>
              <a:pPr eaLnBrk="1" hangingPunct="1"/>
              <a:t>5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121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121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9085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820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330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014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0142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2488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4420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41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BFFAC-F7F8-4694-AC11-CBDC2736CE7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9353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418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424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2800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23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6820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75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0075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76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1936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77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6718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78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61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8207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79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9929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80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4087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9815-5F20-4504-913B-130586FD2506}" type="slidenum">
              <a:rPr lang="en-CA" smtClean="0"/>
              <a:t>81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148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34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D677-3DCD-4737-B46C-8B87A0E43C5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605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51293" indent="-288958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55836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18169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80504" indent="-231167" defTabSz="942327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42838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3005172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67507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929841" indent="-231167" defTabSz="942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C4B4329-281F-4A1E-AF5F-319878DBE0DF}" type="slidenum">
              <a:rPr lang="en-US" altLang="en-US" smtClean="0">
                <a:latin typeface="Letter Gothic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Letter Gothic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white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9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5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white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4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2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60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6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70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1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19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60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05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5A816B-0996-4540-8FA9-99F0AC97FC3E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12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986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CA64-F9B3-435B-ADDC-A40EDE13B408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FE5A-727E-4B65-847C-CCFD74308F2A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6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4B457C-3B2D-4182-89DD-81446A364923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721951-A901-4767-86A9-94331F86552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A80F6B0-953B-4671-9BE5-8F3F51A76CC2}" type="datetimeFigureOut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2018-01-10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C0F836C-297A-4D47-BB2B-6C54A7D4A5F9}" type="slidenum">
              <a:rPr lang="en-CA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a/imgres?imgurl=http://www.virtual-party.org/en/images/resourceSheet_OtherDrugs.gif&amp;imgrefurl=http://www.virtual-party.org/en/hallucinogen5652.html&amp;h=75&amp;w=75&amp;sz=2&amp;hl=en&amp;start=2&amp;um=1&amp;tbnid=vCvomr6gaYyAnM:&amp;tbnh=71&amp;tbnw=71&amp;prev=/images?q%3Dexamples%2Bof%2Bhallucinogens%26gbv%3D2%26svnum%3D10%26um%3D1%26hl%3Den%26sa%3D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llesley.edu/Chemistry/Chem101/hallucinogens/prog2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a/imgres?imgurl=http://www.sgeier.net/fractals/thumbs/And_this_is_your_Brain_on_Drugs_s.jpg&amp;imgrefurl=http://www.sgeier.net/fractals/indexe.php&amp;h=200&amp;w=250&amp;sz=12&amp;hl=en&amp;start=14&amp;tbnid=rbPmQqt5S5-oFM:&amp;tbnh=89&amp;tbnw=111&amp;prev=/images?q%3Dhallucinogens%26gbv%3D2%26svnum%3D10%26hl%3D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reehosting.tomaweb.com/QuitSmoking/Death_Pie.htm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eehosting.tomaweb.com/QuitSmoking/Oral_Cancer_Sucks.htm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growabrain.typepad.com/growabrain/images/marijuana.jpg&amp;imgrefurl=http://growabrain.typepad.com/growabrain/drugs_save_the_roaches_arnie/index.html&amp;h=382&amp;w=550&amp;sz=109&amp;hl=en&amp;start=11&amp;um=1&amp;tbnid=OX1ftOEhtnMymM:&amp;tbnh=92&amp;tbnw=133&amp;prev=/images?q%3Dmarijuana%26svnum%3D10%26um%3D1%26hl%3Den%26sa%3D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static.howstuffworks.com/gif/marijuana-leaf.jpg&amp;imgrefurl=http://health.howstuffworks.com/marijuana1.htm&amp;h=401&amp;w=400&amp;sz=55&amp;hl=en&amp;start=1&amp;tbnid=EsZxq44InOJwhM:&amp;tbnh=124&amp;tbnw=124&amp;prev=/images?q=marijuana&amp;gbv=2&amp;svnum=10&amp;hl=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34.jpeg"/><Relationship Id="rId4" Type="http://schemas.openxmlformats.org/officeDocument/2006/relationships/hyperlink" Target="http://www.youtube.com/watch?v=b8qvmFBgPg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z.about.com/d/alcoholism/1/0/B/v/1/cocaine03.jpg&amp;imgrefurl=http://alcoholism.about.com/od/coke/ig/cocaine/cocaine03.htm&amp;h=348&amp;w=496&amp;sz=18&amp;hl=en&amp;start=3&amp;tbnid=7aAYulAr7N9I7M:&amp;tbnh=91&amp;tbnw=130&amp;prev=/images?q=cocaine&amp;gbv=2&amp;svnum=10&amp;hl=e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hyperlink" Target="http://images.google.ca/imgres?imgurl=http://www.drugs.indiana.edu/graphics/photographs/stimul2.jpg&amp;imgrefurl=http://www.drugs.indiana.edu/resources/druginfo/drugpics.html&amp;h=250&amp;w=193&amp;sz=8&amp;hl=en&amp;start=3&amp;tbnid=tkzHb_ICAT2BHM:&amp;tbnh=111&amp;tbnw=86&amp;prev=/images?q%3Dstimulants%26gbv%3D2%26svnum%3D10%26hl%3Den%26sa%3DG" TargetMode="External"/><Relationship Id="rId7" Type="http://schemas.openxmlformats.org/officeDocument/2006/relationships/hyperlink" Target="http://images.google.ca/imgres?imgurl=http://schools.netguide.co.nz/remueratwenty/images/stimulants/FD00449_2.jpg&amp;imgrefurl=http://schools.netguide.co.nz/remueratwenty/page4.htm&amp;h=203&amp;w=180&amp;sz=6&amp;hl=en&amp;start=16&amp;tbnid=aFV_lJmj94R65M:&amp;tbnh=105&amp;tbnw=93&amp;prev=/images?q%3Dstimulants%26gbv%3D2%26svnum%3D10%26hl%3Den%26sa%3DG" TargetMode="External"/><Relationship Id="rId12" Type="http://schemas.openxmlformats.org/officeDocument/2006/relationships/hyperlink" Target="http://images.google.ca/imgres?imgurl=http://static.howstuffworks.com/gif/alcohol-intro.jpg&amp;imgrefurl=http://home.howstuffworks.com/alcohol.htm&amp;h=245&amp;w=335&amp;sz=17&amp;hl=en&amp;start=2&amp;tbnid=u0VyfiTtUqW8cM:&amp;tbnh=87&amp;tbnw=119&amp;prev=/images?q%3Dalcohol%26gbv%3D2%26svnum%3D10%26hl%3D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hyperlink" Target="http://images.google.ca/imgres?imgurl=http://library.thinkquest.org/6008/imageUI0.JPG&amp;imgrefurl=http://library.thinkquest.org/6008/Stimulants.htm&amp;h=478&amp;w=247&amp;sz=45&amp;hl=en&amp;start=22&amp;tbnid=N2lC0RyZGjBwEM:&amp;tbnh=129&amp;tbnw=67&amp;prev=/images?q%3Dstimulants%26start%3D18%26gbv%3D2%26ndsp%3D18%26svnum%3D10%26hl%3Den%26sa%3DN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images.google.ca/imgres?imgurl=http://www.cigarettes-smoke.net/_image/lm_filter.gif&amp;imgrefurl=http://www.cigarettes-smoke.net/&amp;h=215&amp;w=200&amp;sz=14&amp;hl=en&amp;start=5&amp;tbnid=Hv14ApACuyhO1M:&amp;tbnh=106&amp;tbnw=99&amp;prev=/images?q%3Dcigarettes%26gbv%3D2%26svnum%3D10%26hl%3Den%26sa%3DX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8077200" cy="3384376"/>
          </a:xfrm>
        </p:spPr>
        <p:txBody>
          <a:bodyPr>
            <a:normAutofit/>
          </a:bodyPr>
          <a:lstStyle/>
          <a:p>
            <a:r>
              <a:rPr lang="en-CA" dirty="0"/>
              <a:t>By: Dr. Samim Hasham</a:t>
            </a:r>
            <a:br>
              <a:rPr lang="en-CA" dirty="0"/>
            </a:br>
            <a:r>
              <a:rPr lang="en-CA" dirty="0"/>
              <a:t>BSc.Pharm (Hons), </a:t>
            </a:r>
            <a:r>
              <a:rPr lang="en-CA" dirty="0" err="1"/>
              <a:t>MMngt</a:t>
            </a:r>
            <a:r>
              <a:rPr lang="en-CA" dirty="0"/>
              <a:t>, CDE, PharmD, BCMAS (c) 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4664"/>
            <a:ext cx="8077200" cy="1656184"/>
          </a:xfrm>
        </p:spPr>
        <p:txBody>
          <a:bodyPr>
            <a:normAutofit/>
          </a:bodyPr>
          <a:lstStyle/>
          <a:p>
            <a:r>
              <a:rPr lang="en-CA" sz="4800" dirty="0"/>
              <a:t>WEST - HSJCC</a:t>
            </a:r>
          </a:p>
          <a:p>
            <a:r>
              <a:rPr lang="en-CA" sz="4800" dirty="0"/>
              <a:t>October 17</a:t>
            </a:r>
            <a:r>
              <a:rPr lang="en-CA" sz="4800" baseline="30000" dirty="0"/>
              <a:t>th</a:t>
            </a:r>
            <a:r>
              <a:rPr lang="en-CA" sz="4800" dirty="0"/>
              <a:t> ,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71E1-FD7A-46C1-AF75-6567B9FAF2F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SAMIM\Desktop\Final_ppt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Hallucinogens </a:t>
            </a:r>
          </a:p>
          <a:p>
            <a:pPr lvl="1"/>
            <a:r>
              <a:rPr lang="en-CA" b="1" dirty="0"/>
              <a:t>Alter the user’s state of consciousness. </a:t>
            </a:r>
          </a:p>
          <a:p>
            <a:pPr lvl="2"/>
            <a:r>
              <a:rPr lang="en-CA" b="1" dirty="0"/>
              <a:t>Distort auditory and visual sensations</a:t>
            </a:r>
          </a:p>
          <a:p>
            <a:pPr lvl="2"/>
            <a:r>
              <a:rPr lang="en-CA" b="1" dirty="0"/>
              <a:t>LSD, ecstasy, magic mushrooms, marijuana. </a:t>
            </a:r>
          </a:p>
          <a:p>
            <a:pPr lvl="2"/>
            <a:endParaRPr lang="en-CA" b="1" dirty="0"/>
          </a:p>
          <a:p>
            <a:endParaRPr lang="en-CA" dirty="0"/>
          </a:p>
        </p:txBody>
      </p:sp>
      <p:pic>
        <p:nvPicPr>
          <p:cNvPr id="5" name="Picture 1035" descr="http://tbn0.google.com/images?q=tbn:vCvomr6gaYyAnM:http://www.virtual-party.org/en/images/resourceSheet_OtherDrug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811213" cy="4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3" descr="http://tbn0.google.com/images?q=tbn:rbPmQqt5S5-oFM:http://www.sgeier.net/fractals/thumbs/And_this_is_your_Brain_on_Drugs_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3176"/>
            <a:ext cx="1124397" cy="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29" descr="http://tbn0.google.com/images?q=tbn:uv20K4ey77Nl1M:http://www.wellesley.edu/Chemistry/Chem101/hallucinogens/prog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21492"/>
            <a:ext cx="1154113" cy="4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445223"/>
          </a:xfrm>
        </p:spPr>
        <p:txBody>
          <a:bodyPr>
            <a:normAutofit/>
          </a:bodyPr>
          <a:lstStyle/>
          <a:p>
            <a:endParaRPr lang="en-CA" b="1" dirty="0"/>
          </a:p>
          <a:p>
            <a:r>
              <a:rPr lang="en-CA" dirty="0"/>
              <a:t>Alcohol </a:t>
            </a:r>
          </a:p>
          <a:p>
            <a:endParaRPr lang="en-CA" dirty="0"/>
          </a:p>
          <a:p>
            <a:pPr lvl="1"/>
            <a:r>
              <a:rPr lang="en-CA" b="1" dirty="0"/>
              <a:t>Spreads evenly throughout body</a:t>
            </a:r>
          </a:p>
          <a:p>
            <a:pPr lvl="2"/>
            <a:r>
              <a:rPr lang="en-CA" b="1" dirty="0"/>
              <a:t>except brain which gets the highest concentration</a:t>
            </a:r>
          </a:p>
          <a:p>
            <a:pPr lvl="3"/>
            <a:r>
              <a:rPr lang="en-CA" b="1" dirty="0"/>
              <a:t>gets more blood than any other part of body</a:t>
            </a:r>
          </a:p>
          <a:p>
            <a:pPr lvl="3"/>
            <a:r>
              <a:rPr lang="en-CA" b="1" dirty="0"/>
              <a:t>More blood equals more alcohol</a:t>
            </a:r>
          </a:p>
          <a:p>
            <a:pPr lvl="2"/>
            <a:r>
              <a:rPr lang="en-CA" b="1" dirty="0"/>
              <a:t>Intoxication (drunkenness) starts in the brain</a:t>
            </a:r>
          </a:p>
          <a:p>
            <a:pPr lvl="2"/>
            <a:endParaRPr lang="en-CA" b="1" dirty="0"/>
          </a:p>
        </p:txBody>
      </p:sp>
      <p:pic>
        <p:nvPicPr>
          <p:cNvPr id="4" name="Picture 4" descr="http://www.nh-dwi.com/images/BodyTr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0"/>
            <a:ext cx="2232248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2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Alcohol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CA" b="1" dirty="0"/>
              <a:t>Physical Effects </a:t>
            </a:r>
          </a:p>
          <a:p>
            <a:r>
              <a:rPr lang="en-CA" dirty="0"/>
              <a:t>Co-ordination is impaired, clumsiness, slower reflexes</a:t>
            </a:r>
          </a:p>
          <a:p>
            <a:r>
              <a:rPr lang="en-CA" dirty="0"/>
              <a:t>High BP, damage to the heart</a:t>
            </a:r>
          </a:p>
          <a:p>
            <a:r>
              <a:rPr lang="en-CA" b="1" dirty="0"/>
              <a:t>Liver damage </a:t>
            </a:r>
          </a:p>
          <a:p>
            <a:r>
              <a:rPr lang="en-CA" dirty="0"/>
              <a:t>If drinking when pregnant, FASD</a:t>
            </a:r>
          </a:p>
          <a:p>
            <a:r>
              <a:rPr lang="en-CA" b="1" dirty="0"/>
              <a:t>Life threatening when mixed with other drugs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CA" b="1" dirty="0"/>
              <a:t>Mental and Emotional</a:t>
            </a:r>
          </a:p>
          <a:p>
            <a:r>
              <a:rPr lang="en-CA" dirty="0"/>
              <a:t>Behave in ways that one normally wouldn’t</a:t>
            </a:r>
          </a:p>
          <a:p>
            <a:r>
              <a:rPr lang="en-CA" b="1" u="sng" dirty="0"/>
              <a:t>Increase in aggressive and violent behaviour</a:t>
            </a:r>
          </a:p>
          <a:p>
            <a:r>
              <a:rPr lang="en-CA" dirty="0"/>
              <a:t>Problems with school and learning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56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Oldest and most widely used drug in the world</a:t>
            </a:r>
            <a:r>
              <a:rPr lang="en-CA" b="1" dirty="0"/>
              <a:t>.</a:t>
            </a:r>
          </a:p>
          <a:p>
            <a:pPr lvl="1"/>
            <a:r>
              <a:rPr lang="en-CA" b="1" dirty="0"/>
              <a:t>About two-thirds of Grade 6 students say they have experimented with alcohol.</a:t>
            </a:r>
          </a:p>
          <a:p>
            <a:pPr lvl="1"/>
            <a:r>
              <a:rPr lang="en-CA" b="1" dirty="0"/>
              <a:t>By Grade 10, over 90% of young Canadians have tried it.</a:t>
            </a:r>
          </a:p>
          <a:p>
            <a:pPr lvl="1"/>
            <a:r>
              <a:rPr lang="en-CA" b="1" dirty="0"/>
              <a:t>Leading cause of death for teens and young adults in Canada is motor vehicle accidents-many of which involve alcohol use.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48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Nicotine -  </a:t>
            </a:r>
            <a:r>
              <a:rPr lang="en-CA" sz="4800" dirty="0"/>
              <a:t>Most addictive drug</a:t>
            </a:r>
            <a:br>
              <a:rPr lang="en-CA" sz="4800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 fontScale="77500" lnSpcReduction="20000"/>
          </a:bodyPr>
          <a:lstStyle/>
          <a:p>
            <a:r>
              <a:rPr lang="en-CA" sz="3300" dirty="0"/>
              <a:t>Causes more long term health problems than any other drug</a:t>
            </a:r>
          </a:p>
          <a:p>
            <a:endParaRPr lang="en-CA" sz="3300" dirty="0"/>
          </a:p>
          <a:p>
            <a:r>
              <a:rPr lang="en-CA" sz="3300" b="1" dirty="0"/>
              <a:t>Adults are smoking less but &lt; 18 smoke more</a:t>
            </a:r>
          </a:p>
          <a:p>
            <a:endParaRPr lang="en-CA" sz="3300" dirty="0"/>
          </a:p>
          <a:p>
            <a:r>
              <a:rPr lang="en-CA" sz="3300" dirty="0"/>
              <a:t>When someone stops smoking they have:	</a:t>
            </a:r>
          </a:p>
          <a:p>
            <a:pPr lvl="1"/>
            <a:r>
              <a:rPr lang="en-CA" sz="3300" dirty="0"/>
              <a:t>strong cravings</a:t>
            </a:r>
          </a:p>
          <a:p>
            <a:pPr lvl="1"/>
            <a:r>
              <a:rPr lang="en-CA" sz="3300" dirty="0"/>
              <a:t>irritability (everything gets on nerves)</a:t>
            </a:r>
          </a:p>
          <a:p>
            <a:pPr lvl="1"/>
            <a:r>
              <a:rPr lang="en-CA" sz="3300" dirty="0"/>
              <a:t>thoughts of it-can’t stop thinking about it</a:t>
            </a:r>
          </a:p>
          <a:p>
            <a:endParaRPr lang="en-CA" sz="3400" b="1" dirty="0"/>
          </a:p>
          <a:p>
            <a:r>
              <a:rPr lang="en-CA" sz="3400" b="1" dirty="0"/>
              <a:t>What it does to your body, brain and behavior:</a:t>
            </a:r>
          </a:p>
          <a:p>
            <a:pPr lvl="1"/>
            <a:r>
              <a:rPr lang="en-CA" sz="3400" b="1" u="sng" dirty="0"/>
              <a:t>Depression</a:t>
            </a:r>
            <a:r>
              <a:rPr lang="en-CA" sz="3400" b="1" dirty="0"/>
              <a:t>, lung cancer, lung diseases, heart disease, skin becomes thinner and wrinkled</a:t>
            </a:r>
          </a:p>
          <a:p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974716"/>
            <a:ext cx="933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7" y="5967413"/>
            <a:ext cx="7715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0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443846"/>
            <a:ext cx="8964488" cy="2186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  <a:latin typeface="Tahoma" pitchFamily="34" charset="0"/>
              </a:rPr>
              <a:t>Schizophrenia </a:t>
            </a:r>
            <a:r>
              <a:rPr lang="en-US" altLang="en-US" dirty="0">
                <a:latin typeface="Tahoma" pitchFamily="34" charset="0"/>
              </a:rPr>
              <a:t>&amp; </a:t>
            </a: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  <a:latin typeface="Tahoma" pitchFamily="34" charset="0"/>
              </a:rPr>
              <a:t>Smoking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46482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Smoking rate in general population: 25-30%	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Smoking rate with schizophrenia:   70-90%		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CA" alt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CA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nicotinic receptors in brain are somehow related to both the disorder and to the pharmacology of some antipsychotics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sensory gating deficits transiently and may improve attention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Enhances acetylcholine release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may help memory, EPS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Smoking decreases sedation and orthostatic hypotension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EPS &amp; TD rates may be higher in smokers</a:t>
            </a:r>
            <a:endParaRPr lang="en-CA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80" name="Picture 1028" descr="wholesale_cigaret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813"/>
            <a:ext cx="1464544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54150" y="11477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3168650" y="1147763"/>
            <a:ext cx="5715000" cy="579437"/>
            <a:chOff x="0" y="-29"/>
            <a:chExt cx="3600" cy="365"/>
          </a:xfrm>
        </p:grpSpPr>
        <p:sp>
          <p:nvSpPr>
            <p:cNvPr id="1536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0" y="-29"/>
              <a:ext cx="3600" cy="3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2830" rIns="14283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pic>
        <p:nvPicPr>
          <p:cNvPr id="15364" name="Picture 5" descr="http://freehosting.tomaweb.com/QuitSmoking/images/deathpie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2"/>
            <a:ext cx="5796136" cy="661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347864" cy="434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://freehosting.tomaweb.com/QuitSmoking/images/oral_cance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51419"/>
            <a:ext cx="3347864" cy="210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0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Marijuana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112567"/>
          </a:xfrm>
        </p:spPr>
        <p:txBody>
          <a:bodyPr>
            <a:noAutofit/>
          </a:bodyPr>
          <a:lstStyle/>
          <a:p>
            <a:r>
              <a:rPr lang="en-CA" sz="2200" b="1" dirty="0"/>
              <a:t>Most common illegal drug around</a:t>
            </a:r>
          </a:p>
          <a:p>
            <a:r>
              <a:rPr lang="en-CA" sz="2200" b="1" dirty="0"/>
              <a:t>Comes from a plant called “cannabis”</a:t>
            </a:r>
          </a:p>
          <a:p>
            <a:r>
              <a:rPr lang="en-CA" sz="2200" b="1" dirty="0"/>
              <a:t>Names</a:t>
            </a:r>
          </a:p>
          <a:p>
            <a:pPr lvl="1"/>
            <a:r>
              <a:rPr lang="en-CA" sz="1800" b="1" dirty="0"/>
              <a:t>pot, weed, grass, hash, smoke , ganja</a:t>
            </a:r>
          </a:p>
          <a:p>
            <a:r>
              <a:rPr lang="en-CA" sz="2200" b="1" dirty="0"/>
              <a:t>Has chemical “tetrahydrocannabinol” or THC</a:t>
            </a:r>
          </a:p>
          <a:p>
            <a:r>
              <a:rPr lang="en-CA" sz="2200" b="1" dirty="0"/>
              <a:t>Smoke a joint :</a:t>
            </a:r>
          </a:p>
          <a:p>
            <a:pPr lvl="1"/>
            <a:r>
              <a:rPr lang="en-CA" sz="2200" b="1" dirty="0"/>
              <a:t>THC goes into the lungs, then into the heart which pumps into the bloodstream which takes it directly to brain</a:t>
            </a:r>
          </a:p>
          <a:p>
            <a:pPr lvl="1"/>
            <a:r>
              <a:rPr lang="en-CA" sz="2200" b="1" dirty="0"/>
              <a:t>Only takes few minutes for THC to get to brain when you smoke marijuana</a:t>
            </a:r>
          </a:p>
          <a:p>
            <a:pPr lvl="1"/>
            <a:r>
              <a:rPr lang="en-CA" sz="2200" b="1" dirty="0"/>
              <a:t>Eating takes longer to get to brain-passes through digestive system first</a:t>
            </a:r>
          </a:p>
          <a:p>
            <a:r>
              <a:rPr lang="en-CA" sz="2200" b="1" dirty="0"/>
              <a:t>In brain, activates “receptors” gives you the feeling of being high</a:t>
            </a:r>
          </a:p>
          <a:p>
            <a:r>
              <a:rPr lang="en-CA" sz="2200" b="1" dirty="0"/>
              <a:t>Marijuana changes physical and chemical balance in your brain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7" y="-14030"/>
            <a:ext cx="3249613" cy="149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8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Marijuana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CA" b="1" dirty="0"/>
              <a:t>Short Term Effects:</a:t>
            </a:r>
          </a:p>
          <a:p>
            <a:r>
              <a:rPr lang="en-CA" sz="2600" dirty="0"/>
              <a:t>Increase in heart rate, lead to anxiety and paranoia</a:t>
            </a:r>
          </a:p>
          <a:p>
            <a:r>
              <a:rPr lang="en-CA" sz="2600" dirty="0"/>
              <a:t>Distorted concept of time and space</a:t>
            </a:r>
          </a:p>
          <a:p>
            <a:r>
              <a:rPr lang="en-CA" sz="2600" dirty="0"/>
              <a:t>Decrease in concentration skills, short-term memory capacity </a:t>
            </a:r>
          </a:p>
          <a:p>
            <a:r>
              <a:rPr lang="en-CA" sz="2600" dirty="0"/>
              <a:t>Feeling tired after the “high” wears off</a:t>
            </a:r>
          </a:p>
          <a:p>
            <a:r>
              <a:rPr lang="en-CA" sz="2600" dirty="0"/>
              <a:t>Increase in appetite, weight gain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CA" b="1" dirty="0"/>
              <a:t>Long Term Effects:</a:t>
            </a:r>
          </a:p>
          <a:p>
            <a:r>
              <a:rPr lang="en-CA" sz="2600" dirty="0"/>
              <a:t>Breathing problems</a:t>
            </a:r>
          </a:p>
          <a:p>
            <a:r>
              <a:rPr lang="en-CA" sz="2600" dirty="0"/>
              <a:t>Lung cancer</a:t>
            </a:r>
          </a:p>
          <a:p>
            <a:r>
              <a:rPr lang="en-CA" sz="2600" dirty="0"/>
              <a:t>Damage cells and tissues in the body that fight disease</a:t>
            </a:r>
          </a:p>
          <a:p>
            <a:r>
              <a:rPr lang="en-CA" sz="2600" dirty="0"/>
              <a:t>Lack of motivation</a:t>
            </a:r>
          </a:p>
          <a:p>
            <a:r>
              <a:rPr lang="en-CA" sz="2600" dirty="0"/>
              <a:t>Difficulty processing new information</a:t>
            </a:r>
          </a:p>
          <a:p>
            <a:endParaRPr lang="en-CA" dirty="0"/>
          </a:p>
        </p:txBody>
      </p:sp>
      <p:pic>
        <p:nvPicPr>
          <p:cNvPr id="5" name="Picture 6" descr="http://tbn0.google.com/images?q=tbn:OX1ftOEhtnMymM:http://growabrain.typepad.com/growabrain/images/marijuan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0"/>
            <a:ext cx="1691681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0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Marijuana – FYI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57657"/>
          </a:xfrm>
        </p:spPr>
        <p:txBody>
          <a:bodyPr>
            <a:normAutofit fontScale="62500" lnSpcReduction="20000"/>
          </a:bodyPr>
          <a:lstStyle/>
          <a:p>
            <a:r>
              <a:rPr lang="en-CA" sz="3400" b="1" dirty="0"/>
              <a:t>Marijuana and cigarette smoke have some of the same cancer-causing substances</a:t>
            </a:r>
            <a:r>
              <a:rPr lang="en-CA" sz="3400" dirty="0"/>
              <a:t>.</a:t>
            </a:r>
          </a:p>
          <a:p>
            <a:pPr lvl="1"/>
            <a:r>
              <a:rPr lang="en-CA" sz="3400" dirty="0" err="1"/>
              <a:t>Benzopyrene</a:t>
            </a:r>
            <a:r>
              <a:rPr lang="en-CA" sz="3400" dirty="0"/>
              <a:t> (cancer-producing agent) higher in marijuana</a:t>
            </a:r>
          </a:p>
          <a:p>
            <a:pPr lvl="1"/>
            <a:r>
              <a:rPr lang="en-CA" sz="3400" dirty="0"/>
              <a:t>400 chemicals in marijuana smoke affect lungs, throat and esophagus</a:t>
            </a:r>
          </a:p>
          <a:p>
            <a:r>
              <a:rPr lang="en-CA" sz="3400" b="1" dirty="0"/>
              <a:t>Physical Effect</a:t>
            </a:r>
          </a:p>
          <a:p>
            <a:pPr lvl="1"/>
            <a:r>
              <a:rPr lang="en-CA" sz="3400" dirty="0"/>
              <a:t>Agonist for </a:t>
            </a:r>
            <a:r>
              <a:rPr lang="en-CA" sz="3400" dirty="0" err="1"/>
              <a:t>anadamide</a:t>
            </a:r>
            <a:r>
              <a:rPr lang="en-CA" sz="3400" dirty="0"/>
              <a:t> that binds to CB1 cannabinoid receptor </a:t>
            </a:r>
          </a:p>
          <a:p>
            <a:pPr lvl="2"/>
            <a:r>
              <a:rPr lang="en-CA" sz="3400" dirty="0"/>
              <a:t>Cannabinoid receptors are very widely distributed in brain</a:t>
            </a:r>
          </a:p>
          <a:p>
            <a:pPr lvl="1"/>
            <a:r>
              <a:rPr lang="en-CA" sz="3400" b="1" dirty="0"/>
              <a:t>Dopamine influenced indirectly</a:t>
            </a:r>
          </a:p>
          <a:p>
            <a:pPr lvl="2"/>
            <a:r>
              <a:rPr lang="en-CA" sz="3400" dirty="0"/>
              <a:t>DA neurons don’t have CB1 receptors so THC does not cause less DA release</a:t>
            </a:r>
          </a:p>
          <a:p>
            <a:pPr lvl="2"/>
            <a:r>
              <a:rPr lang="en-CA" sz="3400" dirty="0"/>
              <a:t>GABA neurons normally inhibit DA</a:t>
            </a:r>
          </a:p>
          <a:p>
            <a:pPr lvl="2"/>
            <a:r>
              <a:rPr lang="en-CA" sz="3400" dirty="0"/>
              <a:t>GABA neurons have CB1 receptors and become less active</a:t>
            </a:r>
          </a:p>
          <a:p>
            <a:pPr lvl="2"/>
            <a:r>
              <a:rPr lang="en-CA" sz="3400" dirty="0"/>
              <a:t>More DA because THC inhibits GABA which inhibits DA</a:t>
            </a:r>
          </a:p>
          <a:p>
            <a:r>
              <a:rPr lang="en-CA" b="1" dirty="0"/>
              <a:t>Withdrawal</a:t>
            </a:r>
          </a:p>
          <a:p>
            <a:pPr lvl="1"/>
            <a:r>
              <a:rPr lang="en-CA" dirty="0"/>
              <a:t>Anger, Depression, Headaches, Insomnia &amp; vivid dreams, Night sweats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71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507288" cy="1252728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dirty="0"/>
              <a:t>Disclosures : Mental Health Related  </a:t>
            </a:r>
            <a:br>
              <a:rPr lang="en-CA" dirty="0"/>
            </a:br>
            <a:r>
              <a:rPr lang="en-CA" dirty="0"/>
              <a:t>Expert Reviews / Presentations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b="1" dirty="0"/>
          </a:p>
          <a:p>
            <a:r>
              <a:rPr lang="en-CA" dirty="0"/>
              <a:t>Centre for Effective Practice</a:t>
            </a:r>
          </a:p>
          <a:p>
            <a:r>
              <a:rPr lang="en-CA" dirty="0" err="1"/>
              <a:t>CPhA</a:t>
            </a:r>
            <a:endParaRPr lang="en-CA" dirty="0"/>
          </a:p>
          <a:p>
            <a:r>
              <a:rPr lang="en-CA" dirty="0"/>
              <a:t>McKesson Canada</a:t>
            </a:r>
          </a:p>
          <a:p>
            <a:r>
              <a:rPr lang="en-CA" dirty="0"/>
              <a:t>EPICON</a:t>
            </a:r>
          </a:p>
          <a:p>
            <a:r>
              <a:rPr lang="en-CA" dirty="0"/>
              <a:t>OPA</a:t>
            </a:r>
          </a:p>
          <a:p>
            <a:r>
              <a:rPr lang="en-CA" dirty="0"/>
              <a:t>Commonwealth Pharmacists Association</a:t>
            </a:r>
          </a:p>
          <a:p>
            <a:r>
              <a:rPr lang="en-CA" dirty="0"/>
              <a:t>…………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1D4A-5980-48B6-AF83-17CBF5B7C9D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683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892480" cy="12241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altLang="en-US" dirty="0">
                <a:solidFill>
                  <a:schemeClr val="accent1">
                    <a:satMod val="150000"/>
                  </a:schemeClr>
                </a:solidFill>
                <a:latin typeface="Tahoma" pitchFamily="34" charset="0"/>
              </a:rPr>
              <a:t>Schizophrenia and Cannabis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424936" cy="5013175"/>
          </a:xfrm>
        </p:spPr>
        <p:txBody>
          <a:bodyPr/>
          <a:lstStyle/>
          <a:p>
            <a:r>
              <a:rPr lang="en-CA" altLang="en-US" dirty="0"/>
              <a:t>Hallucinogen </a:t>
            </a:r>
          </a:p>
          <a:p>
            <a:pPr lvl="1"/>
            <a:r>
              <a:rPr lang="en-CA" altLang="en-US" b="1" dirty="0"/>
              <a:t>mimics some symptoms of schizophrenia </a:t>
            </a:r>
            <a:r>
              <a:rPr lang="en-CA" altLang="en-US" sz="1800" b="1" dirty="0"/>
              <a:t>(hallucinations, delusions, anxiety, depersonalization, paranoia)</a:t>
            </a:r>
            <a:endParaRPr lang="en-CA" altLang="en-US" b="1" dirty="0"/>
          </a:p>
          <a:p>
            <a:endParaRPr lang="en-CA" altLang="en-US" b="1" dirty="0"/>
          </a:p>
          <a:p>
            <a:r>
              <a:rPr lang="en-CA" altLang="en-US" dirty="0"/>
              <a:t>impaired motor coordination,  confusion, restlessness, and memory loss </a:t>
            </a:r>
          </a:p>
          <a:p>
            <a:endParaRPr lang="en-CA" altLang="en-US" dirty="0"/>
          </a:p>
          <a:p>
            <a:r>
              <a:rPr lang="en-CA" altLang="en-US" b="1" u="sng" dirty="0"/>
              <a:t>decrease the effectiveness of the antipsychotic drugs and increase relapse</a:t>
            </a:r>
          </a:p>
        </p:txBody>
      </p:sp>
      <p:pic>
        <p:nvPicPr>
          <p:cNvPr id="22532" name="Picture 1028" descr="marijuana-lea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4" y="142809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2701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Cannabis - THC vs. CBD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040559"/>
          </a:xfrm>
        </p:spPr>
        <p:txBody>
          <a:bodyPr>
            <a:normAutofit/>
          </a:bodyPr>
          <a:lstStyle/>
          <a:p>
            <a:r>
              <a:rPr lang="en-CA" b="1" u="sng" dirty="0"/>
              <a:t>THC is the main psychoactive chemical</a:t>
            </a:r>
          </a:p>
          <a:p>
            <a:pPr lvl="1"/>
            <a:r>
              <a:rPr lang="en-CA" b="1" dirty="0"/>
              <a:t>associated with the soaring, clear, “cerebral” high of the cannabis trip</a:t>
            </a:r>
          </a:p>
          <a:p>
            <a:pPr lvl="1"/>
            <a:endParaRPr lang="en-CA" dirty="0"/>
          </a:p>
          <a:p>
            <a:r>
              <a:rPr lang="en-CA" b="1" u="sng" dirty="0"/>
              <a:t>CBD is responsible for its sedative qualities</a:t>
            </a:r>
          </a:p>
          <a:p>
            <a:pPr lvl="1"/>
            <a:r>
              <a:rPr lang="en-CA" b="1" dirty="0"/>
              <a:t>is thought to be a cause of the heavy, stony, lethargic “body buzz”</a:t>
            </a:r>
          </a:p>
          <a:p>
            <a:pPr marL="457200" lvl="1" indent="0">
              <a:buNone/>
            </a:pPr>
            <a:endParaRPr lang="en-CA" b="1" dirty="0"/>
          </a:p>
          <a:p>
            <a:pPr marL="457200" lvl="1" indent="0" algn="ctr">
              <a:buNone/>
            </a:pPr>
            <a:r>
              <a:rPr lang="en-CA" b="1" dirty="0">
                <a:solidFill>
                  <a:srgbClr val="FF0000"/>
                </a:solidFill>
              </a:rPr>
              <a:t>Cannabis potency should not be judged by THC content alone but rather the THC/CBD ratio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69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Synthetic Cannabinoids – K2  &amp; Spice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dirty="0"/>
              <a:t>man-made mind-altering chemicals that are either sprayed on dried, shredded plant material so they can be smoked (herbal incense) or sold as liquids to be vaporized and inhaled in e-cigarettes and other devices (liquid incense). </a:t>
            </a:r>
            <a:r>
              <a:rPr lang="en-CA" sz="1600" dirty="0"/>
              <a:t>National Institute of Drug Abuse</a:t>
            </a:r>
          </a:p>
          <a:p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663825" cy="204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50672"/>
            <a:ext cx="3441316" cy="1817340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1487487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Inhalants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112567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Attract younger children, or adults who can’t afford alcohol or street drugs</a:t>
            </a:r>
          </a:p>
          <a:p>
            <a:endParaRPr lang="en-CA" dirty="0"/>
          </a:p>
          <a:p>
            <a:pPr lvl="1"/>
            <a:r>
              <a:rPr lang="en-CA" dirty="0"/>
              <a:t>Associated with poverty, history of child abuse, poor grades and dropping out of school</a:t>
            </a:r>
          </a:p>
          <a:p>
            <a:pPr lvl="1"/>
            <a:endParaRPr lang="en-CA" dirty="0"/>
          </a:p>
          <a:p>
            <a:r>
              <a:rPr lang="en-CA" dirty="0"/>
              <a:t>Risks </a:t>
            </a:r>
          </a:p>
          <a:p>
            <a:pPr lvl="1"/>
            <a:r>
              <a:rPr lang="en-CA" dirty="0"/>
              <a:t>lack of coordination, dizziness, euphoria, difficulty speaking, brain damage, organ damage, death caused by choking</a:t>
            </a:r>
          </a:p>
          <a:p>
            <a:pPr lvl="2"/>
            <a:r>
              <a:rPr lang="en-CA" dirty="0"/>
              <a:t>high only lasts a few minutes, abusers inhale repeatedly and can lose consciousness or die </a:t>
            </a:r>
          </a:p>
          <a:p>
            <a:pPr lvl="2"/>
            <a:endParaRPr lang="en-CA" dirty="0"/>
          </a:p>
          <a:p>
            <a:pPr lvl="1"/>
            <a:r>
              <a:rPr lang="en-CA" dirty="0"/>
              <a:t>Long term users show weight loss, muscle weakness,  irritability, depression</a:t>
            </a:r>
          </a:p>
          <a:p>
            <a:pPr lvl="2"/>
            <a:endParaRPr lang="en-CA" b="1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983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Club &amp; Street Drugs – Ecstasy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Slang term for MDMA</a:t>
            </a:r>
          </a:p>
          <a:p>
            <a:pPr lvl="1"/>
            <a:r>
              <a:rPr lang="en-CA" b="1" dirty="0"/>
              <a:t>Synthetic i.e. not from a plant </a:t>
            </a:r>
          </a:p>
          <a:p>
            <a:pPr lvl="1"/>
            <a:r>
              <a:rPr lang="en-CA" b="1" dirty="0"/>
              <a:t>Chemicals or substances added to it </a:t>
            </a:r>
          </a:p>
          <a:p>
            <a:pPr lvl="2"/>
            <a:r>
              <a:rPr lang="en-CA" b="1" dirty="0"/>
              <a:t>caffeine, amphetamines, dextromethorphan (in some cough syrups), or cocaine</a:t>
            </a:r>
          </a:p>
          <a:p>
            <a:pPr lvl="2"/>
            <a:endParaRPr lang="en-CA" b="1" dirty="0"/>
          </a:p>
          <a:p>
            <a:r>
              <a:rPr lang="en-CA" dirty="0"/>
              <a:t>Mind-altering drug</a:t>
            </a:r>
          </a:p>
          <a:p>
            <a:pPr lvl="1"/>
            <a:r>
              <a:rPr lang="en-CA" dirty="0"/>
              <a:t>Hallucinogen that acts on the mind to cause people to see or feel things that aren’t really there</a:t>
            </a:r>
          </a:p>
          <a:p>
            <a:pPr lvl="1"/>
            <a:r>
              <a:rPr lang="en-CA" dirty="0"/>
              <a:t>Mix up pictures in the mind and throw people into scary or </a:t>
            </a:r>
            <a:r>
              <a:rPr lang="en-CA" b="1" dirty="0"/>
              <a:t>sad experiences in the past</a:t>
            </a:r>
          </a:p>
          <a:p>
            <a:pPr lvl="1"/>
            <a:r>
              <a:rPr lang="en-CA" b="1" dirty="0"/>
              <a:t>Also called “love pill” ,  increases perception of color, sound and sensations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40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en-CA" dirty="0"/>
              <a:t>Club &amp; Street Drugs – Ecstasy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“</a:t>
            </a:r>
            <a:r>
              <a:rPr lang="en-CA" b="1" dirty="0"/>
              <a:t>Hit” lasts 3-6 </a:t>
            </a:r>
            <a:r>
              <a:rPr lang="en-CA" b="1" dirty="0" err="1"/>
              <a:t>hrs</a:t>
            </a:r>
            <a:endParaRPr lang="en-CA" b="1" dirty="0"/>
          </a:p>
          <a:p>
            <a:pPr lvl="1"/>
            <a:r>
              <a:rPr lang="en-CA" dirty="0"/>
              <a:t>If swallowed takes 15 min to enter  bloodstream and reach brain</a:t>
            </a:r>
          </a:p>
          <a:p>
            <a:pPr lvl="1"/>
            <a:r>
              <a:rPr lang="en-CA" dirty="0"/>
              <a:t>45 min later user reaches peak level high</a:t>
            </a:r>
          </a:p>
          <a:p>
            <a:pPr lvl="1"/>
            <a:r>
              <a:rPr lang="en-CA" dirty="0"/>
              <a:t>It’s downhill from there unless user takes more</a:t>
            </a:r>
          </a:p>
          <a:p>
            <a:r>
              <a:rPr lang="en-CA" dirty="0"/>
              <a:t>Effects</a:t>
            </a:r>
          </a:p>
          <a:p>
            <a:pPr lvl="1"/>
            <a:r>
              <a:rPr lang="en-CA" b="1" dirty="0"/>
              <a:t>Feeling of sadness, Anxiety, Depression, Paranoia </a:t>
            </a:r>
          </a:p>
          <a:p>
            <a:pPr marL="457200" lvl="1" indent="0">
              <a:buNone/>
            </a:pPr>
            <a:r>
              <a:rPr lang="en-CA" dirty="0"/>
              <a:t>    Memory Difficulties, Nervousness, Insomnia,               </a:t>
            </a:r>
          </a:p>
          <a:p>
            <a:pPr marL="457200" lvl="1" indent="0">
              <a:buNone/>
            </a:pPr>
            <a:r>
              <a:rPr lang="en-CA" dirty="0"/>
              <a:t>    Increased touch of sense, </a:t>
            </a:r>
            <a:r>
              <a:rPr lang="en-CA" b="1" dirty="0"/>
              <a:t>Drug cravings </a:t>
            </a:r>
            <a:r>
              <a:rPr lang="en-CA" dirty="0"/>
              <a:t>, </a:t>
            </a:r>
          </a:p>
          <a:p>
            <a:pPr marL="457200" lvl="1" indent="0">
              <a:buNone/>
            </a:pPr>
            <a:r>
              <a:rPr lang="en-CA" dirty="0"/>
              <a:t>    Suppresses need to eat or sleep</a:t>
            </a:r>
          </a:p>
          <a:p>
            <a:pPr marL="457200" lvl="1" indent="0">
              <a:buNone/>
            </a:pPr>
            <a:r>
              <a:rPr lang="en-CA" dirty="0"/>
              <a:t>    Moist skin or dry mouth</a:t>
            </a:r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5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610600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  <a:latin typeface="Tahoma" pitchFamily="34" charset="0"/>
              </a:rPr>
              <a:t>Mood Disorders and Ecstasy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 rtlCol="0">
            <a:normAutofit fontScale="77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altLang="en-US" dirty="0"/>
              <a:t>May be an attempt to mask depressive symptoms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altLang="en-US" dirty="0"/>
          </a:p>
          <a:p>
            <a:pPr marL="118872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dirty="0"/>
              <a:t>BUT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alt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altLang="en-US" b="1" dirty="0"/>
              <a:t>1 to 4 days after ecstasy use: depression-like symptoms </a:t>
            </a:r>
          </a:p>
          <a:p>
            <a:pPr lvl="1" fontAlgn="auto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poor sleep, fatigue, lack of appetite</a:t>
            </a:r>
          </a:p>
          <a:p>
            <a:pPr marL="731520" lvl="1" indent="-274320" fontAlgn="auto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en-US" dirty="0"/>
              <a:t>lower concentration, memory problems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en-US" dirty="0"/>
              <a:t>depressed mood</a:t>
            </a:r>
          </a:p>
          <a:p>
            <a:pPr marL="731520" lvl="1" indent="-274320" fontAlgn="auto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en-US" dirty="0"/>
              <a:t>anxiety, irritability, paranoia</a:t>
            </a:r>
          </a:p>
          <a:p>
            <a:pPr marL="731520" lvl="1" indent="-274320" fontAlgn="auto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en-US" dirty="0" err="1"/>
              <a:t>anhedonia</a:t>
            </a:r>
            <a:r>
              <a:rPr lang="en-US" altLang="en-US" dirty="0"/>
              <a:t>, lower libido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endParaRPr lang="en-US" alt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en-US" b="1" dirty="0"/>
              <a:t>Scores approaching Clinical Depression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endParaRPr lang="en-US" alt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en-US" dirty="0"/>
              <a:t>Case reports: Suicidal ideation / Suicide days after use</a:t>
            </a:r>
          </a:p>
          <a:p>
            <a:pPr marL="1426464" lvl="4" indent="-182880" fontAlgn="auto">
              <a:spcAft>
                <a:spcPts val="0"/>
              </a:spcAft>
              <a:buClr>
                <a:schemeClr val="accent5"/>
              </a:buClr>
              <a:buFont typeface="Marlett" pitchFamily="2" charset="2"/>
              <a:buNone/>
              <a:defRPr/>
            </a:pPr>
            <a:r>
              <a:rPr altLang="en-US" sz="1000" dirty="0"/>
              <a:t>				</a:t>
            </a:r>
            <a:endParaRPr altLang="en-US" dirty="0"/>
          </a:p>
        </p:txBody>
      </p:sp>
    </p:spTree>
    <p:extLst>
      <p:ext uri="{BB962C8B-B14F-4D97-AF65-F5344CB8AC3E}">
        <p14:creationId xmlns:p14="http://schemas.microsoft.com/office/powerpoint/2010/main" val="7065929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MDMA Effects on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200" b="1" dirty="0"/>
              <a:t>MDMA increases the activity of 3 brain chemicals</a:t>
            </a:r>
            <a:r>
              <a:rPr lang="en-CA" sz="8400" dirty="0"/>
              <a:t>:</a:t>
            </a:r>
          </a:p>
          <a:p>
            <a:pPr fontAlgn="base"/>
            <a:endParaRPr lang="en-CA" sz="8400" dirty="0"/>
          </a:p>
          <a:p>
            <a:pPr lvl="1" fontAlgn="base"/>
            <a:r>
              <a:rPr lang="en-CA" sz="8400" b="1" dirty="0"/>
              <a:t>Dopamine</a:t>
            </a:r>
          </a:p>
          <a:p>
            <a:pPr lvl="2" fontAlgn="base"/>
            <a:r>
              <a:rPr lang="en-CA" sz="8400" dirty="0"/>
              <a:t>Causes a surge in euphoria and increased energy/activity</a:t>
            </a:r>
          </a:p>
          <a:p>
            <a:pPr lvl="1" fontAlgn="base"/>
            <a:r>
              <a:rPr lang="en-CA" sz="8400" b="1" dirty="0"/>
              <a:t>Norepinephrine</a:t>
            </a:r>
          </a:p>
          <a:p>
            <a:pPr lvl="2" fontAlgn="base"/>
            <a:r>
              <a:rPr lang="en-CA" sz="8400" dirty="0"/>
              <a:t>increases heart rate and blood pressure, which are particularly risky for people with heart and blood vessel problems</a:t>
            </a:r>
          </a:p>
          <a:p>
            <a:pPr lvl="1" fontAlgn="base"/>
            <a:r>
              <a:rPr lang="en-CA" sz="8400" b="1" dirty="0"/>
              <a:t>Serotonin</a:t>
            </a:r>
          </a:p>
          <a:p>
            <a:pPr lvl="2" fontAlgn="base"/>
            <a:r>
              <a:rPr lang="en-CA" sz="8400" dirty="0"/>
              <a:t>affects mood, appetite, sleep, and other functions</a:t>
            </a:r>
          </a:p>
          <a:p>
            <a:pPr lvl="2" fontAlgn="base"/>
            <a:r>
              <a:rPr lang="en-CA" sz="8400" dirty="0"/>
              <a:t>also triggers hormones that affect sexual arousal and trust. </a:t>
            </a:r>
          </a:p>
          <a:p>
            <a:pPr lvl="1" fontAlgn="base"/>
            <a:endParaRPr lang="en-CA" sz="8400" b="1" dirty="0">
              <a:solidFill>
                <a:srgbClr val="FF0000"/>
              </a:solidFill>
            </a:endParaRPr>
          </a:p>
          <a:p>
            <a:pPr lvl="1" fontAlgn="base"/>
            <a:r>
              <a:rPr lang="en-CA" sz="8400" b="1" dirty="0">
                <a:solidFill>
                  <a:srgbClr val="FF0000"/>
                </a:solidFill>
              </a:rPr>
              <a:t>Caution:</a:t>
            </a:r>
          </a:p>
          <a:p>
            <a:pPr marL="768096" lvl="2" indent="0" fontAlgn="base">
              <a:buNone/>
            </a:pPr>
            <a:r>
              <a:rPr lang="en-CA" sz="8400" dirty="0"/>
              <a:t>release of large amounts of serotonin likely causes the emotional closeness, elevated mood, and empathy felt by those who use MDMA.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08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Club &amp; Street Drugs – Rohypnol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507288" cy="4844008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Can affect  brain and body</a:t>
            </a:r>
          </a:p>
          <a:p>
            <a:pPr lvl="1"/>
            <a:r>
              <a:rPr lang="en-CA" dirty="0"/>
              <a:t>Damages neurons in brain, impairing senses, memory, judgment, and coordination</a:t>
            </a:r>
          </a:p>
          <a:p>
            <a:pPr lvl="1"/>
            <a:endParaRPr lang="en-CA" dirty="0"/>
          </a:p>
          <a:p>
            <a:r>
              <a:rPr lang="en-CA" dirty="0"/>
              <a:t>Artificial drug made in a lab  (medical research)</a:t>
            </a:r>
          </a:p>
          <a:p>
            <a:endParaRPr lang="en-CA" dirty="0"/>
          </a:p>
          <a:p>
            <a:r>
              <a:rPr lang="en-CA" b="1" dirty="0"/>
              <a:t>Makes user very relaxed, confused, “spaced-out” and </a:t>
            </a:r>
            <a:r>
              <a:rPr lang="en-CA" b="1" u="sng" dirty="0"/>
              <a:t>takes away all inhibitions</a:t>
            </a:r>
            <a:r>
              <a:rPr lang="en-CA" b="1" dirty="0"/>
              <a:t>, making people do things they normally wouldn’t</a:t>
            </a:r>
          </a:p>
          <a:p>
            <a:endParaRPr lang="en-CA" dirty="0"/>
          </a:p>
          <a:p>
            <a:pPr lvl="1"/>
            <a:r>
              <a:rPr lang="en-CA" dirty="0"/>
              <a:t>User may pass out or slip into coma if large dose consumed or mixed with other drugs</a:t>
            </a:r>
          </a:p>
          <a:p>
            <a:pPr lvl="1"/>
            <a:r>
              <a:rPr lang="en-CA" dirty="0"/>
              <a:t>Affects self-control -  </a:t>
            </a:r>
            <a:r>
              <a:rPr lang="en-CA" b="1" u="sng" dirty="0"/>
              <a:t>“date rape” </a:t>
            </a:r>
            <a:r>
              <a:rPr lang="en-CA" dirty="0"/>
              <a:t>and other assaults </a:t>
            </a:r>
          </a:p>
          <a:p>
            <a:pPr lvl="1"/>
            <a:r>
              <a:rPr lang="en-CA" dirty="0"/>
              <a:t>Causes a kind of amnesia -user doesn’t remember what they said or did while on the drug</a:t>
            </a:r>
          </a:p>
          <a:p>
            <a:r>
              <a:rPr lang="en-CA" dirty="0"/>
              <a:t>Comes in a form of a pill, or sometimes powder mixed with a drink, or put into someone’s drink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5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Club &amp; Street Drugs – GHB (gamma </a:t>
            </a:r>
            <a:r>
              <a:rPr lang="en-CA" dirty="0" err="1"/>
              <a:t>hydroxybutrate</a:t>
            </a:r>
            <a:r>
              <a:rPr lang="en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fontScale="70000" lnSpcReduction="20000"/>
          </a:bodyPr>
          <a:lstStyle/>
          <a:p>
            <a:endParaRPr lang="en-CA" dirty="0"/>
          </a:p>
          <a:p>
            <a:r>
              <a:rPr lang="en-CA" dirty="0"/>
              <a:t>Illegally produced</a:t>
            </a:r>
          </a:p>
          <a:p>
            <a:endParaRPr lang="en-CA" dirty="0"/>
          </a:p>
          <a:p>
            <a:r>
              <a:rPr lang="en-CA" dirty="0"/>
              <a:t>Liquid has no color or odour</a:t>
            </a:r>
          </a:p>
          <a:p>
            <a:endParaRPr lang="en-CA" dirty="0"/>
          </a:p>
          <a:p>
            <a:r>
              <a:rPr lang="en-CA" dirty="0"/>
              <a:t>Designer drug made for purpose of getting people high</a:t>
            </a:r>
          </a:p>
          <a:p>
            <a:endParaRPr lang="en-CA" dirty="0"/>
          </a:p>
          <a:p>
            <a:r>
              <a:rPr lang="en-CA" dirty="0"/>
              <a:t>Swallowed in liquid or powder form, mixed in water, or as tablets</a:t>
            </a:r>
          </a:p>
          <a:p>
            <a:endParaRPr lang="en-CA" dirty="0"/>
          </a:p>
          <a:p>
            <a:r>
              <a:rPr lang="en-CA" b="1" dirty="0">
                <a:solidFill>
                  <a:srgbClr val="FF0000"/>
                </a:solidFill>
              </a:rPr>
              <a:t>Causes euphoric high-intense rush of happy feelings and hallucinations</a:t>
            </a:r>
          </a:p>
          <a:p>
            <a:endParaRPr lang="en-CA" b="1" dirty="0">
              <a:solidFill>
                <a:srgbClr val="FF0000"/>
              </a:solidFill>
            </a:endParaRPr>
          </a:p>
          <a:p>
            <a:r>
              <a:rPr lang="en-CA" dirty="0"/>
              <a:t>Kills more people than ecstasy</a:t>
            </a:r>
          </a:p>
          <a:p>
            <a:endParaRPr lang="en-CA" dirty="0"/>
          </a:p>
          <a:p>
            <a:r>
              <a:rPr lang="en-CA" dirty="0"/>
              <a:t>Side Effects</a:t>
            </a:r>
          </a:p>
          <a:p>
            <a:pPr lvl="1"/>
            <a:r>
              <a:rPr lang="en-CA" dirty="0"/>
              <a:t>vomiting, breathing problems dangerously decreased heart rate, seizures</a:t>
            </a:r>
          </a:p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1" y="908720"/>
            <a:ext cx="216024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7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834" y="152400"/>
            <a:ext cx="8496944" cy="1251062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Understanding basic medication-related issues in clients with common psychiatric conditions:</a:t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426834" y="1556792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 primer for individuals working </a:t>
            </a:r>
            <a:endParaRPr lang="en-CA" sz="3600" b="1" dirty="0"/>
          </a:p>
          <a:p>
            <a:pPr algn="ctr"/>
            <a:r>
              <a:rPr lang="en-US" sz="3600" b="1" dirty="0"/>
              <a:t>within the justice system </a:t>
            </a:r>
          </a:p>
          <a:p>
            <a:pPr algn="ctr"/>
            <a:r>
              <a:rPr lang="en-US" sz="3600" b="1" dirty="0"/>
              <a:t>with specific focus on:</a:t>
            </a:r>
          </a:p>
          <a:p>
            <a:r>
              <a:rPr lang="en-US" sz="3600" b="1" dirty="0"/>
              <a:t> 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600" b="1" dirty="0"/>
              <a:t>street drugs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600" b="1" dirty="0"/>
              <a:t>antipsychotic medications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600" b="1" dirty="0"/>
              <a:t>antidepressants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600" b="1" dirty="0"/>
              <a:t>mood stabilizers 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4000" b="1" dirty="0"/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948891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Club &amp; Street Drugs – 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1601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Fast acting anaesthetic and pain killer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used primarily in veterinary surgery, and human medicine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dirty="0"/>
          </a:p>
          <a:p>
            <a:r>
              <a:rPr lang="en-CA" b="1" dirty="0">
                <a:solidFill>
                  <a:srgbClr val="FF0000"/>
                </a:solidFill>
              </a:rPr>
              <a:t>Produces vivid dreams of hallucinations</a:t>
            </a:r>
          </a:p>
          <a:p>
            <a:r>
              <a:rPr lang="en-CA" b="1" dirty="0">
                <a:solidFill>
                  <a:srgbClr val="FF0000"/>
                </a:solidFill>
              </a:rPr>
              <a:t>Makes user feel that the mind is separated from the body “dissociation”</a:t>
            </a:r>
          </a:p>
          <a:p>
            <a:endParaRPr lang="en-CA" b="1" dirty="0">
              <a:solidFill>
                <a:srgbClr val="FF0000"/>
              </a:solidFill>
            </a:endParaRPr>
          </a:p>
          <a:p>
            <a:pPr lvl="1"/>
            <a:r>
              <a:rPr lang="en-CA" dirty="0"/>
              <a:t>For medical use - sold in liquid form</a:t>
            </a:r>
          </a:p>
          <a:p>
            <a:pPr lvl="1"/>
            <a:r>
              <a:rPr lang="en-CA" dirty="0"/>
              <a:t>white powder is snorted, mixed into drinks, or smoked with marijuana</a:t>
            </a:r>
          </a:p>
          <a:p>
            <a:pPr lvl="1"/>
            <a:r>
              <a:rPr lang="en-CA" dirty="0"/>
              <a:t>Liquid added to drinks or injected</a:t>
            </a:r>
          </a:p>
          <a:p>
            <a:pPr lvl="1"/>
            <a:r>
              <a:rPr lang="en-CA" dirty="0"/>
              <a:t>Dissolves when slipped into drinks </a:t>
            </a:r>
          </a:p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58" y="5486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6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Club &amp; Street Drugs – 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16016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Effects felt between 1-10 min after use</a:t>
            </a:r>
          </a:p>
          <a:p>
            <a:r>
              <a:rPr lang="en-CA" dirty="0"/>
              <a:t>Duration about one hour </a:t>
            </a:r>
          </a:p>
          <a:p>
            <a:r>
              <a:rPr lang="en-CA" dirty="0"/>
              <a:t>What happens:</a:t>
            </a:r>
          </a:p>
          <a:p>
            <a:pPr lvl="1"/>
            <a:r>
              <a:rPr lang="en-CA" dirty="0"/>
              <a:t>Drunken and dizzy feeling</a:t>
            </a:r>
          </a:p>
          <a:p>
            <a:pPr lvl="1"/>
            <a:r>
              <a:rPr lang="en-CA" dirty="0"/>
              <a:t>Numbness of body, Blurred vision, Confusion, feeling of  being “weightless”</a:t>
            </a:r>
          </a:p>
          <a:p>
            <a:pPr lvl="1"/>
            <a:r>
              <a:rPr lang="en-CA" dirty="0"/>
              <a:t>Intense, terrifying hallucinations</a:t>
            </a:r>
          </a:p>
          <a:p>
            <a:pPr lvl="1"/>
            <a:r>
              <a:rPr lang="en-CA" dirty="0"/>
              <a:t>Loss of consciousness</a:t>
            </a:r>
          </a:p>
          <a:p>
            <a:pPr lvl="1"/>
            <a:r>
              <a:rPr lang="en-CA" dirty="0"/>
              <a:t>Prevents user from feeling pain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Leads to suffocation – by breathing vomit into lungs</a:t>
            </a:r>
          </a:p>
          <a:p>
            <a:pPr lvl="1"/>
            <a:r>
              <a:rPr lang="en-CA" dirty="0"/>
              <a:t>Reduces level of oxygen in the brain, heart and muscles which can lead to death</a:t>
            </a:r>
          </a:p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58" y="1124744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2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Club &amp; Street Drugs – Heroin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16016"/>
          </a:xfrm>
        </p:spPr>
        <p:txBody>
          <a:bodyPr>
            <a:normAutofit fontScale="25000" lnSpcReduction="20000"/>
          </a:bodyPr>
          <a:lstStyle/>
          <a:p>
            <a:r>
              <a:rPr lang="en-CA" sz="8000" b="1" dirty="0"/>
              <a:t>Processed from morphine - from opium poppy</a:t>
            </a:r>
          </a:p>
          <a:p>
            <a:endParaRPr lang="en-CA" sz="8000" b="1" dirty="0"/>
          </a:p>
          <a:p>
            <a:r>
              <a:rPr lang="en-CA" sz="8000" b="1" dirty="0"/>
              <a:t>“downer” affects brain’s pleasure systems </a:t>
            </a:r>
          </a:p>
          <a:p>
            <a:pPr lvl="1"/>
            <a:r>
              <a:rPr lang="en-CA" sz="8000" b="1" dirty="0"/>
              <a:t>interferes with brains ability to feel pain </a:t>
            </a:r>
          </a:p>
          <a:p>
            <a:pPr lvl="1"/>
            <a:endParaRPr lang="en-CA" sz="8000" b="1" dirty="0"/>
          </a:p>
          <a:p>
            <a:r>
              <a:rPr lang="en-CA" sz="8000" b="1" dirty="0"/>
              <a:t>Colors vary – dark brown sugar, white, tar-like</a:t>
            </a:r>
          </a:p>
          <a:p>
            <a:endParaRPr lang="en-CA" sz="8000" b="1" dirty="0"/>
          </a:p>
          <a:p>
            <a:r>
              <a:rPr lang="en-CA" sz="8000" b="1" dirty="0"/>
              <a:t>Strength of drug or true contents  unknown</a:t>
            </a:r>
          </a:p>
          <a:p>
            <a:pPr lvl="1"/>
            <a:r>
              <a:rPr lang="en-CA" sz="8000" b="1" dirty="0"/>
              <a:t>high chance of overdose or death</a:t>
            </a:r>
          </a:p>
          <a:p>
            <a:pPr lvl="1"/>
            <a:endParaRPr lang="en-CA" sz="8000" b="1" dirty="0"/>
          </a:p>
          <a:p>
            <a:r>
              <a:rPr lang="en-CA" sz="8000" b="1" dirty="0"/>
              <a:t>sharing needles / equipment cause other diseases and problems</a:t>
            </a:r>
          </a:p>
          <a:p>
            <a:pPr lvl="1"/>
            <a:r>
              <a:rPr lang="en-CA" sz="8000" b="1" dirty="0"/>
              <a:t>leads to flushing of skin, dry mouth, collapsed veins, liver disease</a:t>
            </a:r>
          </a:p>
          <a:p>
            <a:pPr lvl="1"/>
            <a:endParaRPr lang="en-CA" sz="8000" b="1" dirty="0"/>
          </a:p>
          <a:p>
            <a:r>
              <a:rPr lang="en-CA" sz="8000" b="1" dirty="0"/>
              <a:t>Cut with other drugs or substances</a:t>
            </a:r>
          </a:p>
          <a:p>
            <a:pPr lvl="1"/>
            <a:r>
              <a:rPr lang="en-CA" sz="8000" b="1" dirty="0"/>
              <a:t>additives don’t dissolve leading to clogs in blood vessels that lead to lungs, liver, kidney or brain</a:t>
            </a:r>
          </a:p>
          <a:p>
            <a:pPr lvl="1"/>
            <a:endParaRPr lang="en-CA" sz="8000" b="1" dirty="0"/>
          </a:p>
          <a:p>
            <a:r>
              <a:rPr lang="en-CA" sz="8000" b="1" dirty="0"/>
              <a:t>tolerance develops with regular use – user needs more heroin to achieve same intensity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223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380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27280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642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964488" cy="1252728"/>
          </a:xfrm>
        </p:spPr>
        <p:txBody>
          <a:bodyPr>
            <a:normAutofit fontScale="90000"/>
          </a:bodyPr>
          <a:lstStyle/>
          <a:p>
            <a:r>
              <a:rPr lang="en-CA" dirty="0"/>
              <a:t>Club &amp; Street Drugs – Crack + Cocaine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87936"/>
            <a:ext cx="8229600" cy="5281423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Cocaine is a stimulant drug	</a:t>
            </a:r>
          </a:p>
          <a:p>
            <a:pPr lvl="1"/>
            <a:r>
              <a:rPr lang="en-CA" dirty="0"/>
              <a:t>more alert, energetic, talkative, euphoric</a:t>
            </a:r>
          </a:p>
          <a:p>
            <a:pPr lvl="1"/>
            <a:r>
              <a:rPr lang="en-CA" dirty="0"/>
              <a:t>More aware of senses 	</a:t>
            </a:r>
          </a:p>
          <a:p>
            <a:pPr lvl="2"/>
            <a:r>
              <a:rPr lang="en-CA" dirty="0"/>
              <a:t>increases sound, touch, sight and sexuality</a:t>
            </a:r>
          </a:p>
          <a:p>
            <a:pPr lvl="1"/>
            <a:r>
              <a:rPr lang="en-CA" dirty="0"/>
              <a:t>Reduces hunger and need to sleep</a:t>
            </a:r>
          </a:p>
          <a:p>
            <a:pPr lvl="1"/>
            <a:r>
              <a:rPr lang="en-CA" dirty="0"/>
              <a:t>Increase in self-control and confidence </a:t>
            </a:r>
          </a:p>
          <a:p>
            <a:pPr lvl="1"/>
            <a:r>
              <a:rPr lang="en-CA" dirty="0"/>
              <a:t>High doses cause panic attacks, psychotic episodes (paranoia), violent behavior</a:t>
            </a:r>
          </a:p>
          <a:p>
            <a:endParaRPr lang="en-CA" dirty="0"/>
          </a:p>
          <a:p>
            <a:r>
              <a:rPr lang="en-CA" dirty="0"/>
              <a:t>White powder from the leaves of coca plant</a:t>
            </a:r>
          </a:p>
          <a:p>
            <a:endParaRPr lang="en-CA" dirty="0"/>
          </a:p>
          <a:p>
            <a:r>
              <a:rPr lang="en-CA" dirty="0"/>
              <a:t>Can be one of the hardest drugs to quit</a:t>
            </a:r>
          </a:p>
          <a:p>
            <a:pPr lvl="1"/>
            <a:r>
              <a:rPr lang="en-CA" b="1" dirty="0"/>
              <a:t>Cocaine Withdrawal </a:t>
            </a:r>
          </a:p>
          <a:p>
            <a:pPr lvl="2"/>
            <a:r>
              <a:rPr lang="en-CA" b="1" dirty="0"/>
              <a:t>Agitation and restless behavior , Craving – can last months, Depressed mood  – can last months, Fatigue, Generalized malaise , Increased appetite , Slowing of activity, Vivid and unpleasant dreams </a:t>
            </a:r>
          </a:p>
          <a:p>
            <a:pPr lvl="2"/>
            <a:endParaRPr lang="en-CA" b="1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0888"/>
            <a:ext cx="19797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2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51520" y="1519929"/>
            <a:ext cx="8534108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orbel" panose="020B0503020204020204" pitchFamily="34" charset="0"/>
              </a:rPr>
              <a:t>Crystal form of cocaine that is heated and smoked.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latin typeface="Corbel" panose="020B0503020204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orbel" panose="020B0503020204020204" pitchFamily="34" charset="0"/>
              </a:rPr>
              <a:t>It is so named because it makes a cracking or popping sound when heated.</a:t>
            </a:r>
          </a:p>
          <a:p>
            <a:pPr>
              <a:spcBef>
                <a:spcPts val="7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orbel" panose="020B0503020204020204" pitchFamily="34" charset="0"/>
              </a:rPr>
              <a:t>The most potent/riskiest form in which cocaine appears.</a:t>
            </a:r>
          </a:p>
          <a:p>
            <a:pPr>
              <a:spcBef>
                <a:spcPts val="7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orbel" panose="020B0503020204020204" pitchFamily="34" charset="0"/>
              </a:rPr>
              <a:t>Smoking crack allows it to reach the brain more quickly and brings an intense and immediate high that last about 15 minutes.</a:t>
            </a:r>
          </a:p>
          <a:p>
            <a:pPr>
              <a:spcBef>
                <a:spcPts val="700"/>
              </a:spcBef>
              <a:buSzPct val="95000"/>
              <a:buFont typeface="Wingdings" panose="05000000000000000000" pitchFamily="2" charset="2"/>
              <a:buChar char="§"/>
            </a:pPr>
            <a:endParaRPr lang="en-US" altLang="en-US" sz="2400" dirty="0">
              <a:solidFill>
                <a:srgbClr val="500858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500858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396" y="464403"/>
            <a:ext cx="82141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ln w="190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What is…CRACK COCAINE?</a:t>
            </a:r>
          </a:p>
        </p:txBody>
      </p:sp>
      <p:pic>
        <p:nvPicPr>
          <p:cNvPr id="31748" name="Picture 7" descr="C:\Users\E138664\Desktop\crack_cocaine4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87913"/>
            <a:ext cx="32004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70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964488" cy="1252728"/>
          </a:xfrm>
        </p:spPr>
        <p:txBody>
          <a:bodyPr>
            <a:normAutofit fontScale="90000"/>
          </a:bodyPr>
          <a:lstStyle/>
          <a:p>
            <a:r>
              <a:rPr lang="en-CA" dirty="0"/>
              <a:t>Club &amp; Street Drugs – Crack + Cocaine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/>
              <a:t>Blood vessels thicken and constrict, reduce flow of oxygen to heart</a:t>
            </a:r>
          </a:p>
          <a:p>
            <a:pPr lvl="2"/>
            <a:r>
              <a:rPr lang="en-CA" b="1" dirty="0"/>
              <a:t>Heart muscles work harder can lead to heart attack or stroke, raises blood pressure, can explode weakened blood vessels in brain</a:t>
            </a:r>
          </a:p>
          <a:p>
            <a:r>
              <a:rPr lang="en-CA" b="1" dirty="0"/>
              <a:t>Small amount can lead to overdose</a:t>
            </a:r>
          </a:p>
          <a:p>
            <a:pPr lvl="2"/>
            <a:r>
              <a:rPr lang="en-CA" b="1" dirty="0"/>
              <a:t>Overdose can cause seizure or heart failure</a:t>
            </a:r>
          </a:p>
          <a:p>
            <a:r>
              <a:rPr lang="en-CA" b="1" dirty="0"/>
              <a:t>Snorting cocaine  </a:t>
            </a:r>
          </a:p>
          <a:p>
            <a:pPr lvl="2"/>
            <a:r>
              <a:rPr lang="en-CA" b="1" dirty="0"/>
              <a:t>sinus infection, loss of smell, damage tissue, </a:t>
            </a:r>
          </a:p>
          <a:p>
            <a:pPr marL="768096" lvl="2" indent="0">
              <a:buNone/>
            </a:pPr>
            <a:r>
              <a:rPr lang="en-CA" b="1" dirty="0"/>
              <a:t>    hole in nose, damage lungs </a:t>
            </a:r>
          </a:p>
          <a:p>
            <a:r>
              <a:rPr lang="en-CA" b="1" dirty="0">
                <a:solidFill>
                  <a:srgbClr val="FF0000"/>
                </a:solidFill>
              </a:rPr>
              <a:t>Cocaine increases the same chemicals in the brain that make people feel good when they eat, drink or have sex 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Dopamine</a:t>
            </a:r>
          </a:p>
          <a:p>
            <a:pPr lvl="2"/>
            <a:r>
              <a:rPr lang="en-CA" b="1" dirty="0"/>
              <a:t>blocks re-uptake protein and allows DA to remain in synapse</a:t>
            </a:r>
          </a:p>
          <a:p>
            <a:pPr lvl="2"/>
            <a:r>
              <a:rPr lang="en-CA" b="1" dirty="0"/>
              <a:t>Chronic use - DA receptor down-regulation</a:t>
            </a:r>
          </a:p>
          <a:p>
            <a:pPr lvl="2"/>
            <a:r>
              <a:rPr lang="en-CA" b="1" dirty="0"/>
              <a:t>Depression  - result from decreased DA activity after withdrawal</a:t>
            </a:r>
          </a:p>
          <a:p>
            <a:pPr lvl="2"/>
            <a:r>
              <a:rPr lang="en-CA" b="1" dirty="0"/>
              <a:t>Sensitization - brain is more sensitive to things that increase DA (cocaine)</a:t>
            </a:r>
          </a:p>
          <a:p>
            <a:pPr lvl="1"/>
            <a:endParaRPr lang="en-CA" b="1" dirty="0"/>
          </a:p>
          <a:p>
            <a:endParaRPr lang="en-CA" b="1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04" y="2708920"/>
            <a:ext cx="176368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9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altLang="en-US" sz="4800" dirty="0">
                <a:solidFill>
                  <a:schemeClr val="accent1">
                    <a:satMod val="150000"/>
                  </a:schemeClr>
                </a:solidFill>
              </a:rPr>
              <a:t>Anxiety Disorders and Stimulants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00808"/>
            <a:ext cx="7634808" cy="4607917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CA" altLang="en-US" dirty="0"/>
              <a:t>excessive caffeine  or  stimulant use - mimic symptoms of anxiety, counteract sedation and increase insomnia</a:t>
            </a: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CA" altLang="en-US" sz="1100" dirty="0"/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CA" altLang="en-US" dirty="0"/>
              <a:t>increased  heart rate, nervousness, flushed face, gastrointestinal disturbances, muscle twitching, palpitations and sweating</a:t>
            </a: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CA" altLang="en-US" dirty="0"/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CA" altLang="en-US" dirty="0"/>
              <a:t>may request higher doses of benzodiazepines to mask both underlying symptoms AND stimulant effects</a:t>
            </a:r>
            <a:endParaRPr lang="en-CA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72651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400050"/>
            <a:ext cx="756084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altLang="en-US" dirty="0">
                <a:solidFill>
                  <a:schemeClr val="accent1">
                    <a:satMod val="150000"/>
                  </a:schemeClr>
                </a:solidFill>
                <a:latin typeface="Tahoma" pitchFamily="34" charset="0"/>
              </a:rPr>
              <a:t>Schizophrenia and Cocaine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382000" cy="3886200"/>
          </a:xfrm>
        </p:spPr>
        <p:txBody>
          <a:bodyPr/>
          <a:lstStyle/>
          <a:p>
            <a:r>
              <a:rPr lang="en-CA" altLang="en-US" sz="2400" dirty="0"/>
              <a:t>reduces negative symptoms &amp; relieves feelings of depression</a:t>
            </a:r>
          </a:p>
          <a:p>
            <a:endParaRPr lang="en-CA" altLang="en-US" sz="2400" dirty="0"/>
          </a:p>
          <a:p>
            <a:r>
              <a:rPr lang="en-CA" altLang="en-US" sz="2400" dirty="0"/>
              <a:t>may feel that it increases ‘focus’ or attention</a:t>
            </a:r>
          </a:p>
          <a:p>
            <a:endParaRPr lang="en-CA" altLang="en-US" sz="2400" dirty="0"/>
          </a:p>
          <a:p>
            <a:r>
              <a:rPr lang="en-CA" altLang="en-US" sz="2400" dirty="0"/>
              <a:t>may cause dystonia and/or dyskinesia</a:t>
            </a:r>
          </a:p>
          <a:p>
            <a:endParaRPr lang="en-CA" altLang="en-US" sz="2400" dirty="0"/>
          </a:p>
          <a:p>
            <a:r>
              <a:rPr lang="en-CA" altLang="en-US" sz="2400" dirty="0"/>
              <a:t>increases agitation and propensity for violence</a:t>
            </a:r>
          </a:p>
        </p:txBody>
      </p:sp>
      <p:pic>
        <p:nvPicPr>
          <p:cNvPr id="23556" name="Picture 1028" descr="cocaine0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150"/>
            <a:ext cx="17954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99463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145016" cy="126876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latin typeface="+mn-lt"/>
              </a:rPr>
              <a:t>Club &amp; Street Drugs–</a:t>
            </a:r>
            <a:r>
              <a:rPr lang="en-US" altLang="en-US" sz="4900" dirty="0">
                <a:latin typeface="+mn-lt"/>
              </a:rPr>
              <a:t>Crystal Meth</a:t>
            </a:r>
            <a:endParaRPr lang="en-CA" altLang="en-US" sz="4900" dirty="0">
              <a:latin typeface="+mn-lt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80920" cy="489654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Man-made drug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Easy to produce (15 chemicals used)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Main ingredient pseudo ephedrine (cold remedy)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Investment of $150  = yield $10,000 </a:t>
            </a:r>
          </a:p>
          <a:p>
            <a:pPr lvl="1">
              <a:lnSpc>
                <a:spcPct val="90000"/>
              </a:lnSpc>
            </a:pPr>
            <a:r>
              <a:rPr lang="en-CA" altLang="en-US" sz="2400" dirty="0"/>
              <a:t>Each kg of meth produced 5-7kg of chemical waste dumped down the drain or dumped in backyard</a:t>
            </a:r>
          </a:p>
          <a:p>
            <a:pPr lvl="1">
              <a:lnSpc>
                <a:spcPct val="90000"/>
              </a:lnSpc>
            </a:pPr>
            <a:r>
              <a:rPr lang="en-CA" altLang="en-US" sz="2400" dirty="0"/>
              <a:t>By-product is toxic gas which causes fires or explosions</a:t>
            </a:r>
          </a:p>
          <a:p>
            <a:pPr lvl="1">
              <a:lnSpc>
                <a:spcPct val="90000"/>
              </a:lnSpc>
            </a:pPr>
            <a:r>
              <a:rPr lang="en-CA" altLang="en-US" sz="2400" b="1" dirty="0"/>
              <a:t>Used in Second World War to keep pilots awake on long missions</a:t>
            </a:r>
          </a:p>
          <a:p>
            <a:pPr lvl="1">
              <a:lnSpc>
                <a:spcPct val="90000"/>
              </a:lnSpc>
            </a:pPr>
            <a:r>
              <a:rPr lang="en-CA" altLang="en-US" sz="2400" dirty="0"/>
              <a:t>Methamphetamine releases high levels of </a:t>
            </a:r>
            <a:r>
              <a:rPr lang="en-CA" altLang="en-US" sz="2400" b="1" u="sng" dirty="0"/>
              <a:t>dopamine</a:t>
            </a:r>
            <a:r>
              <a:rPr lang="en-CA" altLang="en-US" sz="2400" dirty="0"/>
              <a:t> in the brain a neurotransmitter that is associated with pleasurable or rewarding experiences</a:t>
            </a:r>
          </a:p>
          <a:p>
            <a:pPr lvl="1">
              <a:lnSpc>
                <a:spcPct val="90000"/>
              </a:lnSpc>
            </a:pPr>
            <a:r>
              <a:rPr lang="en-CA" altLang="en-US" sz="2400" dirty="0"/>
              <a:t>User feels increased wakefulness and physical activity and decreased appetite</a:t>
            </a:r>
          </a:p>
          <a:p>
            <a:pPr lvl="1">
              <a:lnSpc>
                <a:spcPct val="90000"/>
              </a:lnSpc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066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4430"/>
            <a:ext cx="741682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buAutoNum type="arabicPeriod"/>
            </a:pPr>
            <a:r>
              <a:rPr lang="en-US" sz="2000" b="1" dirty="0"/>
              <a:t>Which second generation antipsychotics (SGA) lead to the most weight gain?</a:t>
            </a:r>
          </a:p>
          <a:p>
            <a:pPr marL="690563" lvl="1" indent="-233363">
              <a:spcBef>
                <a:spcPts val="0"/>
              </a:spcBef>
              <a:buFont typeface="+mj-lt"/>
              <a:buAutoNum type="alphaLcParenR"/>
            </a:pPr>
            <a:r>
              <a:rPr lang="en-US" sz="2000" dirty="0"/>
              <a:t>Olanzapine and Quetiapine </a:t>
            </a:r>
          </a:p>
          <a:p>
            <a:pPr marL="690563" lvl="1" indent="-233363">
              <a:spcBef>
                <a:spcPts val="0"/>
              </a:spcBef>
              <a:buFont typeface="+mj-lt"/>
              <a:buAutoNum type="alphaLcParenR"/>
            </a:pPr>
            <a:r>
              <a:rPr lang="en-US" sz="2000" dirty="0"/>
              <a:t>Risperidone </a:t>
            </a:r>
          </a:p>
          <a:p>
            <a:pPr marL="690563" lvl="1" indent="-233363">
              <a:spcBef>
                <a:spcPts val="0"/>
              </a:spcBef>
              <a:buFont typeface="+mj-lt"/>
              <a:buAutoNum type="alphaLcParenR"/>
            </a:pPr>
            <a:r>
              <a:rPr lang="en-US" sz="2000" dirty="0" err="1"/>
              <a:t>Aripiprazol</a:t>
            </a:r>
            <a:r>
              <a:rPr lang="en-US" sz="2000" dirty="0"/>
              <a:t> and Ziprasidone </a:t>
            </a:r>
          </a:p>
          <a:p>
            <a:pPr marL="690563" lvl="1" indent="-233363">
              <a:spcBef>
                <a:spcPts val="0"/>
              </a:spcBef>
              <a:buFont typeface="+mj-lt"/>
              <a:buAutoNum type="alphaLcParenR"/>
            </a:pPr>
            <a:r>
              <a:rPr lang="en-US" sz="2000" dirty="0"/>
              <a:t>Haloperidol and </a:t>
            </a:r>
            <a:r>
              <a:rPr lang="en-US" sz="2000" dirty="0" err="1"/>
              <a:t>Fluphenazine</a:t>
            </a:r>
            <a:r>
              <a:rPr lang="en-US" sz="2000" dirty="0"/>
              <a:t> </a:t>
            </a:r>
          </a:p>
          <a:p>
            <a:pPr marL="690563" lvl="1" indent="-233363">
              <a:spcBef>
                <a:spcPts val="0"/>
              </a:spcBef>
              <a:buFont typeface="+mj-lt"/>
              <a:buAutoNum type="alphaLcParenR"/>
            </a:pPr>
            <a:endParaRPr lang="en-US" sz="2000" dirty="0"/>
          </a:p>
          <a:p>
            <a:pPr marL="346075" indent="-346075">
              <a:buAutoNum type="arabicPeriod" startAt="2"/>
            </a:pPr>
            <a:r>
              <a:rPr lang="en-US" sz="2000" b="1" dirty="0"/>
              <a:t>Which tests are recommended by the Canadian Diabetes Association guidelines for SGAs?</a:t>
            </a:r>
          </a:p>
          <a:p>
            <a:pPr marL="690563" lvl="1" indent="-233363">
              <a:spcBef>
                <a:spcPts val="0"/>
              </a:spcBef>
              <a:buFont typeface="+mj-lt"/>
              <a:buAutoNum type="alphaLcParenR"/>
            </a:pPr>
            <a:r>
              <a:rPr lang="en-US" sz="2000" dirty="0"/>
              <a:t>Lipid Panel</a:t>
            </a:r>
          </a:p>
          <a:p>
            <a:pPr marL="690563" lvl="1" indent="-233363">
              <a:spcBef>
                <a:spcPts val="0"/>
              </a:spcBef>
              <a:buFont typeface="+mj-lt"/>
              <a:buAutoNum type="alphaLcParenR"/>
            </a:pPr>
            <a:r>
              <a:rPr lang="en-US" sz="2000" dirty="0"/>
              <a:t>Fasting Blood Sugar</a:t>
            </a:r>
          </a:p>
          <a:p>
            <a:pPr marL="690563" lvl="1" indent="-233363">
              <a:spcBef>
                <a:spcPts val="0"/>
              </a:spcBef>
              <a:buFont typeface="+mj-lt"/>
              <a:buAutoNum type="alphaLcParenR"/>
            </a:pPr>
            <a:r>
              <a:rPr lang="en-US" sz="2000" dirty="0"/>
              <a:t>BMI</a:t>
            </a:r>
          </a:p>
          <a:p>
            <a:pPr marL="690563" lvl="1" indent="-233363">
              <a:spcBef>
                <a:spcPts val="0"/>
              </a:spcBef>
              <a:buFont typeface="+mj-lt"/>
              <a:buAutoNum type="alphaLcParenR"/>
            </a:pPr>
            <a:r>
              <a:rPr lang="en-US" sz="2000" dirty="0"/>
              <a:t>All the above</a:t>
            </a:r>
          </a:p>
          <a:p>
            <a:r>
              <a:rPr lang="en-US" sz="2000" b="1" dirty="0"/>
              <a:t>4. Can you name at least 4 neurotransmitters?</a:t>
            </a:r>
          </a:p>
          <a:p>
            <a:endParaRPr lang="en-US" sz="2000" b="1" dirty="0"/>
          </a:p>
          <a:p>
            <a:r>
              <a:rPr lang="en-US" sz="2000" b="1" dirty="0"/>
              <a:t>5. Can you name 5 street / party drugs ?</a:t>
            </a:r>
          </a:p>
          <a:p>
            <a:endParaRPr lang="en-US" sz="2000" b="1" dirty="0"/>
          </a:p>
          <a:p>
            <a:r>
              <a:rPr lang="en-US" sz="2000" b="1" dirty="0"/>
              <a:t>6. Fluoxetine is a(n)</a:t>
            </a:r>
          </a:p>
          <a:p>
            <a:r>
              <a:rPr lang="en-US" sz="2000" b="1" dirty="0"/>
              <a:t>        </a:t>
            </a:r>
            <a:r>
              <a:rPr lang="en-US" sz="2000" dirty="0"/>
              <a:t>a) antidepressant</a:t>
            </a:r>
          </a:p>
          <a:p>
            <a:pPr lvl="1"/>
            <a:r>
              <a:rPr lang="en-US" sz="2000" dirty="0"/>
              <a:t>b) Mood stabilizer</a:t>
            </a:r>
          </a:p>
          <a:p>
            <a:pPr lvl="1"/>
            <a:r>
              <a:rPr lang="en-US" sz="2000" dirty="0"/>
              <a:t>c) Antipsychotic</a:t>
            </a:r>
          </a:p>
          <a:p>
            <a:pPr lvl="1"/>
            <a:r>
              <a:rPr lang="en-US" sz="2000" dirty="0"/>
              <a:t>d) None of the above 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4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145016" cy="126876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latin typeface="+mn-lt"/>
              </a:rPr>
              <a:t>Club &amp; Street Drugs – </a:t>
            </a:r>
            <a:r>
              <a:rPr lang="en-US" altLang="en-US" sz="4900" dirty="0">
                <a:latin typeface="+mn-lt"/>
              </a:rPr>
              <a:t>Crystal Meth</a:t>
            </a:r>
            <a:endParaRPr lang="en-CA" altLang="en-US" sz="4900" dirty="0">
              <a:latin typeface="+mn-lt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80920" cy="4896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altLang="en-US" dirty="0"/>
              <a:t>Higher doses</a:t>
            </a:r>
          </a:p>
          <a:p>
            <a:pPr lvl="1">
              <a:lnSpc>
                <a:spcPct val="90000"/>
              </a:lnSpc>
            </a:pPr>
            <a:r>
              <a:rPr lang="en-CA" altLang="en-US" dirty="0"/>
              <a:t> Cause irritability, insomnia, confusion, hallucinations, anxiety, paranoia and increased aggression</a:t>
            </a:r>
          </a:p>
          <a:p>
            <a:pPr lvl="1">
              <a:lnSpc>
                <a:spcPct val="90000"/>
              </a:lnSpc>
            </a:pPr>
            <a:r>
              <a:rPr lang="en-CA" altLang="en-US" dirty="0"/>
              <a:t>Even higher doses can cause hypothermia, convulsions and lead to death</a:t>
            </a:r>
          </a:p>
          <a:p>
            <a:pPr lvl="1">
              <a:lnSpc>
                <a:spcPct val="90000"/>
              </a:lnSpc>
            </a:pPr>
            <a:r>
              <a:rPr lang="en-CA" altLang="en-US" dirty="0"/>
              <a:t>When body is stimulated by meth it causes irreversible damage</a:t>
            </a:r>
          </a:p>
          <a:p>
            <a:pPr lvl="1">
              <a:lnSpc>
                <a:spcPct val="90000"/>
              </a:lnSpc>
            </a:pPr>
            <a:r>
              <a:rPr lang="en-CA" altLang="en-US" dirty="0"/>
              <a:t>Increased heart rate and blood pressure damage blood vessels in the brain, causing strokes, irregular heart beat causing a collapse or death</a:t>
            </a:r>
          </a:p>
          <a:p>
            <a:pPr>
              <a:lnSpc>
                <a:spcPct val="90000"/>
              </a:lnSpc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02846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596"/>
            <a:ext cx="5688632" cy="29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"/>
            <a:ext cx="3456384" cy="30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meth_mou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5" y="4364037"/>
            <a:ext cx="384968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08" y="4509120"/>
            <a:ext cx="36576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93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RX Drug Abuse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Definition :</a:t>
            </a:r>
          </a:p>
          <a:p>
            <a:pPr lvl="1"/>
            <a:r>
              <a:rPr lang="en-CA" dirty="0"/>
              <a:t>Prescription drug abuse is using prescription medication in a way that isn’t prescribed by a health care practitioner, or using someone else’s prescription</a:t>
            </a:r>
          </a:p>
          <a:p>
            <a:pPr lvl="1"/>
            <a:r>
              <a:rPr lang="en-CA" dirty="0"/>
              <a:t>Who is abusing them?</a:t>
            </a:r>
          </a:p>
          <a:p>
            <a:pPr lvl="1"/>
            <a:r>
              <a:rPr lang="en-CA" dirty="0"/>
              <a:t>Examples:</a:t>
            </a:r>
          </a:p>
          <a:p>
            <a:pPr lvl="2"/>
            <a:r>
              <a:rPr lang="en-CA" dirty="0"/>
              <a:t>Misuse of laxatives, diuretics and diet aids to improve personal appearance</a:t>
            </a:r>
          </a:p>
          <a:p>
            <a:pPr lvl="2"/>
            <a:r>
              <a:rPr lang="en-CA" dirty="0"/>
              <a:t>Mixing alcohol + prescription drugs to achieve &amp; enhance “high”</a:t>
            </a:r>
          </a:p>
          <a:p>
            <a:pPr lvl="2"/>
            <a:r>
              <a:rPr lang="en-CA" dirty="0"/>
              <a:t>Use of codeine cough syrup to achieve intoxication</a:t>
            </a:r>
          </a:p>
          <a:p>
            <a:pPr lvl="1"/>
            <a:r>
              <a:rPr lang="en-CA" dirty="0"/>
              <a:t>Misuse of stimulants to enhance performance</a:t>
            </a:r>
          </a:p>
        </p:txBody>
      </p:sp>
    </p:spTree>
    <p:extLst>
      <p:ext uri="{BB962C8B-B14F-4D97-AF65-F5344CB8AC3E}">
        <p14:creationId xmlns:p14="http://schemas.microsoft.com/office/powerpoint/2010/main" val="3131310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708920"/>
            <a:ext cx="8784976" cy="2033392"/>
          </a:xfrm>
        </p:spPr>
        <p:txBody>
          <a:bodyPr>
            <a:normAutofit fontScale="90000"/>
          </a:bodyPr>
          <a:lstStyle/>
          <a:p>
            <a:pPr>
              <a:buClr>
                <a:srgbClr val="F0AD00"/>
              </a:buClr>
              <a:buSzPct val="80000"/>
            </a:pPr>
            <a:r>
              <a:rPr lang="en-US" altLang="zh-TW" sz="4000" dirty="0">
                <a:solidFill>
                  <a:srgbClr val="FFC000"/>
                </a:solidFill>
              </a:rPr>
              <a:t>Schizophrenia </a:t>
            </a:r>
            <a:r>
              <a:rPr lang="en-CA" sz="4000" dirty="0"/>
              <a:t>and antipsychotics </a:t>
            </a:r>
            <a:r>
              <a:rPr lang="en-US" altLang="zh-TW" sz="4000" dirty="0">
                <a:solidFill>
                  <a:srgbClr val="FFC000"/>
                </a:solidFill>
              </a:rPr>
              <a:t>Depression and Antidepressants </a:t>
            </a:r>
            <a:br>
              <a:rPr lang="en-US" altLang="zh-TW" sz="4000" dirty="0">
                <a:solidFill>
                  <a:srgbClr val="FFC000"/>
                </a:solidFill>
              </a:rPr>
            </a:br>
            <a:r>
              <a:rPr lang="en-US" altLang="zh-TW" sz="4000" dirty="0">
                <a:solidFill>
                  <a:srgbClr val="FFC000"/>
                </a:solidFill>
              </a:rPr>
              <a:t>Bipolar disorders and Mood Stabilizers </a:t>
            </a:r>
            <a:br>
              <a:rPr lang="en-US" altLang="zh-TW" sz="4800" dirty="0">
                <a:solidFill>
                  <a:srgbClr val="FFFFFF"/>
                </a:solidFill>
              </a:rPr>
            </a:br>
            <a:endParaRPr lang="en-US" altLang="zh-TW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2656"/>
            <a:ext cx="8077200" cy="2160240"/>
          </a:xfrm>
        </p:spPr>
        <p:txBody>
          <a:bodyPr>
            <a:normAutofit/>
          </a:bodyPr>
          <a:lstStyle/>
          <a:p>
            <a:pPr algn="ctr"/>
            <a:r>
              <a:rPr lang="en-GB" altLang="zh-TW" sz="6000" dirty="0">
                <a:solidFill>
                  <a:srgbClr val="FFC000"/>
                </a:solidFill>
                <a:latin typeface="+mj-lt"/>
              </a:rPr>
              <a:t>Pharmacotherapy in Psychiatry</a:t>
            </a:r>
            <a:endParaRPr lang="en-US" altLang="zh-TW" sz="6000" dirty="0">
              <a:solidFill>
                <a:srgbClr val="FFC000"/>
              </a:solidFill>
              <a:latin typeface="+mj-lt"/>
            </a:endParaRPr>
          </a:p>
          <a:p>
            <a:pPr>
              <a:buFont typeface="Wingdings" pitchFamily="2" charset="2"/>
              <a:buChar char="n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190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Schizophrenia and antipsychotics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Autofit/>
          </a:bodyPr>
          <a:lstStyle/>
          <a:p>
            <a:r>
              <a:rPr lang="en-CA" sz="2000" dirty="0"/>
              <a:t>Characterized by psychosis, hallucinations, delusions, cognitive defects, occupational and social dysfunction</a:t>
            </a:r>
          </a:p>
          <a:p>
            <a:pPr lvl="1"/>
            <a:r>
              <a:rPr lang="en-CA" sz="2000" b="1" dirty="0"/>
              <a:t>Positive and Negative symptoms</a:t>
            </a:r>
          </a:p>
          <a:p>
            <a:r>
              <a:rPr lang="en-CA" sz="2000" dirty="0"/>
              <a:t>Chronic psychotic illness</a:t>
            </a:r>
          </a:p>
          <a:p>
            <a:pPr lvl="1"/>
            <a:r>
              <a:rPr lang="en-CA" sz="2000" dirty="0"/>
              <a:t>Episodic exacerbations and remissions with residual symptoms</a:t>
            </a:r>
          </a:p>
          <a:p>
            <a:pPr lvl="1"/>
            <a:r>
              <a:rPr lang="en-CA" sz="2000" b="1" dirty="0"/>
              <a:t>Complete remission is not common</a:t>
            </a:r>
          </a:p>
          <a:p>
            <a:r>
              <a:rPr lang="en-GB" altLang="zh-TW" sz="2000" dirty="0"/>
              <a:t>Onset</a:t>
            </a:r>
          </a:p>
          <a:p>
            <a:pPr lvl="1"/>
            <a:r>
              <a:rPr lang="en-GB" altLang="zh-TW" sz="2000" dirty="0"/>
              <a:t>late teens or early 20s in males</a:t>
            </a:r>
          </a:p>
          <a:p>
            <a:pPr lvl="1"/>
            <a:r>
              <a:rPr lang="en-GB" altLang="zh-TW" sz="2000" dirty="0"/>
              <a:t>sometime later in females</a:t>
            </a:r>
          </a:p>
          <a:p>
            <a:r>
              <a:rPr lang="en-GB" altLang="zh-TW" sz="2000" dirty="0"/>
              <a:t>Suicide rate comparable to depressive illness </a:t>
            </a:r>
          </a:p>
          <a:p>
            <a:pPr lvl="1"/>
            <a:r>
              <a:rPr lang="en-GB" altLang="zh-TW" sz="2000" dirty="0" err="1"/>
              <a:t>approx</a:t>
            </a:r>
            <a:r>
              <a:rPr lang="en-GB" altLang="zh-TW" sz="2000" dirty="0"/>
              <a:t> 10%</a:t>
            </a:r>
          </a:p>
          <a:p>
            <a:r>
              <a:rPr lang="en-CA" sz="2000" b="1" dirty="0"/>
              <a:t>Antipsychotics</a:t>
            </a:r>
          </a:p>
          <a:p>
            <a:pPr lvl="1"/>
            <a:r>
              <a:rPr lang="en-CA" sz="2000" b="1" dirty="0"/>
              <a:t>Typical / Conventional antipsychotics</a:t>
            </a:r>
          </a:p>
          <a:p>
            <a:pPr lvl="1"/>
            <a:r>
              <a:rPr lang="en-CA" sz="2000" b="1" dirty="0"/>
              <a:t>Atypical antipsychotics</a:t>
            </a:r>
          </a:p>
          <a:p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519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Schizophrenia and Antipsychotics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No consistent neuropathology or biomarkers for schizophrenia </a:t>
            </a:r>
          </a:p>
          <a:p>
            <a:pPr lvl="1"/>
            <a:r>
              <a:rPr lang="en-CA" dirty="0"/>
              <a:t>? Increased dopamine in mesolimbic pathways causes delusions and hallucinations</a:t>
            </a:r>
          </a:p>
          <a:p>
            <a:pPr lvl="1"/>
            <a:r>
              <a:rPr lang="en-CA" dirty="0"/>
              <a:t>? Dopamine deficiency in </a:t>
            </a:r>
            <a:r>
              <a:rPr lang="en-CA" dirty="0" err="1"/>
              <a:t>mesocortical</a:t>
            </a:r>
            <a:r>
              <a:rPr lang="en-CA" dirty="0"/>
              <a:t> and </a:t>
            </a:r>
            <a:r>
              <a:rPr lang="en-CA" dirty="0" err="1"/>
              <a:t>nigrostriatal</a:t>
            </a:r>
            <a:r>
              <a:rPr lang="en-CA" dirty="0"/>
              <a:t> pathways causes negative symptoms (apathy, withdrawal)</a:t>
            </a:r>
          </a:p>
          <a:p>
            <a:pPr lvl="1"/>
            <a:r>
              <a:rPr lang="en-CA" dirty="0"/>
              <a:t>Hallucinogens produce effect through action on 5-HT2 receptors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88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Antipsychotics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258816" cy="929559"/>
          </a:xfrm>
        </p:spPr>
        <p:txBody>
          <a:bodyPr>
            <a:normAutofit fontScale="92500" lnSpcReduction="10000"/>
          </a:bodyPr>
          <a:lstStyle/>
          <a:p>
            <a:r>
              <a:rPr lang="en-CA" sz="1900" cap="none" dirty="0"/>
              <a:t>Typical / Conventional Antipsychotics (AKA Dopamine receptor antagonists”, “Neuroleptics” “Major tranquilizers” )</a:t>
            </a:r>
            <a:endParaRPr lang="en-CA" sz="16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Chlorpromazine (</a:t>
            </a:r>
            <a:r>
              <a:rPr lang="en-CA" dirty="0" err="1"/>
              <a:t>Largactil</a:t>
            </a:r>
            <a:r>
              <a:rPr lang="en-CA" dirty="0"/>
              <a:t>®)</a:t>
            </a:r>
          </a:p>
          <a:p>
            <a:r>
              <a:rPr lang="en-CA" dirty="0" err="1"/>
              <a:t>Flupenthixol</a:t>
            </a:r>
            <a:r>
              <a:rPr lang="en-CA" dirty="0"/>
              <a:t> (</a:t>
            </a:r>
            <a:r>
              <a:rPr lang="en-CA" dirty="0" err="1"/>
              <a:t>Fluanxol</a:t>
            </a:r>
            <a:r>
              <a:rPr lang="en-CA" dirty="0"/>
              <a:t>®)</a:t>
            </a:r>
          </a:p>
          <a:p>
            <a:r>
              <a:rPr lang="en-CA" dirty="0"/>
              <a:t>Haloperidol (</a:t>
            </a:r>
            <a:r>
              <a:rPr lang="en-CA" dirty="0" err="1"/>
              <a:t>Serenace</a:t>
            </a:r>
            <a:r>
              <a:rPr lang="en-CA" dirty="0"/>
              <a:t>®, Haldol®)</a:t>
            </a:r>
          </a:p>
          <a:p>
            <a:r>
              <a:rPr lang="en-CA" dirty="0" err="1"/>
              <a:t>Pericyazine</a:t>
            </a:r>
            <a:r>
              <a:rPr lang="en-CA" dirty="0"/>
              <a:t> (</a:t>
            </a:r>
            <a:r>
              <a:rPr lang="en-CA" dirty="0" err="1"/>
              <a:t>Neulactil</a:t>
            </a:r>
            <a:r>
              <a:rPr lang="en-CA" dirty="0"/>
              <a:t>®)</a:t>
            </a:r>
          </a:p>
          <a:p>
            <a:r>
              <a:rPr lang="en-CA" dirty="0" err="1"/>
              <a:t>Pimozide</a:t>
            </a:r>
            <a:r>
              <a:rPr lang="en-CA" dirty="0"/>
              <a:t> (</a:t>
            </a:r>
            <a:r>
              <a:rPr lang="en-CA" dirty="0" err="1"/>
              <a:t>Orap</a:t>
            </a:r>
            <a:r>
              <a:rPr lang="en-CA" dirty="0"/>
              <a:t>®, </a:t>
            </a:r>
            <a:r>
              <a:rPr lang="en-CA" dirty="0" err="1"/>
              <a:t>Orap</a:t>
            </a:r>
            <a:r>
              <a:rPr lang="en-CA" dirty="0"/>
              <a:t> Forte®)</a:t>
            </a:r>
          </a:p>
          <a:p>
            <a:r>
              <a:rPr lang="en-CA" dirty="0" err="1"/>
              <a:t>Sulpiride</a:t>
            </a:r>
            <a:r>
              <a:rPr lang="en-CA" dirty="0"/>
              <a:t> (</a:t>
            </a:r>
            <a:r>
              <a:rPr lang="en-CA" dirty="0" err="1"/>
              <a:t>Dogmatil</a:t>
            </a:r>
            <a:r>
              <a:rPr lang="en-CA" dirty="0"/>
              <a:t>®)</a:t>
            </a:r>
          </a:p>
          <a:p>
            <a:r>
              <a:rPr lang="en-CA" dirty="0" err="1"/>
              <a:t>Thioridazine</a:t>
            </a:r>
            <a:r>
              <a:rPr lang="en-CA" dirty="0"/>
              <a:t> (</a:t>
            </a:r>
            <a:r>
              <a:rPr lang="en-CA" dirty="0" err="1"/>
              <a:t>Melleril</a:t>
            </a:r>
            <a:r>
              <a:rPr lang="en-CA" dirty="0"/>
              <a:t>®)</a:t>
            </a:r>
          </a:p>
          <a:p>
            <a:r>
              <a:rPr lang="en-CA" dirty="0"/>
              <a:t>Trifluoperazine (</a:t>
            </a:r>
            <a:r>
              <a:rPr lang="en-CA" dirty="0" err="1"/>
              <a:t>Stelazine</a:t>
            </a:r>
            <a:r>
              <a:rPr lang="en-CA" dirty="0"/>
              <a:t>®)</a:t>
            </a:r>
          </a:p>
          <a:p>
            <a:r>
              <a:rPr lang="en-CA" dirty="0" err="1"/>
              <a:t>Thiothixene</a:t>
            </a:r>
            <a:r>
              <a:rPr lang="en-CA" dirty="0"/>
              <a:t> (</a:t>
            </a:r>
            <a:r>
              <a:rPr lang="en-CA" dirty="0" err="1"/>
              <a:t>Navane</a:t>
            </a:r>
            <a:r>
              <a:rPr lang="en-CA" dirty="0"/>
              <a:t>®)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1484785"/>
            <a:ext cx="3682752" cy="929558"/>
          </a:xfrm>
        </p:spPr>
        <p:txBody>
          <a:bodyPr>
            <a:normAutofit fontScale="92500" lnSpcReduction="10000"/>
          </a:bodyPr>
          <a:lstStyle/>
          <a:p>
            <a:r>
              <a:rPr lang="en-CA" sz="2100" cap="none" dirty="0"/>
              <a:t>Atypical Antipsychotics </a:t>
            </a:r>
          </a:p>
          <a:p>
            <a:r>
              <a:rPr lang="en-CA" sz="2100" cap="none" dirty="0"/>
              <a:t>(AKA “Serotonin-dopamine antagonists”)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err="1"/>
              <a:t>Amisulpiride</a:t>
            </a:r>
            <a:r>
              <a:rPr lang="en-CA" dirty="0"/>
              <a:t> (</a:t>
            </a:r>
            <a:r>
              <a:rPr lang="en-CA" dirty="0" err="1"/>
              <a:t>Solian</a:t>
            </a:r>
            <a:r>
              <a:rPr lang="en-CA" dirty="0"/>
              <a:t>®)</a:t>
            </a:r>
          </a:p>
          <a:p>
            <a:r>
              <a:rPr lang="en-CA" dirty="0"/>
              <a:t>Quetiapine (Seroquel®)</a:t>
            </a:r>
          </a:p>
          <a:p>
            <a:r>
              <a:rPr lang="en-CA" dirty="0"/>
              <a:t>Ziprasidone (</a:t>
            </a:r>
            <a:r>
              <a:rPr lang="en-CA" dirty="0" err="1"/>
              <a:t>Zeldox</a:t>
            </a:r>
            <a:r>
              <a:rPr lang="en-CA" dirty="0"/>
              <a:t>®)</a:t>
            </a:r>
          </a:p>
          <a:p>
            <a:r>
              <a:rPr lang="en-CA" dirty="0"/>
              <a:t>Risperidone (Risperdal®)</a:t>
            </a:r>
          </a:p>
          <a:p>
            <a:r>
              <a:rPr lang="en-CA" dirty="0"/>
              <a:t>Olanzapine (</a:t>
            </a:r>
            <a:r>
              <a:rPr lang="en-CA" dirty="0" err="1"/>
              <a:t>Zyprexa</a:t>
            </a:r>
            <a:r>
              <a:rPr lang="en-CA" dirty="0"/>
              <a:t>®)</a:t>
            </a:r>
          </a:p>
          <a:p>
            <a:r>
              <a:rPr lang="en-CA" dirty="0"/>
              <a:t>Clozapine (Clozaril®)</a:t>
            </a:r>
          </a:p>
          <a:p>
            <a:r>
              <a:rPr lang="en-CA" dirty="0"/>
              <a:t>Aripiprazole (</a:t>
            </a:r>
            <a:r>
              <a:rPr lang="en-CA" dirty="0" err="1"/>
              <a:t>Abilify</a:t>
            </a:r>
            <a:r>
              <a:rPr lang="en-CA" dirty="0"/>
              <a:t>®)</a:t>
            </a:r>
          </a:p>
          <a:p>
            <a:r>
              <a:rPr lang="en-CA" dirty="0"/>
              <a:t>Paliperidone (</a:t>
            </a:r>
            <a:r>
              <a:rPr lang="en-CA" dirty="0" err="1"/>
              <a:t>Invega</a:t>
            </a:r>
            <a:r>
              <a:rPr lang="en-CA" dirty="0"/>
              <a:t>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777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txBody>
          <a:bodyPr>
            <a:normAutofit fontScale="90000"/>
          </a:bodyPr>
          <a:lstStyle/>
          <a:p>
            <a:r>
              <a:rPr lang="en-GB" altLang="zh-TW" dirty="0"/>
              <a:t>Typical / Conventional Antipsychotics</a:t>
            </a:r>
            <a:endParaRPr lang="en-US" altLang="zh-TW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 fontScale="92500" lnSpcReduction="10000"/>
          </a:bodyPr>
          <a:lstStyle/>
          <a:p>
            <a:r>
              <a:rPr lang="en-GB" altLang="zh-TW" sz="2800" dirty="0"/>
              <a:t>Properties</a:t>
            </a:r>
          </a:p>
          <a:p>
            <a:pPr lvl="1"/>
            <a:r>
              <a:rPr lang="en-GB" altLang="zh-TW" sz="2400" b="1" dirty="0"/>
              <a:t>Effective in reducing positive symptoms during acute episodes and in preventing their reoccurrence</a:t>
            </a:r>
          </a:p>
          <a:p>
            <a:pPr lvl="1"/>
            <a:r>
              <a:rPr lang="en-GB" altLang="zh-TW" sz="2400" b="1" dirty="0"/>
              <a:t>Less effective in treating negative symptoms</a:t>
            </a:r>
          </a:p>
          <a:p>
            <a:pPr lvl="2"/>
            <a:r>
              <a:rPr lang="en-GB" altLang="zh-TW" sz="2000" b="1" dirty="0"/>
              <a:t>Some concern that they may exacerbate negative symptoms by causing </a:t>
            </a:r>
            <a:r>
              <a:rPr lang="en-GB" altLang="zh-TW" sz="2000" b="1" dirty="0" err="1"/>
              <a:t>akinesia</a:t>
            </a:r>
            <a:endParaRPr lang="en-GB" altLang="zh-TW" sz="2000" b="1" dirty="0"/>
          </a:p>
          <a:p>
            <a:pPr lvl="1"/>
            <a:r>
              <a:rPr lang="en-GB" altLang="zh-TW" sz="2400" dirty="0"/>
              <a:t>Higher incidence of EPS / sedation /  anticholinergic Adverse effects</a:t>
            </a:r>
          </a:p>
          <a:p>
            <a:pPr lvl="1"/>
            <a:r>
              <a:rPr lang="en-CA" altLang="zh-TW" sz="2400" dirty="0"/>
              <a:t>Differ from one another in terms of potency - </a:t>
            </a:r>
            <a:r>
              <a:rPr lang="en-CA" altLang="zh-TW" sz="2000" dirty="0"/>
              <a:t>i.e. size of dose to achieve a given response</a:t>
            </a:r>
          </a:p>
          <a:p>
            <a:pPr lvl="2"/>
            <a:r>
              <a:rPr lang="en-US" altLang="zh-TW" dirty="0"/>
              <a:t>Low potency - Chlorpromazine, </a:t>
            </a:r>
            <a:r>
              <a:rPr lang="en-US" altLang="zh-TW" dirty="0" err="1"/>
              <a:t>thioridazine</a:t>
            </a:r>
            <a:endParaRPr lang="en-US" altLang="zh-TW" dirty="0"/>
          </a:p>
          <a:p>
            <a:pPr lvl="2"/>
            <a:r>
              <a:rPr lang="en-US" altLang="zh-TW" dirty="0"/>
              <a:t>Medium potency - </a:t>
            </a:r>
            <a:r>
              <a:rPr lang="en-US" altLang="zh-TW" dirty="0" err="1"/>
              <a:t>Perphenazine</a:t>
            </a:r>
            <a:endParaRPr lang="en-US" altLang="zh-TW" dirty="0"/>
          </a:p>
          <a:p>
            <a:pPr lvl="2"/>
            <a:r>
              <a:rPr lang="en-US" altLang="zh-TW" dirty="0"/>
              <a:t>High potency - Trifluoperazine, </a:t>
            </a:r>
            <a:r>
              <a:rPr lang="en-US" altLang="zh-TW" dirty="0" err="1"/>
              <a:t>thiothixene</a:t>
            </a:r>
            <a:r>
              <a:rPr lang="en-US" altLang="zh-TW" dirty="0"/>
              <a:t>, </a:t>
            </a:r>
            <a:r>
              <a:rPr lang="en-US" altLang="zh-TW" dirty="0" err="1"/>
              <a:t>fluphenazine</a:t>
            </a:r>
            <a:r>
              <a:rPr lang="en-US" altLang="zh-TW" dirty="0"/>
              <a:t>, haloperidol, </a:t>
            </a:r>
            <a:r>
              <a:rPr lang="en-US" altLang="zh-TW" dirty="0" err="1"/>
              <a:t>pimozide</a:t>
            </a:r>
            <a:endParaRPr lang="en-US" altLang="zh-TW" dirty="0"/>
          </a:p>
          <a:p>
            <a:pPr lvl="1"/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657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Typical Antipsychotics:</a:t>
            </a:r>
            <a:br>
              <a:rPr lang="en-CA" dirty="0"/>
            </a:br>
            <a:r>
              <a:rPr lang="en-CA" dirty="0"/>
              <a:t>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Extrapyramidal symptoms (EPS)</a:t>
            </a:r>
          </a:p>
          <a:p>
            <a:pPr lvl="1"/>
            <a:r>
              <a:rPr lang="en-CA" dirty="0"/>
              <a:t>Early reactions </a:t>
            </a:r>
          </a:p>
          <a:p>
            <a:pPr lvl="2"/>
            <a:r>
              <a:rPr lang="en-CA" dirty="0"/>
              <a:t>Acute dystonia</a:t>
            </a:r>
          </a:p>
          <a:p>
            <a:pPr lvl="2"/>
            <a:r>
              <a:rPr lang="en-CA" dirty="0"/>
              <a:t>Parkinsonism</a:t>
            </a:r>
          </a:p>
          <a:p>
            <a:pPr lvl="2"/>
            <a:r>
              <a:rPr lang="en-CA" dirty="0" err="1"/>
              <a:t>Akathisia</a:t>
            </a:r>
            <a:endParaRPr lang="en-CA" dirty="0"/>
          </a:p>
          <a:p>
            <a:pPr lvl="1"/>
            <a:r>
              <a:rPr lang="en-CA" dirty="0"/>
              <a:t>Late reaction </a:t>
            </a:r>
          </a:p>
          <a:p>
            <a:pPr lvl="2"/>
            <a:r>
              <a:rPr lang="en-CA" dirty="0"/>
              <a:t>Tardive dyskinesia (TD)</a:t>
            </a:r>
          </a:p>
          <a:p>
            <a:endParaRPr lang="en-CA" dirty="0"/>
          </a:p>
          <a:p>
            <a:r>
              <a:rPr lang="en-CA" dirty="0"/>
              <a:t>Neuroleptic malignant syndrome (NMS)</a:t>
            </a:r>
          </a:p>
          <a:p>
            <a:endParaRPr lang="en-CA" dirty="0"/>
          </a:p>
          <a:p>
            <a:r>
              <a:rPr lang="en-CA" dirty="0"/>
              <a:t>Other Adverse effects</a:t>
            </a:r>
          </a:p>
          <a:p>
            <a:pPr lvl="1"/>
            <a:r>
              <a:rPr lang="en-CA" dirty="0" err="1"/>
              <a:t>Prolactinemia</a:t>
            </a:r>
            <a:endParaRPr lang="en-CA" dirty="0"/>
          </a:p>
          <a:p>
            <a:pPr lvl="1"/>
            <a:r>
              <a:rPr lang="en-CA" dirty="0"/>
              <a:t>Sedation</a:t>
            </a:r>
          </a:p>
          <a:p>
            <a:pPr lvl="1"/>
            <a:r>
              <a:rPr lang="en-CA" dirty="0"/>
              <a:t>Seizures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3577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Atypical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Mechanism of action</a:t>
            </a:r>
          </a:p>
          <a:p>
            <a:pPr lvl="1"/>
            <a:r>
              <a:rPr lang="en-CA" dirty="0"/>
              <a:t>Similar blocking effect on D2 receptors</a:t>
            </a:r>
          </a:p>
          <a:p>
            <a:pPr lvl="1"/>
            <a:r>
              <a:rPr lang="en-CA" dirty="0"/>
              <a:t>At least as effective as </a:t>
            </a:r>
            <a:r>
              <a:rPr lang="en-CA" dirty="0" err="1"/>
              <a:t>typicals</a:t>
            </a:r>
            <a:r>
              <a:rPr lang="en-CA" dirty="0"/>
              <a:t> for positive symptoms</a:t>
            </a:r>
          </a:p>
          <a:p>
            <a:pPr lvl="1"/>
            <a:r>
              <a:rPr lang="en-CA" dirty="0"/>
              <a:t>May be more efficacious for negative and cognitive symptoms (still under debate)</a:t>
            </a:r>
          </a:p>
          <a:p>
            <a:r>
              <a:rPr lang="en-CA" dirty="0"/>
              <a:t>Properties</a:t>
            </a:r>
          </a:p>
          <a:p>
            <a:pPr lvl="1"/>
            <a:r>
              <a:rPr lang="en-CA" b="1" dirty="0"/>
              <a:t>Less</a:t>
            </a:r>
            <a:r>
              <a:rPr lang="en-CA" dirty="0"/>
              <a:t> frequently associated with EPS</a:t>
            </a:r>
          </a:p>
          <a:p>
            <a:pPr lvl="1"/>
            <a:r>
              <a:rPr lang="en-CA" b="1" dirty="0"/>
              <a:t>More risk of weight gain, new onset diabetes, hyperlipidemia</a:t>
            </a:r>
          </a:p>
          <a:p>
            <a:pPr lvl="1"/>
            <a:r>
              <a:rPr lang="en-CA" dirty="0"/>
              <a:t>Novel agents, more expensive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507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Brain Chemicals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246185" y="1600200"/>
            <a:ext cx="5222631" cy="485313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b="1" u="sng" dirty="0"/>
              <a:t>Dopamine</a:t>
            </a:r>
            <a:r>
              <a:rPr lang="en-US" altLang="en-US" sz="32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/>
              <a:t>a feel good chemical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b="1" u="sng" dirty="0"/>
              <a:t>Serotonin</a:t>
            </a:r>
            <a:endParaRPr lang="en-US" altLang="en-US" sz="3200" b="1" dirty="0"/>
          </a:p>
          <a:p>
            <a:pPr lvl="1">
              <a:lnSpc>
                <a:spcPct val="80000"/>
              </a:lnSpc>
            </a:pPr>
            <a:r>
              <a:rPr lang="en-US" altLang="en-US" b="1" dirty="0"/>
              <a:t>the happy, anti-worry, flexibility chemical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b="1" u="sng" dirty="0" err="1"/>
              <a:t>GaBA</a:t>
            </a:r>
            <a:r>
              <a:rPr lang="en-US" altLang="en-US" sz="32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/>
              <a:t>an inhibitory neurotransmitter that helps calm or relax the brain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b="1" u="sng" dirty="0"/>
              <a:t>Endorphins</a:t>
            </a:r>
            <a:endParaRPr lang="en-US" altLang="en-US" sz="3200" b="1" dirty="0"/>
          </a:p>
          <a:p>
            <a:pPr lvl="1">
              <a:lnSpc>
                <a:spcPct val="80000"/>
              </a:lnSpc>
            </a:pPr>
            <a:r>
              <a:rPr lang="en-US" altLang="en-US" b="1" dirty="0"/>
              <a:t>the brain’s own natural pleasure and pain killing chemical</a:t>
            </a:r>
          </a:p>
          <a:p>
            <a:pPr marL="118872" indent="0" eaLnBrk="1" hangingPunct="1">
              <a:lnSpc>
                <a:spcPct val="80000"/>
              </a:lnSpc>
              <a:buNone/>
            </a:pPr>
            <a:endParaRPr lang="en-US" altLang="en-US" sz="3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b="1" u="sng" dirty="0"/>
              <a:t>Glutamate</a:t>
            </a:r>
            <a:r>
              <a:rPr lang="en-US" altLang="en-US" sz="32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/>
              <a:t>locks the pleasurable experience into memory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dirty="0"/>
          </a:p>
        </p:txBody>
      </p:sp>
      <p:pic>
        <p:nvPicPr>
          <p:cNvPr id="922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r="4288"/>
          <a:stretch>
            <a:fillRect/>
          </a:stretch>
        </p:blipFill>
        <p:spPr>
          <a:xfrm>
            <a:off x="5627077" y="1773936"/>
            <a:ext cx="3200400" cy="4623816"/>
          </a:xfrm>
        </p:spPr>
      </p:pic>
    </p:spTree>
    <p:extLst>
      <p:ext uri="{BB962C8B-B14F-4D97-AF65-F5344CB8AC3E}">
        <p14:creationId xmlns:p14="http://schemas.microsoft.com/office/powerpoint/2010/main" val="33773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Atypical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Potency</a:t>
            </a:r>
          </a:p>
          <a:p>
            <a:pPr lvl="1"/>
            <a:r>
              <a:rPr lang="en-CA" dirty="0"/>
              <a:t>All equally effective at therapeutic doses</a:t>
            </a:r>
          </a:p>
          <a:p>
            <a:pPr lvl="1"/>
            <a:r>
              <a:rPr lang="en-CA" dirty="0"/>
              <a:t>Except clozapine</a:t>
            </a:r>
          </a:p>
          <a:p>
            <a:pPr lvl="2"/>
            <a:r>
              <a:rPr lang="en-CA" dirty="0"/>
              <a:t>Most effective antipsychotic</a:t>
            </a:r>
          </a:p>
          <a:p>
            <a:pPr lvl="2"/>
            <a:r>
              <a:rPr lang="en-CA" dirty="0"/>
              <a:t>For resistant schizophrenia</a:t>
            </a:r>
          </a:p>
          <a:p>
            <a:pPr lvl="2"/>
            <a:r>
              <a:rPr lang="en-CA" dirty="0"/>
              <a:t>2nd line due to life-threatening side effect</a:t>
            </a:r>
          </a:p>
          <a:p>
            <a:pPr lvl="2"/>
            <a:r>
              <a:rPr lang="en-CA" dirty="0"/>
              <a:t>Rare cases of myocarditis and cardiomyopathy</a:t>
            </a:r>
          </a:p>
          <a:p>
            <a:pPr lvl="3"/>
            <a:r>
              <a:rPr lang="en-CA" dirty="0"/>
              <a:t>Fatal</a:t>
            </a:r>
          </a:p>
          <a:p>
            <a:pPr lvl="3"/>
            <a:r>
              <a:rPr lang="en-CA" dirty="0"/>
              <a:t>Most commonly in first 2 months</a:t>
            </a:r>
          </a:p>
          <a:p>
            <a:pPr lvl="2"/>
            <a:r>
              <a:rPr lang="en-CA" dirty="0"/>
              <a:t>Caution</a:t>
            </a:r>
          </a:p>
          <a:p>
            <a:pPr lvl="3"/>
            <a:r>
              <a:rPr lang="en-CA" dirty="0"/>
              <a:t>Seizure disorders</a:t>
            </a:r>
          </a:p>
          <a:p>
            <a:pPr lvl="3"/>
            <a:r>
              <a:rPr lang="en-CA" dirty="0"/>
              <a:t>Diabetes</a:t>
            </a:r>
          </a:p>
          <a:p>
            <a:pPr lvl="2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2652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529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223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Atypical Antipsychotics</a:t>
            </a:r>
            <a:endParaRPr lang="en-US" altLang="zh-TW" dirty="0"/>
          </a:p>
        </p:txBody>
      </p:sp>
      <p:graphicFrame>
        <p:nvGraphicFramePr>
          <p:cNvPr id="139376" name="Group 1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110331"/>
              </p:ext>
            </p:extLst>
          </p:nvPr>
        </p:nvGraphicFramePr>
        <p:xfrm>
          <a:off x="1066800" y="1981200"/>
          <a:ext cx="7543800" cy="4389120"/>
        </p:xfrm>
        <a:graphic>
          <a:graphicData uri="http://schemas.openxmlformats.org/drawingml/2006/table">
            <a:tbl>
              <a:tblPr/>
              <a:tblGrid>
                <a:gridCol w="141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5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Comparison of representative atypical antipsychotics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Drug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Advantages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Disadvantages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Clozapine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For treatment-resistant cases, little EPS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Risk of fatal agranulocytosis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Risperidone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Broad efficacy, little or no EPS at low doses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EPS and hypotension at high doses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Olanzapine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Effective with positive and negative symptoms, little or no EPS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Weight gain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Quetiapine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Similar to risperidone, maybe less weight gain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Dose adjustment with associated hypotension, bid dosing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Ziprasidone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Perhaps less weight gain than clozapine, Inj A/V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QT prolongation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Aripiprazole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Less weight gain, novel mechanism potential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defRPr kumimoji="1" sz="2800"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FF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66CCFF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Uncertain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417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Antipsychotics in Schizophrenia</a:t>
            </a:r>
            <a:endParaRPr lang="en-US" altLang="zh-TW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endParaRPr lang="en-GB" altLang="zh-TW" sz="5100" b="1" dirty="0"/>
          </a:p>
          <a:p>
            <a:pPr>
              <a:lnSpc>
                <a:spcPct val="80000"/>
              </a:lnSpc>
            </a:pPr>
            <a:r>
              <a:rPr lang="en-GB" altLang="zh-TW" sz="6000" b="1" dirty="0"/>
              <a:t>Oral administration</a:t>
            </a:r>
          </a:p>
          <a:p>
            <a:pPr>
              <a:lnSpc>
                <a:spcPct val="80000"/>
              </a:lnSpc>
            </a:pPr>
            <a:endParaRPr lang="en-GB" altLang="zh-TW" sz="5100" b="1" dirty="0"/>
          </a:p>
          <a:p>
            <a:pPr lvl="1">
              <a:lnSpc>
                <a:spcPct val="80000"/>
              </a:lnSpc>
            </a:pPr>
            <a:r>
              <a:rPr lang="en-GB" altLang="zh-TW" sz="5100" b="1" dirty="0"/>
              <a:t>Divided daily doses at initial phase  THEN Once daily at bedtime when stabilized</a:t>
            </a:r>
          </a:p>
          <a:p>
            <a:pPr lvl="2">
              <a:lnSpc>
                <a:spcPct val="80000"/>
              </a:lnSpc>
            </a:pPr>
            <a:r>
              <a:rPr lang="en-GB" altLang="zh-TW" sz="5100" b="1" dirty="0"/>
              <a:t>Promoting sleep and reducing daytime sedation</a:t>
            </a:r>
          </a:p>
          <a:p>
            <a:pPr lvl="1">
              <a:lnSpc>
                <a:spcPct val="80000"/>
              </a:lnSpc>
            </a:pPr>
            <a:r>
              <a:rPr lang="en-GB" altLang="zh-TW" sz="5100" b="1" dirty="0"/>
              <a:t>Smallest effective dose employed</a:t>
            </a:r>
          </a:p>
          <a:p>
            <a:pPr>
              <a:lnSpc>
                <a:spcPct val="80000"/>
              </a:lnSpc>
            </a:pPr>
            <a:endParaRPr lang="en-GB" altLang="zh-TW" sz="5100" b="1" dirty="0"/>
          </a:p>
          <a:p>
            <a:pPr>
              <a:lnSpc>
                <a:spcPct val="80000"/>
              </a:lnSpc>
            </a:pPr>
            <a:endParaRPr lang="en-GB" altLang="zh-TW" sz="5100" b="1" dirty="0"/>
          </a:p>
          <a:p>
            <a:pPr>
              <a:lnSpc>
                <a:spcPct val="80000"/>
              </a:lnSpc>
            </a:pPr>
            <a:r>
              <a:rPr lang="en-GB" altLang="zh-TW" sz="6000" b="1" dirty="0"/>
              <a:t>Oral-dispersible and solution preparations</a:t>
            </a:r>
          </a:p>
          <a:p>
            <a:pPr lvl="1">
              <a:lnSpc>
                <a:spcPct val="80000"/>
              </a:lnSpc>
            </a:pPr>
            <a:r>
              <a:rPr lang="en-GB" altLang="zh-TW" sz="5100" b="1" dirty="0"/>
              <a:t>For unreliable patients</a:t>
            </a:r>
          </a:p>
          <a:p>
            <a:pPr lvl="1">
              <a:lnSpc>
                <a:spcPct val="80000"/>
              </a:lnSpc>
            </a:pPr>
            <a:endParaRPr lang="en-GB" altLang="zh-TW" sz="3800" b="1" dirty="0"/>
          </a:p>
          <a:p>
            <a:pPr>
              <a:lnSpc>
                <a:spcPct val="80000"/>
              </a:lnSpc>
            </a:pPr>
            <a:endParaRPr lang="en-GB" altLang="zh-TW" sz="3100" b="1" dirty="0"/>
          </a:p>
          <a:p>
            <a:pPr>
              <a:lnSpc>
                <a:spcPct val="80000"/>
              </a:lnSpc>
            </a:pPr>
            <a:endParaRPr lang="en-GB" altLang="zh-TW" sz="6000" b="1" dirty="0"/>
          </a:p>
          <a:p>
            <a:pPr>
              <a:lnSpc>
                <a:spcPct val="80000"/>
              </a:lnSpc>
            </a:pPr>
            <a:r>
              <a:rPr lang="en-GB" altLang="zh-TW" sz="6000" b="1" dirty="0"/>
              <a:t>Injections</a:t>
            </a:r>
          </a:p>
          <a:p>
            <a:pPr lvl="1">
              <a:lnSpc>
                <a:spcPct val="80000"/>
              </a:lnSpc>
            </a:pPr>
            <a:r>
              <a:rPr lang="en-GB" altLang="zh-TW" sz="5000" b="1" dirty="0"/>
              <a:t>Usually deltoid or gluteal muscle (or according to manufacturer)</a:t>
            </a:r>
          </a:p>
          <a:p>
            <a:pPr>
              <a:lnSpc>
                <a:spcPct val="80000"/>
              </a:lnSpc>
            </a:pPr>
            <a:endParaRPr lang="en-GB" altLang="zh-TW" sz="5000" b="1" dirty="0"/>
          </a:p>
          <a:p>
            <a:pPr lvl="1">
              <a:lnSpc>
                <a:spcPct val="80000"/>
              </a:lnSpc>
            </a:pPr>
            <a:r>
              <a:rPr lang="en-GB" altLang="zh-TW" sz="5000" b="1" dirty="0"/>
              <a:t>Depot injections</a:t>
            </a:r>
          </a:p>
          <a:p>
            <a:pPr lvl="2">
              <a:lnSpc>
                <a:spcPct val="80000"/>
              </a:lnSpc>
            </a:pPr>
            <a:r>
              <a:rPr lang="en-GB" altLang="zh-TW" sz="5000" b="1" dirty="0"/>
              <a:t>At intervals of 1 to 4 weeks</a:t>
            </a:r>
          </a:p>
          <a:p>
            <a:pPr lvl="2">
              <a:lnSpc>
                <a:spcPct val="80000"/>
              </a:lnSpc>
            </a:pPr>
            <a:r>
              <a:rPr lang="en-GB" altLang="zh-TW" sz="5000" b="1" dirty="0"/>
              <a:t>Generally not more than 2-3ml oily injection at one site</a:t>
            </a:r>
          </a:p>
          <a:p>
            <a:pPr lvl="2">
              <a:lnSpc>
                <a:spcPct val="80000"/>
              </a:lnSpc>
            </a:pPr>
            <a:r>
              <a:rPr lang="en-GB" altLang="zh-TW" sz="5000" b="1" dirty="0"/>
              <a:t>Correct injection technique (z-track) and injection site rotation</a:t>
            </a:r>
          </a:p>
          <a:p>
            <a:pPr>
              <a:lnSpc>
                <a:spcPct val="80000"/>
              </a:lnSpc>
            </a:pPr>
            <a:endParaRPr lang="en-CA" altLang="zh-TW" sz="4400" b="1" dirty="0"/>
          </a:p>
          <a:p>
            <a:pPr>
              <a:lnSpc>
                <a:spcPct val="80000"/>
              </a:lnSpc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6377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Antipsychotics in Schizophrenia</a:t>
            </a:r>
            <a:endParaRPr lang="en-US" altLang="zh-TW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GB" altLang="zh-TW" sz="2100" b="1" dirty="0"/>
          </a:p>
          <a:p>
            <a:pPr>
              <a:lnSpc>
                <a:spcPct val="80000"/>
              </a:lnSpc>
            </a:pPr>
            <a:endParaRPr lang="en-GB" altLang="zh-TW" sz="2100" b="1" dirty="0"/>
          </a:p>
          <a:p>
            <a:pPr>
              <a:lnSpc>
                <a:spcPct val="80000"/>
              </a:lnSpc>
            </a:pPr>
            <a:endParaRPr lang="en-CA" altLang="zh-TW" sz="2900" b="1" dirty="0"/>
          </a:p>
          <a:p>
            <a:pPr lvl="1">
              <a:lnSpc>
                <a:spcPct val="80000"/>
              </a:lnSpc>
            </a:pPr>
            <a:endParaRPr lang="en-US" altLang="zh-TW" sz="1600" dirty="0"/>
          </a:p>
        </p:txBody>
      </p:sp>
      <p:sp>
        <p:nvSpPr>
          <p:cNvPr id="2" name="Rectangle 1"/>
          <p:cNvSpPr/>
          <p:nvPr/>
        </p:nvSpPr>
        <p:spPr>
          <a:xfrm>
            <a:off x="755576" y="1556792"/>
            <a:ext cx="79928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zh-TW" sz="2800" b="1" dirty="0"/>
              <a:t>Treatment response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zh-TW" sz="2400" b="1" dirty="0"/>
              <a:t>First 7 days</a:t>
            </a:r>
          </a:p>
          <a:p>
            <a:pPr lvl="2"/>
            <a:r>
              <a:rPr lang="en-US" altLang="zh-TW" sz="2000" b="1" dirty="0"/>
              <a:t>	Decreased agitation, hostility, combativeness, anxiety, 	tension and aggression</a:t>
            </a:r>
          </a:p>
          <a:p>
            <a:pPr lvl="2"/>
            <a:r>
              <a:rPr lang="en-US" altLang="zh-TW" sz="2000" b="1" dirty="0"/>
              <a:t>	Normalization of sleep and eating habits</a:t>
            </a:r>
          </a:p>
          <a:p>
            <a:pPr lvl="1"/>
            <a:r>
              <a:rPr lang="en-US" altLang="zh-TW" sz="2400" b="1" dirty="0"/>
              <a:t>	First 2-3 weeks</a:t>
            </a:r>
          </a:p>
          <a:p>
            <a:pPr lvl="2"/>
            <a:r>
              <a:rPr lang="en-US" altLang="zh-TW" sz="2000" b="1" dirty="0"/>
              <a:t>	Increased socialization, improvement in self-care</a:t>
            </a:r>
          </a:p>
          <a:p>
            <a:pPr lvl="1"/>
            <a:r>
              <a:rPr lang="en-US" altLang="zh-TW" sz="2400" b="1" dirty="0"/>
              <a:t>	6-8 weeks</a:t>
            </a:r>
          </a:p>
          <a:p>
            <a:pPr lvl="2"/>
            <a:r>
              <a:rPr lang="en-US" altLang="zh-TW" sz="2000" b="1" dirty="0"/>
              <a:t>Improvement in formal thought disorder 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zh-TW" sz="2800" b="1" dirty="0"/>
              <a:t>Phases</a:t>
            </a:r>
            <a:endParaRPr lang="en-US" altLang="zh-TW" sz="2000" b="1" dirty="0"/>
          </a:p>
          <a:p>
            <a:r>
              <a:rPr lang="en-US" altLang="zh-TW" sz="2000" b="1" dirty="0"/>
              <a:t>	Acute phase</a:t>
            </a:r>
          </a:p>
          <a:p>
            <a:r>
              <a:rPr lang="en-US" altLang="zh-TW" sz="2000" b="1" dirty="0"/>
              <a:t>	Stabilization phase</a:t>
            </a:r>
          </a:p>
          <a:p>
            <a:r>
              <a:rPr lang="en-US" altLang="zh-TW" sz="2000" b="1" dirty="0"/>
              <a:t>	Maintenance phase</a:t>
            </a:r>
          </a:p>
          <a:p>
            <a:endParaRPr lang="en-US" altLang="zh-TW" sz="2000" b="1" dirty="0"/>
          </a:p>
          <a:p>
            <a:pPr lvl="1"/>
            <a:endParaRPr lang="en-US" altLang="zh-TW" sz="2000" b="1" dirty="0"/>
          </a:p>
          <a:p>
            <a:pPr lvl="2"/>
            <a:endParaRPr lang="en-US" altLang="zh-TW" sz="2000" dirty="0"/>
          </a:p>
          <a:p>
            <a:pPr lvl="2"/>
            <a:endParaRPr lang="en-US" altLang="zh-TW" sz="2000" dirty="0"/>
          </a:p>
          <a:p>
            <a:pPr lvl="2"/>
            <a:endParaRPr lang="en-US" altLang="zh-TW" sz="2000" dirty="0"/>
          </a:p>
          <a:p>
            <a:pPr lvl="2"/>
            <a:endParaRPr lang="en-US" altLang="zh-TW" sz="2000" dirty="0"/>
          </a:p>
          <a:p>
            <a:pPr lvl="2"/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3188435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Antipsychotics – Finally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Non-antipsychotic agents</a:t>
            </a:r>
          </a:p>
          <a:p>
            <a:pPr lvl="1"/>
            <a:r>
              <a:rPr lang="en-CA" dirty="0"/>
              <a:t>Benzodiazepines</a:t>
            </a:r>
          </a:p>
          <a:p>
            <a:pPr lvl="1"/>
            <a:r>
              <a:rPr lang="en-CA" dirty="0"/>
              <a:t>Lithium</a:t>
            </a:r>
          </a:p>
          <a:p>
            <a:pPr lvl="1"/>
            <a:r>
              <a:rPr lang="en-CA" dirty="0"/>
              <a:t>Valproate</a:t>
            </a:r>
          </a:p>
          <a:p>
            <a:pPr lvl="1"/>
            <a:r>
              <a:rPr lang="en-CA" dirty="0"/>
              <a:t>Propranolol</a:t>
            </a:r>
          </a:p>
          <a:p>
            <a:r>
              <a:rPr lang="en-CA" dirty="0"/>
              <a:t>Antidepressants and mood stabilisers</a:t>
            </a:r>
          </a:p>
          <a:p>
            <a:endParaRPr lang="en-CA" dirty="0"/>
          </a:p>
          <a:p>
            <a:r>
              <a:rPr lang="en-CA" dirty="0"/>
              <a:t>Differentiate between adverse effects and signs of disease progression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4890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Depression and Antidepressants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/>
              <a:t>DSM-V</a:t>
            </a:r>
          </a:p>
          <a:p>
            <a:pPr>
              <a:lnSpc>
                <a:spcPct val="90000"/>
              </a:lnSpc>
            </a:pPr>
            <a:r>
              <a:rPr lang="en-US" altLang="zh-TW" sz="2400" dirty="0"/>
              <a:t>Epidemiology </a:t>
            </a:r>
          </a:p>
          <a:p>
            <a:pPr lvl="1">
              <a:lnSpc>
                <a:spcPct val="90000"/>
              </a:lnSpc>
            </a:pPr>
            <a:r>
              <a:rPr lang="en-CA" altLang="zh-TW" sz="2000" dirty="0"/>
              <a:t>Life prevalence 3-17%</a:t>
            </a:r>
          </a:p>
          <a:p>
            <a:pPr lvl="1">
              <a:lnSpc>
                <a:spcPct val="90000"/>
              </a:lnSpc>
            </a:pPr>
            <a:r>
              <a:rPr lang="en-CA" altLang="zh-TW" sz="2000" dirty="0"/>
              <a:t>Onset in late 20s</a:t>
            </a:r>
          </a:p>
          <a:p>
            <a:pPr lvl="1">
              <a:lnSpc>
                <a:spcPct val="90000"/>
              </a:lnSpc>
            </a:pPr>
            <a:r>
              <a:rPr lang="en-CA" altLang="zh-TW" sz="2000" dirty="0"/>
              <a:t>Highest in </a:t>
            </a:r>
          </a:p>
          <a:p>
            <a:pPr lvl="2">
              <a:lnSpc>
                <a:spcPct val="90000"/>
              </a:lnSpc>
            </a:pPr>
            <a:r>
              <a:rPr lang="en-CA" altLang="zh-TW" sz="2000" dirty="0"/>
              <a:t>25-44 </a:t>
            </a:r>
            <a:r>
              <a:rPr lang="en-CA" altLang="zh-TW" sz="1600" dirty="0"/>
              <a:t>years </a:t>
            </a:r>
          </a:p>
          <a:p>
            <a:pPr lvl="2">
              <a:lnSpc>
                <a:spcPct val="90000"/>
              </a:lnSpc>
            </a:pPr>
            <a:r>
              <a:rPr lang="en-CA" altLang="zh-TW" sz="1600" dirty="0"/>
              <a:t>Elderly in community</a:t>
            </a:r>
          </a:p>
          <a:p>
            <a:pPr lvl="1">
              <a:lnSpc>
                <a:spcPct val="90000"/>
              </a:lnSpc>
            </a:pPr>
            <a:r>
              <a:rPr lang="en-CA" altLang="zh-TW" sz="2000" dirty="0"/>
              <a:t>Female </a:t>
            </a:r>
            <a:r>
              <a:rPr lang="en-CA" altLang="zh-TW" sz="2000" dirty="0" err="1"/>
              <a:t>vs</a:t>
            </a:r>
            <a:r>
              <a:rPr lang="en-CA" altLang="zh-TW" sz="2000" dirty="0"/>
              <a:t> male = 2:1</a:t>
            </a:r>
          </a:p>
          <a:p>
            <a:pPr lvl="2">
              <a:lnSpc>
                <a:spcPct val="90000"/>
              </a:lnSpc>
            </a:pPr>
            <a:r>
              <a:rPr lang="en-CA" altLang="zh-TW" sz="1600" dirty="0"/>
              <a:t>Female 10-25% lifetime risk VS Male 5-12% lifetime risk</a:t>
            </a:r>
          </a:p>
          <a:p>
            <a:pPr>
              <a:lnSpc>
                <a:spcPct val="90000"/>
              </a:lnSpc>
            </a:pPr>
            <a:r>
              <a:rPr lang="en-CA" altLang="zh-TW" sz="2400" dirty="0"/>
              <a:t>Signs and symptoms</a:t>
            </a:r>
          </a:p>
          <a:p>
            <a:pPr lvl="1">
              <a:lnSpc>
                <a:spcPct val="90000"/>
              </a:lnSpc>
            </a:pPr>
            <a:r>
              <a:rPr lang="en-CA" altLang="zh-TW" sz="2000" dirty="0"/>
              <a:t>Depressed mood and/or decrease in interest in things that used to give pleasure</a:t>
            </a:r>
          </a:p>
          <a:p>
            <a:pPr lvl="1">
              <a:lnSpc>
                <a:spcPct val="90000"/>
              </a:lnSpc>
            </a:pPr>
            <a:r>
              <a:rPr lang="en-CA" altLang="zh-TW" sz="2000" dirty="0"/>
              <a:t>Sadness severe enough or persistent enough to interfere with function</a:t>
            </a:r>
          </a:p>
          <a:p>
            <a:pPr lvl="1">
              <a:lnSpc>
                <a:spcPct val="90000"/>
              </a:lnSpc>
            </a:pPr>
            <a:endParaRPr lang="en-CA" altLang="zh-TW" sz="2000" dirty="0"/>
          </a:p>
          <a:p>
            <a:pPr>
              <a:lnSpc>
                <a:spcPct val="90000"/>
              </a:lnSpc>
            </a:pPr>
            <a:endParaRPr lang="en-CA" altLang="zh-TW" sz="2400" dirty="0"/>
          </a:p>
          <a:p>
            <a:pPr>
              <a:lnSpc>
                <a:spcPct val="90000"/>
              </a:lnSpc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46543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/>
              <a:t>Antidepressants</a:t>
            </a:r>
            <a:endParaRPr lang="en-US" altLang="zh-TW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altLang="zh-TW" sz="2800" dirty="0"/>
              <a:t>Tricyclic and related antidepressants (TCA)</a:t>
            </a:r>
          </a:p>
          <a:p>
            <a:pPr lvl="1">
              <a:lnSpc>
                <a:spcPct val="80000"/>
              </a:lnSpc>
            </a:pPr>
            <a:r>
              <a:rPr lang="en-GB" altLang="zh-TW" sz="2400" dirty="0"/>
              <a:t>E.g. amitriptyline, imipramine, doxepin, </a:t>
            </a:r>
            <a:r>
              <a:rPr lang="en-GB" altLang="zh-TW" sz="2400" dirty="0" err="1"/>
              <a:t>mianserin</a:t>
            </a:r>
            <a:r>
              <a:rPr lang="en-GB" altLang="zh-TW" sz="2400" dirty="0"/>
              <a:t>, </a:t>
            </a:r>
            <a:r>
              <a:rPr lang="en-GB" altLang="zh-TW" sz="2400" dirty="0" err="1"/>
              <a:t>trazodone</a:t>
            </a:r>
            <a:endParaRPr lang="en-GB" altLang="zh-TW" sz="2400" dirty="0"/>
          </a:p>
          <a:p>
            <a:pPr lvl="1">
              <a:lnSpc>
                <a:spcPct val="80000"/>
              </a:lnSpc>
            </a:pPr>
            <a:endParaRPr lang="en-GB" altLang="zh-TW" sz="2400" dirty="0"/>
          </a:p>
          <a:p>
            <a:pPr>
              <a:lnSpc>
                <a:spcPct val="80000"/>
              </a:lnSpc>
            </a:pPr>
            <a:r>
              <a:rPr lang="en-GB" altLang="zh-TW" sz="2800" dirty="0"/>
              <a:t>Monoamine-oxidase inhibitors (MAOI)</a:t>
            </a:r>
          </a:p>
          <a:p>
            <a:pPr lvl="1">
              <a:lnSpc>
                <a:spcPct val="80000"/>
              </a:lnSpc>
            </a:pPr>
            <a:r>
              <a:rPr lang="en-GB" altLang="zh-TW" sz="2400" dirty="0"/>
              <a:t>E.g. </a:t>
            </a:r>
            <a:r>
              <a:rPr lang="en-GB" altLang="zh-TW" sz="2400" dirty="0" err="1"/>
              <a:t>moclobemide</a:t>
            </a:r>
            <a:r>
              <a:rPr lang="en-GB" altLang="zh-TW" sz="2400" dirty="0"/>
              <a:t>, </a:t>
            </a:r>
            <a:r>
              <a:rPr lang="en-GB" altLang="zh-TW" sz="2400" dirty="0" err="1"/>
              <a:t>phenelzine</a:t>
            </a:r>
            <a:r>
              <a:rPr lang="en-GB" altLang="zh-TW" sz="2400" dirty="0"/>
              <a:t>, </a:t>
            </a:r>
            <a:r>
              <a:rPr lang="en-GB" altLang="zh-TW" sz="2400" dirty="0" err="1"/>
              <a:t>isocarboxazid</a:t>
            </a:r>
            <a:r>
              <a:rPr lang="en-GB" altLang="zh-TW" sz="2400" dirty="0"/>
              <a:t>, tranylcypromine</a:t>
            </a:r>
          </a:p>
          <a:p>
            <a:pPr lvl="1">
              <a:lnSpc>
                <a:spcPct val="80000"/>
              </a:lnSpc>
            </a:pPr>
            <a:endParaRPr lang="en-GB" altLang="zh-TW" sz="2400" dirty="0"/>
          </a:p>
          <a:p>
            <a:pPr>
              <a:lnSpc>
                <a:spcPct val="80000"/>
              </a:lnSpc>
            </a:pPr>
            <a:r>
              <a:rPr lang="en-GB" altLang="zh-TW" sz="2800" dirty="0"/>
              <a:t>Selective serotonin reuptake inhibitors (SSRI)</a:t>
            </a:r>
          </a:p>
          <a:p>
            <a:pPr lvl="1">
              <a:lnSpc>
                <a:spcPct val="80000"/>
              </a:lnSpc>
            </a:pPr>
            <a:r>
              <a:rPr lang="en-GB" altLang="zh-TW" sz="2400" dirty="0"/>
              <a:t>E.g. fluoxetine, paroxetine, sertraline, citalopram</a:t>
            </a:r>
          </a:p>
          <a:p>
            <a:pPr lvl="1">
              <a:lnSpc>
                <a:spcPct val="80000"/>
              </a:lnSpc>
            </a:pPr>
            <a:endParaRPr lang="en-GB" altLang="zh-TW" sz="2400" dirty="0"/>
          </a:p>
          <a:p>
            <a:pPr>
              <a:lnSpc>
                <a:spcPct val="80000"/>
              </a:lnSpc>
            </a:pPr>
            <a:r>
              <a:rPr lang="en-GB" altLang="zh-TW" sz="2800" dirty="0"/>
              <a:t>Other antidepressants</a:t>
            </a:r>
          </a:p>
          <a:p>
            <a:pPr lvl="1">
              <a:lnSpc>
                <a:spcPct val="80000"/>
              </a:lnSpc>
            </a:pPr>
            <a:r>
              <a:rPr lang="en-GB" altLang="zh-TW" sz="2400" dirty="0"/>
              <a:t>E.g. mirtazapine, venlafaxine, duloxetine, </a:t>
            </a:r>
            <a:r>
              <a:rPr lang="en-GB" altLang="zh-TW" sz="2400" dirty="0" err="1"/>
              <a:t>flupentixol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7919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TW" dirty="0"/>
              <a:t>Tricyclic &amp; related Antidepressants (TCA)</a:t>
            </a:r>
            <a:endParaRPr lang="en-US" altLang="zh-TW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zh-TW" b="1" dirty="0"/>
              <a:t>Mechanism of action</a:t>
            </a:r>
          </a:p>
          <a:p>
            <a:pPr>
              <a:lnSpc>
                <a:spcPct val="80000"/>
              </a:lnSpc>
            </a:pPr>
            <a:endParaRPr lang="en-GB" altLang="zh-TW" sz="2800" dirty="0"/>
          </a:p>
          <a:p>
            <a:pPr>
              <a:lnSpc>
                <a:spcPct val="80000"/>
              </a:lnSpc>
            </a:pPr>
            <a:r>
              <a:rPr lang="en-GB" altLang="zh-TW" dirty="0"/>
              <a:t>Initial response develops in 1-3 weeks</a:t>
            </a:r>
          </a:p>
          <a:p>
            <a:pPr lvl="1">
              <a:lnSpc>
                <a:spcPct val="80000"/>
              </a:lnSpc>
            </a:pPr>
            <a:r>
              <a:rPr lang="en-GB" altLang="zh-TW" sz="2400" dirty="0"/>
              <a:t>Maximal response develops in 1-2 months</a:t>
            </a:r>
          </a:p>
          <a:p>
            <a:pPr lvl="1">
              <a:lnSpc>
                <a:spcPct val="80000"/>
              </a:lnSpc>
            </a:pPr>
            <a:endParaRPr lang="en-US" altLang="zh-TW" sz="2400" dirty="0"/>
          </a:p>
          <a:p>
            <a:pPr>
              <a:lnSpc>
                <a:spcPct val="80000"/>
              </a:lnSpc>
            </a:pPr>
            <a:r>
              <a:rPr lang="en-GB" altLang="zh-TW" dirty="0"/>
              <a:t>Older </a:t>
            </a:r>
            <a:r>
              <a:rPr lang="en-GB" altLang="zh-TW" dirty="0" err="1"/>
              <a:t>tricyclics</a:t>
            </a:r>
            <a:endParaRPr lang="en-GB" altLang="zh-TW" dirty="0"/>
          </a:p>
          <a:p>
            <a:pPr lvl="2">
              <a:lnSpc>
                <a:spcPct val="80000"/>
              </a:lnSpc>
            </a:pPr>
            <a:r>
              <a:rPr lang="en-GB" altLang="zh-TW" sz="2000" dirty="0"/>
              <a:t>Marked anticholinergic Adverse effects</a:t>
            </a:r>
          </a:p>
          <a:p>
            <a:pPr lvl="2">
              <a:lnSpc>
                <a:spcPct val="80000"/>
              </a:lnSpc>
            </a:pPr>
            <a:r>
              <a:rPr lang="en-GB" altLang="zh-TW" sz="2000" dirty="0"/>
              <a:t>Risk of cardiotoxicity</a:t>
            </a:r>
          </a:p>
          <a:p>
            <a:pPr lvl="2">
              <a:lnSpc>
                <a:spcPct val="80000"/>
              </a:lnSpc>
            </a:pPr>
            <a:endParaRPr lang="en-GB" altLang="zh-TW" sz="2000" dirty="0"/>
          </a:p>
          <a:p>
            <a:pPr>
              <a:lnSpc>
                <a:spcPct val="80000"/>
              </a:lnSpc>
            </a:pPr>
            <a:r>
              <a:rPr lang="en-GB" altLang="zh-TW" dirty="0"/>
              <a:t>Tricyclic-related drugs (e.g. </a:t>
            </a:r>
            <a:r>
              <a:rPr lang="en-GB" altLang="zh-TW" dirty="0" err="1"/>
              <a:t>trazodone</a:t>
            </a:r>
            <a:r>
              <a:rPr lang="en-GB" altLang="zh-TW" dirty="0"/>
              <a:t>)</a:t>
            </a:r>
          </a:p>
          <a:p>
            <a:pPr lvl="2">
              <a:lnSpc>
                <a:spcPct val="80000"/>
              </a:lnSpc>
            </a:pPr>
            <a:r>
              <a:rPr lang="en-GB" altLang="zh-TW" sz="2000" dirty="0"/>
              <a:t>Fewer anticholinergic Adverse effects</a:t>
            </a:r>
          </a:p>
          <a:p>
            <a:pPr lvl="2">
              <a:lnSpc>
                <a:spcPct val="80000"/>
              </a:lnSpc>
            </a:pPr>
            <a:r>
              <a:rPr lang="en-GB" altLang="zh-TW" sz="2000" dirty="0"/>
              <a:t>Sedation, dizziness, priapism (persistent penile erection </a:t>
            </a:r>
            <a:r>
              <a:rPr lang="en-GB" altLang="zh-TW" sz="2000" dirty="0" err="1"/>
              <a:t>acompanied</a:t>
            </a:r>
            <a:r>
              <a:rPr lang="en-GB" altLang="zh-TW" sz="2000" dirty="0"/>
              <a:t> by pain and tenderness)</a:t>
            </a:r>
          </a:p>
          <a:p>
            <a:pPr lvl="2">
              <a:lnSpc>
                <a:spcPct val="80000"/>
              </a:lnSpc>
            </a:pPr>
            <a:endParaRPr lang="en-GB" altLang="zh-TW" sz="2000" dirty="0"/>
          </a:p>
          <a:p>
            <a:pPr>
              <a:lnSpc>
                <a:spcPct val="80000"/>
              </a:lnSpc>
            </a:pPr>
            <a:r>
              <a:rPr lang="en-CA" altLang="zh-TW" b="1" dirty="0"/>
              <a:t>Very dangerous in overdose</a:t>
            </a:r>
          </a:p>
          <a:p>
            <a:pPr lvl="2">
              <a:lnSpc>
                <a:spcPct val="80000"/>
              </a:lnSpc>
            </a:pPr>
            <a:r>
              <a:rPr lang="en-CA" altLang="zh-TW" b="1" dirty="0"/>
              <a:t>Life threatening</a:t>
            </a:r>
          </a:p>
          <a:p>
            <a:pPr lvl="2">
              <a:lnSpc>
                <a:spcPct val="80000"/>
              </a:lnSpc>
            </a:pPr>
            <a:r>
              <a:rPr lang="en-CA" altLang="zh-TW" b="1" dirty="0"/>
              <a:t>Lethal dose only 8 times average daily dose</a:t>
            </a:r>
          </a:p>
          <a:p>
            <a:pPr lvl="2">
              <a:lnSpc>
                <a:spcPct val="80000"/>
              </a:lnSpc>
            </a:pPr>
            <a:endParaRPr lang="en-CA" altLang="zh-TW" dirty="0"/>
          </a:p>
          <a:p>
            <a:pPr lvl="2">
              <a:lnSpc>
                <a:spcPct val="80000"/>
              </a:lnSpc>
            </a:pPr>
            <a:r>
              <a:rPr lang="en-CA" altLang="zh-TW" b="1" dirty="0"/>
              <a:t>Acutely depressed patients should not be given more than 1-week TCA supply at one time</a:t>
            </a:r>
          </a:p>
          <a:p>
            <a:pPr>
              <a:lnSpc>
                <a:spcPct val="80000"/>
              </a:lnSpc>
            </a:pP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0379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Tricyclic and related antidepressants (TCA)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Adverse effects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Orthostatic hypotension</a:t>
            </a:r>
          </a:p>
          <a:p>
            <a:r>
              <a:rPr lang="en-CA" dirty="0"/>
              <a:t>Anticholinergic effects</a:t>
            </a:r>
          </a:p>
          <a:p>
            <a:r>
              <a:rPr lang="en-CA" dirty="0"/>
              <a:t>Sedation</a:t>
            </a:r>
          </a:p>
          <a:p>
            <a:r>
              <a:rPr lang="en-CA" dirty="0"/>
              <a:t>Cardiac toxicity</a:t>
            </a:r>
          </a:p>
          <a:p>
            <a:r>
              <a:rPr lang="en-CA" dirty="0"/>
              <a:t>Seizures</a:t>
            </a:r>
          </a:p>
          <a:p>
            <a:r>
              <a:rPr lang="en-CA" dirty="0"/>
              <a:t>Hypomania (mild mania)</a:t>
            </a:r>
          </a:p>
          <a:p>
            <a:r>
              <a:rPr lang="en-CA" dirty="0"/>
              <a:t>Elevated mood</a:t>
            </a:r>
          </a:p>
          <a:p>
            <a:r>
              <a:rPr lang="en-CA" dirty="0"/>
              <a:t>Diaphoresis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Drug interactions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CNS depressants</a:t>
            </a:r>
          </a:p>
          <a:p>
            <a:pPr lvl="1"/>
            <a:r>
              <a:rPr lang="en-CA" dirty="0"/>
              <a:t>Narcotics, benzodiazepines</a:t>
            </a:r>
          </a:p>
          <a:p>
            <a:pPr lvl="1"/>
            <a:r>
              <a:rPr lang="en-CA" dirty="0"/>
              <a:t>Additive CNS depression</a:t>
            </a:r>
          </a:p>
          <a:p>
            <a:r>
              <a:rPr lang="en-CA" dirty="0"/>
              <a:t>Anticholinergics</a:t>
            </a:r>
          </a:p>
          <a:p>
            <a:pPr lvl="1"/>
            <a:r>
              <a:rPr lang="en-CA" dirty="0"/>
              <a:t>Additive anticholinergic effects</a:t>
            </a:r>
          </a:p>
          <a:p>
            <a:r>
              <a:rPr lang="en-CA" dirty="0"/>
              <a:t>P450 enzyme inducers/inhibitors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794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Drugs and Neurotransmitters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6256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Dopamine – amphetamines, cocaine, ETOH</a:t>
            </a:r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Serotonin – LSD, ETOH</a:t>
            </a:r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GABA – </a:t>
            </a:r>
            <a:r>
              <a:rPr lang="en-US" altLang="en-US" sz="2800" b="1" dirty="0" err="1"/>
              <a:t>benzo’s</a:t>
            </a:r>
            <a:r>
              <a:rPr lang="en-US" altLang="en-US" sz="2800" b="1" dirty="0"/>
              <a:t> and ETOH</a:t>
            </a:r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Endorphins – </a:t>
            </a:r>
            <a:r>
              <a:rPr lang="en-US" altLang="en-US" sz="2800" b="1" dirty="0" err="1"/>
              <a:t>opiods</a:t>
            </a:r>
            <a:r>
              <a:rPr lang="en-US" altLang="en-US" sz="2800" b="1" dirty="0"/>
              <a:t>, ETOH</a:t>
            </a:r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Glutamate – ETOH</a:t>
            </a:r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AcH</a:t>
            </a:r>
            <a:r>
              <a:rPr lang="en-US" altLang="en-US" sz="2800" b="1" dirty="0"/>
              <a:t> – nicotine, ETOH</a:t>
            </a:r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ENCB – marijuana, ETOH</a:t>
            </a:r>
          </a:p>
        </p:txBody>
      </p:sp>
    </p:spTree>
    <p:extLst>
      <p:ext uri="{BB962C8B-B14F-4D97-AF65-F5344CB8AC3E}">
        <p14:creationId xmlns:p14="http://schemas.microsoft.com/office/powerpoint/2010/main" val="4227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TW"/>
              <a:t>Monoamine-oxidase inhibitors (MAOI)</a:t>
            </a: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sz="2800" dirty="0" err="1"/>
              <a:t>Moclobemide</a:t>
            </a:r>
            <a:r>
              <a:rPr lang="en-US" altLang="zh-TW" sz="2800" dirty="0"/>
              <a:t> (</a:t>
            </a:r>
            <a:r>
              <a:rPr lang="en-US" altLang="zh-TW" sz="2800" dirty="0" err="1"/>
              <a:t>Aurorix</a:t>
            </a:r>
            <a:r>
              <a:rPr lang="en-US" altLang="zh-TW" sz="2800" dirty="0">
                <a:latin typeface="Arial"/>
              </a:rPr>
              <a:t>®</a:t>
            </a:r>
            <a:r>
              <a:rPr lang="en-US" altLang="zh-TW" sz="2800" dirty="0"/>
              <a:t>), </a:t>
            </a:r>
            <a:r>
              <a:rPr lang="en-US" altLang="zh-TW" sz="2800" dirty="0" err="1"/>
              <a:t>Phenelzine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Isocarboxazid</a:t>
            </a:r>
            <a:r>
              <a:rPr lang="en-US" altLang="zh-TW" sz="2800" dirty="0"/>
              <a:t> , Tranylcypromine</a:t>
            </a:r>
          </a:p>
          <a:p>
            <a:r>
              <a:rPr lang="en-CA" altLang="zh-TW" dirty="0"/>
              <a:t>Inhibit both /or  MAO-A and MAO-B</a:t>
            </a:r>
          </a:p>
          <a:p>
            <a:r>
              <a:rPr lang="en-US" altLang="zh-TW" dirty="0"/>
              <a:t>Uses </a:t>
            </a:r>
          </a:p>
          <a:p>
            <a:pPr lvl="1"/>
            <a:r>
              <a:rPr lang="en-CA" altLang="zh-TW" dirty="0"/>
              <a:t>atypical depression, refractory disorders and certain types of anxiety disorders</a:t>
            </a:r>
          </a:p>
          <a:p>
            <a:endParaRPr lang="en-CA" altLang="zh-TW" dirty="0"/>
          </a:p>
          <a:p>
            <a:r>
              <a:rPr lang="en-CA" altLang="zh-TW" dirty="0"/>
              <a:t>Cautions</a:t>
            </a:r>
          </a:p>
          <a:p>
            <a:pPr lvl="1"/>
            <a:r>
              <a:rPr lang="en-CA" altLang="zh-TW" dirty="0"/>
              <a:t>Danger of dietary and drug interactions</a:t>
            </a:r>
          </a:p>
          <a:p>
            <a:pPr lvl="1"/>
            <a:r>
              <a:rPr lang="en-CA" altLang="zh-TW" dirty="0"/>
              <a:t>Hypertensive crisis</a:t>
            </a:r>
          </a:p>
          <a:p>
            <a:pPr lvl="1"/>
            <a:r>
              <a:rPr lang="en-CA" altLang="zh-TW" dirty="0"/>
              <a:t>Orthostatic hypotension</a:t>
            </a:r>
          </a:p>
          <a:p>
            <a:pPr lvl="1"/>
            <a:r>
              <a:rPr lang="en-CA" altLang="zh-TW" dirty="0"/>
              <a:t>Insomnia</a:t>
            </a:r>
          </a:p>
          <a:p>
            <a:pPr lvl="1"/>
            <a:r>
              <a:rPr lang="en-CA" altLang="zh-TW" dirty="0"/>
              <a:t>Weight gain</a:t>
            </a:r>
          </a:p>
          <a:p>
            <a:pPr lvl="1"/>
            <a:r>
              <a:rPr lang="en-CA" altLang="zh-TW" dirty="0"/>
              <a:t>Sexual dysfunction</a:t>
            </a:r>
          </a:p>
          <a:p>
            <a:endParaRPr lang="en-CA" altLang="zh-TW" dirty="0"/>
          </a:p>
          <a:p>
            <a:endParaRPr lang="en-CA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24329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TW"/>
              <a:t>Selective serotonin reuptake inhibitors (SSRI)</a:t>
            </a:r>
            <a:endParaRPr lang="en-US" altLang="zh-TW"/>
          </a:p>
        </p:txBody>
      </p:sp>
      <p:sp>
        <p:nvSpPr>
          <p:cNvPr id="164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zh-TW" dirty="0"/>
              <a:t>Fluoxetine (Prozac</a:t>
            </a:r>
            <a:r>
              <a:rPr lang="en-GB" altLang="zh-TW" dirty="0">
                <a:latin typeface="Arial"/>
              </a:rPr>
              <a:t>®</a:t>
            </a:r>
            <a:r>
              <a:rPr lang="en-GB" altLang="zh-TW" dirty="0"/>
              <a:t>)</a:t>
            </a:r>
          </a:p>
          <a:p>
            <a:r>
              <a:rPr lang="en-GB" altLang="zh-TW" dirty="0"/>
              <a:t>Fluvoxamine (</a:t>
            </a:r>
            <a:r>
              <a:rPr lang="en-GB" altLang="zh-TW" dirty="0" err="1"/>
              <a:t>Faverin</a:t>
            </a:r>
            <a:r>
              <a:rPr lang="en-GB" altLang="zh-TW" dirty="0">
                <a:latin typeface="Arial"/>
              </a:rPr>
              <a:t>®</a:t>
            </a:r>
            <a:r>
              <a:rPr lang="en-GB" altLang="zh-TW" dirty="0"/>
              <a:t>)</a:t>
            </a:r>
          </a:p>
          <a:p>
            <a:r>
              <a:rPr lang="en-GB" altLang="zh-TW" dirty="0"/>
              <a:t>Paroxetine (</a:t>
            </a:r>
            <a:r>
              <a:rPr lang="en-GB" altLang="zh-TW" dirty="0" err="1"/>
              <a:t>Seroxat</a:t>
            </a:r>
            <a:r>
              <a:rPr lang="en-GB" altLang="zh-TW" dirty="0">
                <a:latin typeface="Arial"/>
              </a:rPr>
              <a:t>®</a:t>
            </a:r>
            <a:r>
              <a:rPr lang="en-GB" altLang="zh-TW" dirty="0"/>
              <a:t>)</a:t>
            </a:r>
          </a:p>
          <a:p>
            <a:r>
              <a:rPr lang="en-GB" altLang="zh-TW" dirty="0"/>
              <a:t>Sertraline (Zoloft</a:t>
            </a:r>
            <a:r>
              <a:rPr lang="en-GB" altLang="zh-TW" dirty="0">
                <a:latin typeface="Arial"/>
              </a:rPr>
              <a:t>®</a:t>
            </a:r>
            <a:r>
              <a:rPr lang="en-GB" altLang="zh-TW" dirty="0"/>
              <a:t>)</a:t>
            </a:r>
          </a:p>
          <a:p>
            <a:r>
              <a:rPr lang="en-GB" altLang="zh-TW" dirty="0"/>
              <a:t>Citalopram (</a:t>
            </a:r>
            <a:r>
              <a:rPr lang="en-GB" altLang="zh-TW" dirty="0" err="1"/>
              <a:t>Cipram</a:t>
            </a:r>
            <a:r>
              <a:rPr lang="en-GB" altLang="zh-TW" dirty="0">
                <a:latin typeface="Arial"/>
              </a:rPr>
              <a:t>®</a:t>
            </a:r>
            <a:r>
              <a:rPr lang="en-GB" altLang="zh-TW" dirty="0"/>
              <a:t>)</a:t>
            </a:r>
          </a:p>
          <a:p>
            <a:r>
              <a:rPr lang="en-GB" altLang="zh-TW" dirty="0" err="1"/>
              <a:t>Escitalopram</a:t>
            </a:r>
            <a:r>
              <a:rPr lang="en-GB" altLang="zh-TW" dirty="0"/>
              <a:t> (Lexapro</a:t>
            </a:r>
            <a:r>
              <a:rPr lang="en-GB" altLang="zh-TW" dirty="0">
                <a:latin typeface="Arial"/>
              </a:rPr>
              <a:t>®</a:t>
            </a:r>
            <a:r>
              <a:rPr lang="en-GB" altLang="zh-TW" dirty="0"/>
              <a:t>)</a:t>
            </a:r>
            <a:endParaRPr lang="en-US" altLang="zh-TW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Mechanism of action</a:t>
            </a:r>
          </a:p>
          <a:p>
            <a:endParaRPr lang="en-CA" dirty="0"/>
          </a:p>
          <a:p>
            <a:pPr lvl="1"/>
            <a:r>
              <a:rPr lang="en-CA" dirty="0"/>
              <a:t>Inhibits reuptake of serotonin (5-HT) presynaptic uptake</a:t>
            </a:r>
          </a:p>
          <a:p>
            <a:pPr lvl="1"/>
            <a:r>
              <a:rPr lang="en-CA" dirty="0"/>
              <a:t>Increases availability of serotonin at synapses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28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Selective serotonin reuptake inhibitors (SSRI)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Properties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449512"/>
            <a:ext cx="4464496" cy="395128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Overdose less likely to be fatal</a:t>
            </a:r>
          </a:p>
          <a:p>
            <a:r>
              <a:rPr lang="en-CA" dirty="0"/>
              <a:t>Less anticholinergic side effects</a:t>
            </a:r>
          </a:p>
          <a:p>
            <a:r>
              <a:rPr lang="en-CA" dirty="0"/>
              <a:t>But more GI side effects</a:t>
            </a:r>
          </a:p>
          <a:p>
            <a:r>
              <a:rPr lang="en-CA" dirty="0"/>
              <a:t>Seems to be better tolerated</a:t>
            </a:r>
          </a:p>
          <a:p>
            <a:pPr marL="118872" indent="0">
              <a:buNone/>
            </a:pPr>
            <a:endParaRPr lang="en-CA" dirty="0"/>
          </a:p>
          <a:p>
            <a:pPr marL="118872" indent="0">
              <a:buNone/>
            </a:pPr>
            <a:r>
              <a:rPr lang="en-CA" b="1" dirty="0"/>
              <a:t>Fluoxetine</a:t>
            </a:r>
          </a:p>
          <a:p>
            <a:r>
              <a:rPr lang="en-CA" dirty="0"/>
              <a:t>Most stimulating SSRI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Indicated for premenstrual </a:t>
            </a:r>
            <a:r>
              <a:rPr lang="en-CA" dirty="0" err="1"/>
              <a:t>dysphoric</a:t>
            </a:r>
            <a:r>
              <a:rPr lang="en-CA" dirty="0"/>
              <a:t> disorder (PMDD)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Long half-life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dirty="0"/>
              <a:t>Some also indicated for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Obsessive-compulsive disorder (OCD)</a:t>
            </a:r>
          </a:p>
          <a:p>
            <a:r>
              <a:rPr lang="en-CA" dirty="0"/>
              <a:t>Panic disorder</a:t>
            </a:r>
          </a:p>
          <a:p>
            <a:r>
              <a:rPr lang="en-CA" dirty="0"/>
              <a:t>Eating disorders</a:t>
            </a:r>
          </a:p>
          <a:p>
            <a:r>
              <a:rPr lang="en-CA" dirty="0"/>
              <a:t>Social phobia</a:t>
            </a:r>
          </a:p>
          <a:p>
            <a:r>
              <a:rPr lang="en-CA" dirty="0"/>
              <a:t>Post traumatic stress disorder (PTSD)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1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Selective serotonin reuptake inhibitors (SSRI)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Adverse effects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Headache</a:t>
            </a:r>
          </a:p>
          <a:p>
            <a:r>
              <a:rPr lang="en-CA" dirty="0"/>
              <a:t>GI</a:t>
            </a:r>
          </a:p>
          <a:p>
            <a:r>
              <a:rPr lang="en-CA" dirty="0"/>
              <a:t>Anticholinergic Adverse effects</a:t>
            </a:r>
          </a:p>
          <a:p>
            <a:pPr lvl="1"/>
            <a:r>
              <a:rPr lang="en-CA" dirty="0"/>
              <a:t>Tend to see more with paroxetine</a:t>
            </a:r>
          </a:p>
          <a:p>
            <a:r>
              <a:rPr lang="en-CA" dirty="0"/>
              <a:t>Somnolence or insomnia</a:t>
            </a:r>
          </a:p>
          <a:p>
            <a:r>
              <a:rPr lang="en-CA" dirty="0"/>
              <a:t>Increase in anxiety, agitation, early in treatment (</a:t>
            </a:r>
          </a:p>
          <a:p>
            <a:pPr lvl="1"/>
            <a:r>
              <a:rPr lang="en-CA" dirty="0"/>
              <a:t> fluoxetine</a:t>
            </a:r>
          </a:p>
          <a:p>
            <a:r>
              <a:rPr lang="en-CA" dirty="0"/>
              <a:t>Agitation or nervousness</a:t>
            </a:r>
          </a:p>
          <a:p>
            <a:r>
              <a:rPr lang="en-CA" dirty="0"/>
              <a:t>Sexual dysfunction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altLang="zh-TW" sz="2400" dirty="0"/>
              <a:t>Serotonergic syndrome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sz="3200" b="1" dirty="0"/>
              <a:t>Rare but potentially fatal interaction between 2 or more drugs that enhance serotonin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36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Serotonin norepinephrine reuptake inhibitor (SNRI)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Duloxetine (Cymbalta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), Venlafaxine (</a:t>
            </a:r>
            <a:r>
              <a:rPr lang="en-US" altLang="zh-TW" dirty="0" err="1"/>
              <a:t>Efexor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, </a:t>
            </a:r>
            <a:r>
              <a:rPr lang="en-US" altLang="zh-TW" dirty="0" err="1"/>
              <a:t>Efexor</a:t>
            </a:r>
            <a:r>
              <a:rPr lang="en-US" altLang="zh-TW" dirty="0"/>
              <a:t> XR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Mechanism of action</a:t>
            </a:r>
          </a:p>
          <a:p>
            <a:pPr lvl="1"/>
            <a:r>
              <a:rPr lang="en-US" altLang="zh-TW" dirty="0"/>
              <a:t>Inhibits norepinephrine and serotonin reuptake</a:t>
            </a:r>
          </a:p>
          <a:p>
            <a:pPr lvl="1"/>
            <a:r>
              <a:rPr lang="en-US" altLang="zh-TW" dirty="0"/>
              <a:t>Potentiates neurotransmitter activity in the CNS</a:t>
            </a:r>
          </a:p>
          <a:p>
            <a:pPr lvl="1"/>
            <a:r>
              <a:rPr lang="en-US" altLang="zh-TW" dirty="0"/>
              <a:t>Duloxetine</a:t>
            </a:r>
            <a:r>
              <a:rPr lang="en-CA" altLang="zh-TW" dirty="0"/>
              <a:t> also indicated for diabetic neuropathy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480631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Norepinephrine Dopamine reuptake inhibitor (NDRI)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Bupropion (</a:t>
            </a:r>
            <a:r>
              <a:rPr lang="en-US" altLang="zh-TW" dirty="0" err="1"/>
              <a:t>Wellbutrin</a:t>
            </a:r>
            <a:r>
              <a:rPr lang="en-US" altLang="zh-TW" dirty="0"/>
              <a:t> SR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Mechanism of action</a:t>
            </a:r>
          </a:p>
          <a:p>
            <a:pPr lvl="1"/>
            <a:r>
              <a:rPr lang="en-US" altLang="zh-TW" dirty="0"/>
              <a:t>Inhibits weakly the neuronal uptake of dopamine, norepinephrine and serotonin</a:t>
            </a:r>
          </a:p>
          <a:p>
            <a:pPr lvl="1"/>
            <a:r>
              <a:rPr lang="en-US" altLang="zh-TW" dirty="0"/>
              <a:t>Does not inhibit monoamine oxidase</a:t>
            </a:r>
          </a:p>
          <a:p>
            <a:r>
              <a:rPr lang="en-US" altLang="zh-TW" dirty="0"/>
              <a:t>GI side effects, confusion, dizziness, headache, insomnia, tremor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Seizure risk at high doses</a:t>
            </a:r>
          </a:p>
          <a:p>
            <a:r>
              <a:rPr lang="en-US" altLang="zh-TW" b="1" dirty="0"/>
              <a:t>Minimal risk of sexual dysfunction</a:t>
            </a:r>
          </a:p>
          <a:p>
            <a:r>
              <a:rPr lang="en-US" altLang="zh-TW" dirty="0"/>
              <a:t>Also licensed for smoking cessation (</a:t>
            </a:r>
            <a:r>
              <a:rPr lang="en-US" altLang="zh-TW" dirty="0" err="1"/>
              <a:t>Zyban</a:t>
            </a:r>
            <a:r>
              <a:rPr lang="en-US" altLang="zh-TW" dirty="0"/>
              <a:t>®)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63566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antidepressants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/>
              <a:t>Flupenthixol</a:t>
            </a:r>
            <a:r>
              <a:rPr lang="en-CA" dirty="0"/>
              <a:t> (</a:t>
            </a:r>
            <a:r>
              <a:rPr lang="en-CA" dirty="0" err="1"/>
              <a:t>Fluanxol</a:t>
            </a:r>
            <a:r>
              <a:rPr lang="en-CA" dirty="0"/>
              <a:t>®)</a:t>
            </a:r>
          </a:p>
          <a:p>
            <a:pPr lvl="1"/>
            <a:r>
              <a:rPr lang="en-CA" dirty="0"/>
              <a:t>Typical antipsychotic</a:t>
            </a:r>
          </a:p>
          <a:p>
            <a:pPr lvl="1"/>
            <a:r>
              <a:rPr lang="en-CA" dirty="0"/>
              <a:t>Antidepressant effect at low doses</a:t>
            </a:r>
          </a:p>
          <a:p>
            <a:r>
              <a:rPr lang="en-CA" dirty="0"/>
              <a:t>Anxiolytics</a:t>
            </a:r>
          </a:p>
          <a:p>
            <a:r>
              <a:rPr lang="en-CA" dirty="0"/>
              <a:t>Antipsychotics</a:t>
            </a:r>
          </a:p>
          <a:p>
            <a:pPr lvl="1"/>
            <a:r>
              <a:rPr lang="en-CA" dirty="0"/>
              <a:t>Use may mask the true diagnosis</a:t>
            </a:r>
          </a:p>
          <a:p>
            <a:pPr lvl="1"/>
            <a:r>
              <a:rPr lang="en-CA" dirty="0"/>
              <a:t>Used with caution</a:t>
            </a:r>
          </a:p>
          <a:p>
            <a:pPr lvl="1"/>
            <a:r>
              <a:rPr lang="en-CA" dirty="0"/>
              <a:t>But are still useful adjuncts in agitated patients</a:t>
            </a:r>
          </a:p>
          <a:p>
            <a:r>
              <a:rPr lang="en-CA" dirty="0"/>
              <a:t>Lithium and thyroid</a:t>
            </a:r>
          </a:p>
          <a:p>
            <a:pPr lvl="1"/>
            <a:r>
              <a:rPr lang="en-CA" dirty="0"/>
              <a:t>To potentiate effect of antidepressants in refractory cases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61020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Choice of Antidepressants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All are equally efficacious for depression</a:t>
            </a:r>
          </a:p>
          <a:p>
            <a:r>
              <a:rPr lang="en-CA" dirty="0"/>
              <a:t>Selection based on</a:t>
            </a:r>
          </a:p>
          <a:p>
            <a:pPr lvl="1"/>
            <a:r>
              <a:rPr lang="en-CA" dirty="0"/>
              <a:t>Side effect profile</a:t>
            </a:r>
          </a:p>
          <a:p>
            <a:pPr lvl="1"/>
            <a:r>
              <a:rPr lang="en-CA" dirty="0"/>
              <a:t>Potential drug interaction</a:t>
            </a:r>
          </a:p>
          <a:p>
            <a:r>
              <a:rPr lang="en-CA" dirty="0"/>
              <a:t>Response failure to an antidepressant does not predict response to another drug class or another drug within class</a:t>
            </a:r>
          </a:p>
          <a:p>
            <a:r>
              <a:rPr lang="en-CA" dirty="0"/>
              <a:t>Geriatrics</a:t>
            </a:r>
          </a:p>
          <a:p>
            <a:r>
              <a:rPr lang="en-CA" dirty="0"/>
              <a:t>Pediatrics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8064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Treatment response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787208" cy="4916016"/>
          </a:xfrm>
        </p:spPr>
        <p:txBody>
          <a:bodyPr>
            <a:normAutofit/>
          </a:bodyPr>
          <a:lstStyle/>
          <a:p>
            <a:r>
              <a:rPr lang="en-CA" dirty="0"/>
              <a:t>Weeks 1-2</a:t>
            </a:r>
          </a:p>
          <a:p>
            <a:pPr lvl="1"/>
            <a:r>
              <a:rPr lang="en-CA" dirty="0"/>
              <a:t>Physical responses</a:t>
            </a:r>
          </a:p>
          <a:p>
            <a:pPr lvl="2"/>
            <a:r>
              <a:rPr lang="en-CA" dirty="0"/>
              <a:t>Improvement in appetite and sleep</a:t>
            </a:r>
          </a:p>
          <a:p>
            <a:r>
              <a:rPr lang="en-CA" dirty="0"/>
              <a:t>Weeks 3-4</a:t>
            </a:r>
          </a:p>
          <a:p>
            <a:pPr lvl="1"/>
            <a:r>
              <a:rPr lang="en-CA" dirty="0"/>
              <a:t>Energy and cognitive responses</a:t>
            </a:r>
          </a:p>
          <a:p>
            <a:pPr lvl="2"/>
            <a:r>
              <a:rPr lang="en-CA" dirty="0"/>
              <a:t>Improvement in energy</a:t>
            </a:r>
          </a:p>
          <a:p>
            <a:pPr lvl="2"/>
            <a:r>
              <a:rPr lang="en-CA" dirty="0"/>
              <a:t>Improvement in guilt, concentration</a:t>
            </a:r>
          </a:p>
          <a:p>
            <a:r>
              <a:rPr lang="en-CA" dirty="0"/>
              <a:t>Weeks 5-6</a:t>
            </a:r>
          </a:p>
          <a:p>
            <a:pPr lvl="1"/>
            <a:r>
              <a:rPr lang="en-CA" dirty="0"/>
              <a:t>Emotional responses</a:t>
            </a:r>
          </a:p>
          <a:p>
            <a:pPr lvl="2"/>
            <a:r>
              <a:rPr lang="en-CA" dirty="0"/>
              <a:t>Improvement in mood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3784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/>
              <a:t>Antidepressants in depression</a:t>
            </a:r>
            <a:endParaRPr lang="en-US" altLang="zh-TW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Continuation therapy</a:t>
            </a:r>
          </a:p>
          <a:p>
            <a:pPr lvl="1">
              <a:lnSpc>
                <a:spcPct val="90000"/>
              </a:lnSpc>
            </a:pPr>
            <a:r>
              <a:rPr lang="en-US" altLang="zh-TW" sz="3200" dirty="0"/>
              <a:t>To prevent relapse</a:t>
            </a:r>
          </a:p>
          <a:p>
            <a:pPr lvl="1">
              <a:lnSpc>
                <a:spcPct val="90000"/>
              </a:lnSpc>
            </a:pPr>
            <a:r>
              <a:rPr lang="en-US" altLang="zh-TW" sz="3200" dirty="0"/>
              <a:t>4-9 months after complete remission of symptoms</a:t>
            </a:r>
          </a:p>
          <a:p>
            <a:pPr lvl="1">
              <a:lnSpc>
                <a:spcPct val="90000"/>
              </a:lnSpc>
            </a:pPr>
            <a:r>
              <a:rPr lang="en-US" altLang="zh-TW" sz="3200" dirty="0"/>
              <a:t>At therapeutic doses</a:t>
            </a: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Lifelong maintenance therapy</a:t>
            </a:r>
          </a:p>
          <a:p>
            <a:pPr lvl="1">
              <a:lnSpc>
                <a:spcPct val="90000"/>
              </a:lnSpc>
            </a:pPr>
            <a:r>
              <a:rPr lang="en-US" altLang="zh-TW" sz="3200" dirty="0"/>
              <a:t>Recommended by some for patients at greater risk or reoccurrence</a:t>
            </a:r>
          </a:p>
          <a:p>
            <a:pPr lvl="2">
              <a:lnSpc>
                <a:spcPct val="90000"/>
              </a:lnSpc>
            </a:pPr>
            <a:r>
              <a:rPr lang="en-US" altLang="zh-TW" sz="3200" dirty="0"/>
              <a:t>&lt; 40 years with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altLang="zh-TW" sz="3200" dirty="0"/>
              <a:t>2 prior episodes</a:t>
            </a:r>
          </a:p>
          <a:p>
            <a:pPr lvl="2">
              <a:lnSpc>
                <a:spcPct val="90000"/>
              </a:lnSpc>
            </a:pPr>
            <a:r>
              <a:rPr lang="en-US" altLang="zh-TW" sz="3200" dirty="0"/>
              <a:t>Any age with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altLang="zh-TW" sz="3200" dirty="0"/>
              <a:t>3 prior episodes</a:t>
            </a:r>
          </a:p>
        </p:txBody>
      </p:sp>
    </p:spTree>
    <p:extLst>
      <p:ext uri="{BB962C8B-B14F-4D97-AF65-F5344CB8AC3E}">
        <p14:creationId xmlns:p14="http://schemas.microsoft.com/office/powerpoint/2010/main" val="135199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330E-C103-475B-926E-F6BFEBCE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PUTTING  IT   ALL 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EB60B-A750-45F8-AA76-503563440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Neurotransmitters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CFA69-AF34-4729-9086-A54B7D4124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3200" b="1" u="sng" dirty="0"/>
              <a:t>Dopamine</a:t>
            </a:r>
            <a:r>
              <a:rPr lang="en-US" altLang="en-US" sz="32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/>
              <a:t>a feel good chemical</a:t>
            </a:r>
          </a:p>
          <a:p>
            <a:pPr>
              <a:lnSpc>
                <a:spcPct val="80000"/>
              </a:lnSpc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u="sng" dirty="0"/>
              <a:t>Serotonin</a:t>
            </a:r>
            <a:endParaRPr lang="en-US" altLang="en-US" sz="3200" b="1" dirty="0"/>
          </a:p>
          <a:p>
            <a:pPr lvl="1">
              <a:lnSpc>
                <a:spcPct val="80000"/>
              </a:lnSpc>
            </a:pPr>
            <a:r>
              <a:rPr lang="en-US" altLang="en-US" b="1" dirty="0"/>
              <a:t>the happy, anti-worry, flexibility chemical</a:t>
            </a:r>
          </a:p>
          <a:p>
            <a:pPr>
              <a:lnSpc>
                <a:spcPct val="80000"/>
              </a:lnSpc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u="sng" dirty="0" err="1"/>
              <a:t>GaBA</a:t>
            </a:r>
            <a:r>
              <a:rPr lang="en-US" altLang="en-US" sz="32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/>
              <a:t>an inhibitory neurotransmitter that helps calm or relax the brain</a:t>
            </a:r>
          </a:p>
          <a:p>
            <a:pPr>
              <a:lnSpc>
                <a:spcPct val="80000"/>
              </a:lnSpc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u="sng" dirty="0"/>
              <a:t>Endorphins</a:t>
            </a:r>
            <a:endParaRPr lang="en-US" altLang="en-US" sz="3200" b="1" dirty="0"/>
          </a:p>
          <a:p>
            <a:pPr lvl="1">
              <a:lnSpc>
                <a:spcPct val="80000"/>
              </a:lnSpc>
            </a:pPr>
            <a:r>
              <a:rPr lang="en-US" altLang="en-US" b="1" dirty="0"/>
              <a:t>the brain’s own natural pleasure and pain killing chemical</a:t>
            </a:r>
          </a:p>
          <a:p>
            <a:pPr marL="118872" indent="0">
              <a:lnSpc>
                <a:spcPct val="80000"/>
              </a:lnSpc>
              <a:buNone/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u="sng" dirty="0"/>
              <a:t>Glutamate</a:t>
            </a:r>
            <a:r>
              <a:rPr lang="en-US" altLang="en-US" sz="32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/>
              <a:t>locks the pleasurable experience into memory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73C4C-4B0E-4E94-A8A2-20AFFB60F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RELATED DRUGS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31FCD-F12F-4676-A9B5-F2EC81A63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14342"/>
            <a:ext cx="4041775" cy="39864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Dopamine – amphetamines, cocaine, ETOH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Serotonin – LSD, ETOH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GABA – benzo’s and ETOH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Endorphins – </a:t>
            </a:r>
            <a:r>
              <a:rPr lang="en-US" altLang="en-US" b="1" dirty="0" err="1"/>
              <a:t>opiods</a:t>
            </a:r>
            <a:r>
              <a:rPr lang="en-US" altLang="en-US" b="1" dirty="0"/>
              <a:t>, ETOH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Glutamate – ETOH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 err="1"/>
              <a:t>AcH</a:t>
            </a:r>
            <a:r>
              <a:rPr lang="en-US" altLang="en-US" b="1" dirty="0"/>
              <a:t> – nicotine, ETOH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ENCB – marijuana, ETOH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903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zh-TW" dirty="0"/>
              <a:t>Bipolar Disorders and Mood Stabilizers</a:t>
            </a:r>
            <a:endParaRPr lang="en-US" altLang="zh-TW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 dirty="0"/>
              <a:t>Cyclic disorder with recurrent fluctuations in mood, energy and </a:t>
            </a:r>
            <a:r>
              <a:rPr lang="en-US" altLang="zh-TW" sz="2800" dirty="0" err="1"/>
              <a:t>behaviour</a:t>
            </a:r>
            <a:r>
              <a:rPr lang="en-US" altLang="zh-TW" sz="2800" dirty="0"/>
              <a:t>, </a:t>
            </a:r>
            <a:r>
              <a:rPr lang="en-US" altLang="zh-TW" sz="2800" dirty="0">
                <a:latin typeface="Arial"/>
              </a:rPr>
              <a:t>“</a:t>
            </a:r>
            <a:r>
              <a:rPr lang="en-US" altLang="zh-TW" sz="2800" dirty="0"/>
              <a:t>mood swings</a:t>
            </a:r>
            <a:r>
              <a:rPr lang="en-US" altLang="zh-TW" sz="2800" dirty="0">
                <a:latin typeface="Arial"/>
              </a:rPr>
              <a:t>”</a:t>
            </a:r>
            <a:endParaRPr lang="en-US" altLang="zh-TW" sz="2800" dirty="0"/>
          </a:p>
          <a:p>
            <a:pPr>
              <a:lnSpc>
                <a:spcPct val="80000"/>
              </a:lnSpc>
            </a:pPr>
            <a:endParaRPr lang="en-US" altLang="zh-TW" sz="2800" dirty="0"/>
          </a:p>
          <a:p>
            <a:pPr>
              <a:lnSpc>
                <a:spcPct val="80000"/>
              </a:lnSpc>
            </a:pPr>
            <a:r>
              <a:rPr lang="en-US" altLang="zh-TW" sz="2800" dirty="0"/>
              <a:t>Episodes of mania and/or hypomania, and major depression that cause marked impairment and/or hospitalization</a:t>
            </a:r>
          </a:p>
          <a:p>
            <a:pPr>
              <a:lnSpc>
                <a:spcPct val="80000"/>
              </a:lnSpc>
            </a:pPr>
            <a:endParaRPr lang="en-US" altLang="zh-TW" sz="2800" b="1" dirty="0"/>
          </a:p>
          <a:p>
            <a:pPr>
              <a:lnSpc>
                <a:spcPct val="80000"/>
              </a:lnSpc>
            </a:pPr>
            <a:r>
              <a:rPr lang="en-US" altLang="zh-TW" sz="2800" dirty="0"/>
              <a:t>Devastating long term illness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Deterioration in functioning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Suicidal ideation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Substance abuse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Noncompliance to meds</a:t>
            </a:r>
          </a:p>
        </p:txBody>
      </p:sp>
    </p:spTree>
    <p:extLst>
      <p:ext uri="{BB962C8B-B14F-4D97-AF65-F5344CB8AC3E}">
        <p14:creationId xmlns:p14="http://schemas.microsoft.com/office/powerpoint/2010/main" val="37356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zh-TW" dirty="0"/>
              <a:t>Bipolar Disorders and Mood Stabilizers</a:t>
            </a:r>
            <a:endParaRPr lang="en-US" altLang="zh-TW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Prevelance</a:t>
            </a:r>
            <a:r>
              <a:rPr lang="en-US" altLang="zh-TW" dirty="0"/>
              <a:t> 1-2%</a:t>
            </a:r>
          </a:p>
          <a:p>
            <a:r>
              <a:rPr lang="en-US" altLang="zh-TW" dirty="0"/>
              <a:t>Male = female</a:t>
            </a:r>
          </a:p>
          <a:p>
            <a:r>
              <a:rPr lang="en-US" altLang="zh-TW" dirty="0"/>
              <a:t>Average age of onset 20 to 30</a:t>
            </a:r>
          </a:p>
          <a:p>
            <a:r>
              <a:rPr lang="en-US" altLang="zh-TW" dirty="0"/>
              <a:t>10-15% rate of suicide</a:t>
            </a:r>
          </a:p>
          <a:p>
            <a:r>
              <a:rPr lang="en-US" altLang="zh-TW" dirty="0"/>
              <a:t>Exact case unknown</a:t>
            </a:r>
          </a:p>
          <a:p>
            <a:r>
              <a:rPr lang="en-CA" altLang="zh-TW" dirty="0"/>
              <a:t>Neurotransmitters known to be involved</a:t>
            </a:r>
          </a:p>
          <a:p>
            <a:pPr lvl="1"/>
            <a:r>
              <a:rPr lang="en-CA" altLang="zh-TW" sz="2400" b="1" dirty="0"/>
              <a:t>Serotonin</a:t>
            </a:r>
          </a:p>
          <a:p>
            <a:pPr lvl="1"/>
            <a:r>
              <a:rPr lang="en-CA" altLang="zh-TW" sz="2400" b="1" dirty="0"/>
              <a:t>Norepinephrine</a:t>
            </a:r>
          </a:p>
          <a:p>
            <a:pPr lvl="1"/>
            <a:r>
              <a:rPr lang="en-CA" altLang="zh-TW" sz="2400" b="1" dirty="0"/>
              <a:t>Dopamine</a:t>
            </a:r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0827318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2814"/>
          </a:xfrm>
        </p:spPr>
        <p:txBody>
          <a:bodyPr>
            <a:noAutofit/>
          </a:bodyPr>
          <a:lstStyle/>
          <a:p>
            <a:r>
              <a:rPr lang="en-US" altLang="zh-TW" sz="4400" dirty="0"/>
              <a:t>Bipolar disorders : </a:t>
            </a:r>
            <a:br>
              <a:rPr lang="en-US" altLang="zh-TW" sz="4400" dirty="0"/>
            </a:br>
            <a:r>
              <a:rPr lang="en-US" altLang="zh-TW" sz="4400" dirty="0"/>
              <a:t>Signs and symptoms</a:t>
            </a:r>
            <a:br>
              <a:rPr lang="en-US" altLang="zh-TW" sz="4400" dirty="0"/>
            </a:br>
            <a:endParaRPr lang="en-US" altLang="zh-TW" sz="4400" dirty="0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TW" sz="2400" dirty="0"/>
              <a:t>Mania</a:t>
            </a:r>
          </a:p>
          <a:p>
            <a:pPr>
              <a:lnSpc>
                <a:spcPct val="80000"/>
              </a:lnSpc>
            </a:pPr>
            <a:endParaRPr lang="en-US" altLang="zh-TW" sz="2400" dirty="0"/>
          </a:p>
          <a:p>
            <a:pPr lvl="1">
              <a:lnSpc>
                <a:spcPct val="80000"/>
              </a:lnSpc>
            </a:pPr>
            <a:r>
              <a:rPr lang="en-US" altLang="zh-TW" dirty="0" err="1"/>
              <a:t>Distractability</a:t>
            </a:r>
            <a:endParaRPr lang="en-US" altLang="zh-TW" dirty="0"/>
          </a:p>
          <a:p>
            <a:pPr lvl="1">
              <a:lnSpc>
                <a:spcPct val="80000"/>
              </a:lnSpc>
            </a:pPr>
            <a:r>
              <a:rPr lang="en-US" altLang="zh-TW" dirty="0"/>
              <a:t>Insomnia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Grandiosity or inflated self-esteem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Flight of ideas or subjective experience that thoughts are racing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Agitation or increase in goal-directed activity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Speech pressured/more talkative than usual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Taking risks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800"/>
            <a:ext cx="4038600" cy="476895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altLang="zh-TW" sz="2000" dirty="0"/>
          </a:p>
          <a:p>
            <a:pPr>
              <a:lnSpc>
                <a:spcPct val="80000"/>
              </a:lnSpc>
            </a:pPr>
            <a:r>
              <a:rPr lang="en-US" altLang="zh-TW" sz="2400" dirty="0"/>
              <a:t>Hypomania</a:t>
            </a:r>
          </a:p>
          <a:p>
            <a:pPr>
              <a:lnSpc>
                <a:spcPct val="80000"/>
              </a:lnSpc>
            </a:pPr>
            <a:endParaRPr lang="en-US" altLang="zh-TW" sz="2400" dirty="0"/>
          </a:p>
          <a:p>
            <a:pPr lvl="1">
              <a:lnSpc>
                <a:spcPct val="80000"/>
              </a:lnSpc>
            </a:pPr>
            <a:r>
              <a:rPr lang="en-US" altLang="zh-TW" dirty="0"/>
              <a:t>Distinct period of persistently elevated, expansive, or irritable mood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Lasting throughout at least 4 days</a:t>
            </a:r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&lt; 1 week for mania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Different from usual non-depressed mood 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But not severe enough to cause marked impairment in social or occupational functioning</a:t>
            </a:r>
          </a:p>
        </p:txBody>
      </p:sp>
    </p:spTree>
    <p:extLst>
      <p:ext uri="{BB962C8B-B14F-4D97-AF65-F5344CB8AC3E}">
        <p14:creationId xmlns:p14="http://schemas.microsoft.com/office/powerpoint/2010/main" val="22978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0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0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0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0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06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06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0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0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0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0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0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0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0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0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0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0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06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06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99" y="548680"/>
            <a:ext cx="8229600" cy="792088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Bipolar Disorders: Signs and Symptoms</a:t>
            </a:r>
            <a:br>
              <a:rPr lang="en-US" altLang="zh-TW" sz="4000" dirty="0"/>
            </a:br>
            <a:endParaRPr lang="en-US" altLang="zh-TW" sz="4000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Mixed episode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Simultaneous occurrence of manic and depressive symptoms nearly every day for at least 1 week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Poorer prognosis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More seen in younger and older patients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Less likely to respond to mood stabilizer monotherapy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Rapid cyclers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&gt; 4 major depressive or manic episodes (manic, mixed or hypomanic for 12 months)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Frequent and severe episodes of depression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Poorer prognosis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Often require combination therapies</a:t>
            </a:r>
          </a:p>
        </p:txBody>
      </p:sp>
    </p:spTree>
    <p:extLst>
      <p:ext uri="{BB962C8B-B14F-4D97-AF65-F5344CB8AC3E}">
        <p14:creationId xmlns:p14="http://schemas.microsoft.com/office/powerpoint/2010/main" val="7720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9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9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9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9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9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9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Mood stabilizers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Lithium</a:t>
            </a:r>
          </a:p>
          <a:p>
            <a:endParaRPr lang="en-US" altLang="zh-TW" dirty="0"/>
          </a:p>
          <a:p>
            <a:r>
              <a:rPr lang="en-US" altLang="zh-TW" dirty="0"/>
              <a:t>Anticonvulsants</a:t>
            </a:r>
          </a:p>
          <a:p>
            <a:pPr lvl="1"/>
            <a:r>
              <a:rPr lang="en-US" altLang="zh-TW" dirty="0"/>
              <a:t>Valproate</a:t>
            </a:r>
          </a:p>
          <a:p>
            <a:pPr lvl="1"/>
            <a:r>
              <a:rPr lang="en-US" altLang="zh-TW" dirty="0"/>
              <a:t>Carbamazepine</a:t>
            </a:r>
          </a:p>
          <a:p>
            <a:pPr lvl="1"/>
            <a:r>
              <a:rPr lang="en-US" altLang="zh-TW" dirty="0"/>
              <a:t>Lamotrigine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Antipsychotics, antidepressants and others</a:t>
            </a:r>
          </a:p>
        </p:txBody>
      </p:sp>
    </p:spTree>
    <p:extLst>
      <p:ext uri="{BB962C8B-B14F-4D97-AF65-F5344CB8AC3E}">
        <p14:creationId xmlns:p14="http://schemas.microsoft.com/office/powerpoint/2010/main" val="25441185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Lithium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Manic episode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Approved for manic episodes and maintenance therapy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About 70% patients show at least partial reduction of mania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Full effect takes 1-2 weeks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Depressive episode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As adjunct to antidepressant for refractory patients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Onset 4-6 weeks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Long term use reduces suicide risk and mortality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Narrow therapeutic index</a:t>
            </a:r>
          </a:p>
          <a:p>
            <a:pPr lvl="1">
              <a:lnSpc>
                <a:spcPct val="90000"/>
              </a:lnSpc>
            </a:pPr>
            <a:r>
              <a:rPr lang="en-CA" altLang="zh-TW" sz="2400" dirty="0"/>
              <a:t>Start with low divided doses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Numerous drug interactions!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Dietary sodium, soda, coffee, tea, caffeine INCREASE lithium clearance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Acute mania increases lithium clearance</a:t>
            </a:r>
          </a:p>
          <a:p>
            <a:pPr>
              <a:lnSpc>
                <a:spcPct val="90000"/>
              </a:lnSpc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74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Lithium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84784"/>
            <a:ext cx="4038600" cy="46238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2400" dirty="0"/>
              <a:t>Adverse effects</a:t>
            </a:r>
          </a:p>
          <a:p>
            <a:pPr lvl="1">
              <a:lnSpc>
                <a:spcPct val="80000"/>
              </a:lnSpc>
            </a:pPr>
            <a:r>
              <a:rPr lang="en-US" altLang="zh-TW" b="1" dirty="0"/>
              <a:t>Early, dose related Adverse effects</a:t>
            </a:r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GI distress</a:t>
            </a:r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Sedation, weight gain</a:t>
            </a:r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Muscle weakness</a:t>
            </a:r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Polyuria, polydipsia</a:t>
            </a:r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Impaired cognitive </a:t>
            </a:r>
            <a:r>
              <a:rPr lang="en-US" altLang="zh-TW" sz="2400" dirty="0" err="1"/>
              <a:t>funciton</a:t>
            </a:r>
            <a:endParaRPr lang="en-US" altLang="zh-TW" sz="2400" dirty="0"/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Tremor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Tolerance may develop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Management</a:t>
            </a:r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Take with meal</a:t>
            </a:r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Beta blocker for tremor</a:t>
            </a: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784"/>
            <a:ext cx="4038600" cy="53732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2600" b="1" dirty="0"/>
              <a:t>Late Adverse effect</a:t>
            </a:r>
            <a:r>
              <a:rPr lang="en-US" altLang="zh-TW" sz="2600" dirty="0"/>
              <a:t>s</a:t>
            </a:r>
          </a:p>
          <a:p>
            <a:pPr lvl="1">
              <a:lnSpc>
                <a:spcPct val="80000"/>
              </a:lnSpc>
            </a:pPr>
            <a:r>
              <a:rPr lang="en-US" altLang="zh-TW" sz="2600" dirty="0"/>
              <a:t>Psoriasis / acne exacerbation</a:t>
            </a:r>
          </a:p>
          <a:p>
            <a:pPr lvl="1">
              <a:lnSpc>
                <a:spcPct val="80000"/>
              </a:lnSpc>
            </a:pPr>
            <a:r>
              <a:rPr lang="en-US" altLang="zh-TW" sz="2600" b="1" dirty="0" err="1"/>
              <a:t>Nephrogenic</a:t>
            </a:r>
            <a:r>
              <a:rPr lang="en-US" altLang="zh-TW" sz="2600" b="1" dirty="0"/>
              <a:t> diabetes </a:t>
            </a:r>
            <a:r>
              <a:rPr lang="en-US" altLang="zh-TW" sz="2600" b="1" dirty="0" err="1"/>
              <a:t>insipidus</a:t>
            </a:r>
            <a:endParaRPr lang="en-US" altLang="zh-TW" sz="2600" b="1" dirty="0"/>
          </a:p>
          <a:p>
            <a:pPr lvl="1">
              <a:lnSpc>
                <a:spcPct val="80000"/>
              </a:lnSpc>
            </a:pPr>
            <a:r>
              <a:rPr lang="en-US" altLang="zh-TW" sz="2600" dirty="0"/>
              <a:t>Hypothyroidism</a:t>
            </a:r>
          </a:p>
          <a:p>
            <a:pPr lvl="1">
              <a:lnSpc>
                <a:spcPct val="80000"/>
              </a:lnSpc>
            </a:pPr>
            <a:r>
              <a:rPr lang="en-US" altLang="zh-TW" sz="2600" dirty="0"/>
              <a:t>Cardiac</a:t>
            </a:r>
          </a:p>
          <a:p>
            <a:pPr lvl="2">
              <a:lnSpc>
                <a:spcPct val="80000"/>
              </a:lnSpc>
            </a:pPr>
            <a:r>
              <a:rPr lang="en-US" altLang="zh-TW" sz="2600" dirty="0"/>
              <a:t>T-wave flattening or inversion</a:t>
            </a:r>
          </a:p>
          <a:p>
            <a:pPr lvl="2">
              <a:lnSpc>
                <a:spcPct val="80000"/>
              </a:lnSpc>
            </a:pPr>
            <a:r>
              <a:rPr lang="en-US" altLang="zh-TW" sz="2600" dirty="0"/>
              <a:t>Bradycardia</a:t>
            </a:r>
          </a:p>
          <a:p>
            <a:pPr lvl="2">
              <a:lnSpc>
                <a:spcPct val="80000"/>
              </a:lnSpc>
            </a:pPr>
            <a:r>
              <a:rPr lang="en-US" altLang="zh-TW" sz="2600" dirty="0"/>
              <a:t>AV block</a:t>
            </a:r>
          </a:p>
          <a:p>
            <a:pPr lvl="1">
              <a:lnSpc>
                <a:spcPct val="80000"/>
              </a:lnSpc>
            </a:pPr>
            <a:r>
              <a:rPr lang="en-US" altLang="zh-TW" sz="2600" dirty="0"/>
              <a:t>Leukocytosis</a:t>
            </a:r>
          </a:p>
          <a:p>
            <a:pPr lvl="1">
              <a:lnSpc>
                <a:spcPct val="80000"/>
              </a:lnSpc>
            </a:pPr>
            <a:r>
              <a:rPr lang="en-CA" altLang="zh-TW" sz="2600" dirty="0"/>
              <a:t>Lithium toxicity (serum level &gt; 1.5-2.5 mmol/L)</a:t>
            </a:r>
          </a:p>
          <a:p>
            <a:pPr lvl="1">
              <a:lnSpc>
                <a:spcPct val="80000"/>
              </a:lnSpc>
            </a:pPr>
            <a:endParaRPr lang="en-US" altLang="zh-TW" sz="2600" dirty="0"/>
          </a:p>
          <a:p>
            <a:pPr>
              <a:lnSpc>
                <a:spcPct val="80000"/>
              </a:lnSpc>
            </a:pPr>
            <a:endParaRPr lang="en-US" altLang="zh-TW" dirty="0"/>
          </a:p>
          <a:p>
            <a:pPr>
              <a:lnSpc>
                <a:spcPct val="80000"/>
              </a:lnSpc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69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Anticonvulsants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Carbamazepine (</a:t>
            </a:r>
            <a:r>
              <a:rPr lang="en-US" altLang="zh-TW" dirty="0" err="1"/>
              <a:t>Tegretol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, </a:t>
            </a:r>
            <a:r>
              <a:rPr lang="en-US" altLang="zh-TW" dirty="0" err="1"/>
              <a:t>Tegretol</a:t>
            </a:r>
            <a:r>
              <a:rPr lang="en-US" altLang="zh-TW" dirty="0"/>
              <a:t> CR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Lamotrigine (</a:t>
            </a:r>
            <a:r>
              <a:rPr lang="en-US" altLang="zh-TW" dirty="0" err="1"/>
              <a:t>Lamictal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Valproate (</a:t>
            </a:r>
            <a:r>
              <a:rPr lang="en-US" altLang="zh-TW" dirty="0" err="1"/>
              <a:t>Epilim</a:t>
            </a:r>
            <a:r>
              <a:rPr lang="en-US" altLang="zh-TW" dirty="0"/>
              <a:t> EC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, </a:t>
            </a:r>
            <a:r>
              <a:rPr lang="en-US" altLang="zh-TW" dirty="0" err="1"/>
              <a:t>Epilim</a:t>
            </a:r>
            <a:r>
              <a:rPr lang="en-US" altLang="zh-TW" dirty="0"/>
              <a:t> </a:t>
            </a:r>
            <a:r>
              <a:rPr lang="en-US" altLang="zh-TW" dirty="0" err="1"/>
              <a:t>Chrono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)</a:t>
            </a:r>
          </a:p>
          <a:p>
            <a:endParaRPr lang="en-CA" altLang="zh-TW" dirty="0"/>
          </a:p>
          <a:p>
            <a:r>
              <a:rPr lang="en-CA" altLang="zh-TW" dirty="0"/>
              <a:t>Approved for acute mania and mixed episodes in bipolar I disorder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6406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CA" b="1" dirty="0"/>
              <a:t>Carbamazepine</a:t>
            </a:r>
          </a:p>
          <a:p>
            <a:r>
              <a:rPr lang="en-CA" dirty="0"/>
              <a:t>Weight gain</a:t>
            </a:r>
          </a:p>
          <a:p>
            <a:r>
              <a:rPr lang="en-CA" dirty="0"/>
              <a:t>Neurotoxicity</a:t>
            </a:r>
          </a:p>
          <a:p>
            <a:r>
              <a:rPr lang="en-CA" dirty="0"/>
              <a:t>Mild elevation of liver enzymes</a:t>
            </a:r>
          </a:p>
          <a:p>
            <a:r>
              <a:rPr lang="en-CA" dirty="0"/>
              <a:t>Hypersensitivity rash</a:t>
            </a:r>
          </a:p>
          <a:p>
            <a:pPr marL="118872" indent="0">
              <a:buNone/>
            </a:pPr>
            <a:r>
              <a:rPr lang="en-CA" b="1" dirty="0"/>
              <a:t>Lamotrigine</a:t>
            </a:r>
          </a:p>
          <a:p>
            <a:pPr marL="169164" indent="-342900">
              <a:buFont typeface="Wingdings" panose="05000000000000000000" pitchFamily="2" charset="2"/>
              <a:buChar char="§"/>
            </a:pPr>
            <a:r>
              <a:rPr lang="en-US" altLang="zh-TW" dirty="0"/>
              <a:t>Skin rash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GI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Asthenia,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Ataxia, dizziness, headache, somnolence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CA" b="1" dirty="0"/>
              <a:t>Valproate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GI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Irreversible but rare hepatotoxicity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Weight gain, increased appetite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Sedation, tremor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Menstrual disturbances and polycystic ovaries is possible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Transient alopecia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53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en-US" altLang="zh-TW" dirty="0"/>
              <a:t>Other anticonvulsants  AND Other Drugs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Oxcarbazepine</a:t>
            </a:r>
            <a:r>
              <a:rPr lang="en-US" altLang="zh-TW" dirty="0"/>
              <a:t> (</a:t>
            </a:r>
            <a:r>
              <a:rPr lang="en-US" altLang="zh-TW" dirty="0" err="1"/>
              <a:t>Trileptal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Topiramate (Topamax</a:t>
            </a:r>
            <a:r>
              <a:rPr lang="en-US" altLang="zh-TW" dirty="0">
                <a:latin typeface="Arial"/>
              </a:rPr>
              <a:t>®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Antipsychotics</a:t>
            </a:r>
          </a:p>
          <a:p>
            <a:r>
              <a:rPr lang="en-US" altLang="zh-TW" dirty="0"/>
              <a:t>Antidepressants</a:t>
            </a:r>
          </a:p>
          <a:p>
            <a:r>
              <a:rPr lang="en-US" altLang="zh-TW" dirty="0"/>
              <a:t>Benzodiazepines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688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69FB-BBB6-4AE6-9C46-8D3795C7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Drug?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D6DE-5B2F-4282-A0BE-6C1DA056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DRUG IS ANY SUBSTANCE OTHER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 FOOD WHICH CHANGES THE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WAY THE BODY OR MIND FUNCTIONS</a:t>
            </a:r>
            <a:endParaRPr lang="en-C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Picture 5" descr="http://www1.istockphoto.com/file_thumbview_approve/402026/2/istockphoto_402026_cartoon_capsules.jpg">
            <a:extLst>
              <a:ext uri="{FF2B5EF4-FFF2-40B4-BE49-F238E27FC236}">
                <a16:creationId xmlns:a16="http://schemas.microsoft.com/office/drawing/2014/main" id="{C6AA03BA-385D-4CD4-A669-870DD50A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1080"/>
            <a:ext cx="43434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270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834" y="152400"/>
            <a:ext cx="8496944" cy="1251062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Understanding basic medication-related issues in clients with common psychiatric conditions:</a:t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426834" y="1556792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 primer for individuals working </a:t>
            </a:r>
            <a:endParaRPr lang="en-CA" sz="3600" b="1" dirty="0"/>
          </a:p>
          <a:p>
            <a:pPr algn="ctr"/>
            <a:r>
              <a:rPr lang="en-US" sz="3600" b="1" dirty="0"/>
              <a:t>within the justice system </a:t>
            </a:r>
          </a:p>
          <a:p>
            <a:pPr algn="ctr"/>
            <a:r>
              <a:rPr lang="en-US" sz="3600" b="1" dirty="0"/>
              <a:t>with specific focus on:</a:t>
            </a:r>
          </a:p>
          <a:p>
            <a:r>
              <a:rPr lang="en-US" sz="3600" b="1" dirty="0"/>
              <a:t> 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600" b="1" dirty="0"/>
              <a:t>street drugs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600" b="1" dirty="0"/>
              <a:t>antipsychotic medications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600" b="1" dirty="0"/>
              <a:t>antidepressants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600" b="1" dirty="0"/>
              <a:t>mood stabilizers 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4000" b="1" dirty="0"/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2357208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1D4A-5980-48B6-AF83-17CBF5B7C9D6}" type="slidenum">
              <a:rPr lang="en-CA" smtClean="0"/>
              <a:t>81</a:t>
            </a:fld>
            <a:endParaRPr lang="en-CA" dirty="0"/>
          </a:p>
        </p:txBody>
      </p:sp>
      <p:sp>
        <p:nvSpPr>
          <p:cNvPr id="3" name="AutoShape 2" descr="Image result for ppt slide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ppt slide ques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738"/>
            <a:ext cx="7620000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57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       Types of Drugs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96" y="1477170"/>
            <a:ext cx="8229600" cy="4627984"/>
          </a:xfrm>
        </p:spPr>
        <p:txBody>
          <a:bodyPr>
            <a:normAutofit fontScale="92500"/>
          </a:bodyPr>
          <a:lstStyle/>
          <a:p>
            <a:r>
              <a:rPr lang="en-CA" b="1" dirty="0"/>
              <a:t>Stimulants (uppers) </a:t>
            </a:r>
          </a:p>
          <a:p>
            <a:pPr lvl="1"/>
            <a:r>
              <a:rPr lang="en-US" altLang="en-US" b="1" dirty="0"/>
              <a:t>Speed up the brain and central nervous system</a:t>
            </a:r>
          </a:p>
          <a:p>
            <a:pPr lvl="2"/>
            <a:r>
              <a:rPr lang="en-US" altLang="en-US" b="1" dirty="0"/>
              <a:t> caffeine (coffee, tea) nicotine (cigarettes), amphetamines, speed, cocaine and diet pills.</a:t>
            </a:r>
          </a:p>
          <a:p>
            <a:pPr marL="457200" lvl="1" indent="0">
              <a:buNone/>
            </a:pPr>
            <a:endParaRPr lang="en-CA" b="1" dirty="0"/>
          </a:p>
          <a:p>
            <a:pPr lvl="1"/>
            <a:endParaRPr lang="en-CA" b="1" dirty="0"/>
          </a:p>
          <a:p>
            <a:r>
              <a:rPr lang="en-CA" b="1" dirty="0"/>
              <a:t>Depressants (downers</a:t>
            </a:r>
            <a:r>
              <a:rPr lang="en-CA" dirty="0"/>
              <a:t>) </a:t>
            </a:r>
          </a:p>
          <a:p>
            <a:pPr lvl="1"/>
            <a:r>
              <a:rPr lang="en-CA" b="1" dirty="0"/>
              <a:t>Slow down the brain and central nervous system</a:t>
            </a:r>
          </a:p>
          <a:p>
            <a:pPr lvl="2"/>
            <a:r>
              <a:rPr lang="en-CA" b="1" dirty="0"/>
              <a:t>alcohol, beer, wine, vodka, gin </a:t>
            </a:r>
            <a:r>
              <a:rPr lang="en-CA" b="1" dirty="0" err="1"/>
              <a:t>etc</a:t>
            </a:r>
            <a:r>
              <a:rPr lang="en-CA" b="1" dirty="0"/>
              <a:t> heroin, tranquilizers, sleeping pills.</a:t>
            </a:r>
          </a:p>
          <a:p>
            <a:endParaRPr lang="en-CA" dirty="0"/>
          </a:p>
        </p:txBody>
      </p:sp>
      <p:pic>
        <p:nvPicPr>
          <p:cNvPr id="4" name="Picture 3079" descr="http://tbn0.google.com/images?q=tbn:tkzHb_ICAT2BHM:http://www.drugs.indiana.edu/graphics/photographs/stimul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47" y="0"/>
            <a:ext cx="982663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83" descr="http://tbn0.google.com/images?q=tbn:N2lC0RyZGjBwEM:http://library.thinkquest.org/6008/imageUI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81" descr="http://tbn0.google.com/images?q=tbn:aFV_lJmj94R65M:http://schools.netguide.co.nz/remueratwenty/images/stimulants/FD00449_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03" y="3238621"/>
            <a:ext cx="1063625" cy="74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85" descr="http://tbn0.google.com/images?q=tbn:Hv14ApACuyhO1M:http://www.cigarettes-smoke.net/_image/lm_filter.gif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95" y="3245169"/>
            <a:ext cx="648072" cy="60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01" y="3379929"/>
            <a:ext cx="881351" cy="60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57" descr="http://tbn0.google.com/images?q=tbn:u0VyfiTtUqW8cM:http://static.howstuffworks.com/gif/alcohol-intr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21288"/>
            <a:ext cx="104699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51" y="6021288"/>
            <a:ext cx="11890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21288"/>
            <a:ext cx="93200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7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2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7FA93B5D6184DA4180286C47FB252" ma:contentTypeVersion="7" ma:contentTypeDescription="Create a new document." ma:contentTypeScope="" ma:versionID="ebf8d1a37e0dd0e4f5700d1ad289c237">
  <xsd:schema xmlns:xsd="http://www.w3.org/2001/XMLSchema" xmlns:xs="http://www.w3.org/2001/XMLSchema" xmlns:p="http://schemas.microsoft.com/office/2006/metadata/properties" xmlns:ns2="5451eeb3-7a28-4b6e-9829-0e6c004dc1bb" xmlns:ns3="21202671-567b-4ea3-a6d4-82e018bcc9a2" targetNamespace="http://schemas.microsoft.com/office/2006/metadata/properties" ma:root="true" ma:fieldsID="c5216e4f8cf19eef719c69b846c1fd1f" ns2:_="" ns3:_="">
    <xsd:import namespace="5451eeb3-7a28-4b6e-9829-0e6c004dc1bb"/>
    <xsd:import namespace="21202671-567b-4ea3-a6d4-82e018bcc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1eeb3-7a28-4b6e-9829-0e6c004dc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02671-567b-4ea3-a6d4-82e018bcc9a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D96501-E0D4-4582-8C1C-7D6EE7097A06}"/>
</file>

<file path=customXml/itemProps2.xml><?xml version="1.0" encoding="utf-8"?>
<ds:datastoreItem xmlns:ds="http://schemas.openxmlformats.org/officeDocument/2006/customXml" ds:itemID="{BF6EF32C-2B5B-4464-938D-931AD53BF680}"/>
</file>

<file path=customXml/itemProps3.xml><?xml version="1.0" encoding="utf-8"?>
<ds:datastoreItem xmlns:ds="http://schemas.openxmlformats.org/officeDocument/2006/customXml" ds:itemID="{2E191C87-DA2A-450E-9325-2F6887399E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4354</Words>
  <Application>Microsoft Office PowerPoint</Application>
  <PresentationFormat>On-screen Show (4:3)</PresentationFormat>
  <Paragraphs>984</Paragraphs>
  <Slides>81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9" baseType="lpstr">
      <vt:lpstr>MS PGothic</vt:lpstr>
      <vt:lpstr>新細明體</vt:lpstr>
      <vt:lpstr>Arial</vt:lpstr>
      <vt:lpstr>Berlin Sans FB</vt:lpstr>
      <vt:lpstr>Calibri</vt:lpstr>
      <vt:lpstr>Corbel</vt:lpstr>
      <vt:lpstr>Letter Gothic</vt:lpstr>
      <vt:lpstr>Lucida Sans Unicode</vt:lpstr>
      <vt:lpstr>Marlett</vt:lpstr>
      <vt:lpstr>Segoe UI Black</vt:lpstr>
      <vt:lpstr>Tahoma</vt:lpstr>
      <vt:lpstr>Times</vt:lpstr>
      <vt:lpstr>Times New Roman</vt:lpstr>
      <vt:lpstr>Wingdings</vt:lpstr>
      <vt:lpstr>Wingdings 2</vt:lpstr>
      <vt:lpstr>Wingdings 3</vt:lpstr>
      <vt:lpstr>Module</vt:lpstr>
      <vt:lpstr>1_Module</vt:lpstr>
      <vt:lpstr>By: Dr. Samim Hasham BSc.Pharm (Hons), MMngt, CDE, PharmD, BCMAS (c)  </vt:lpstr>
      <vt:lpstr> Disclosures : Mental Health Related   Expert Reviews / Presentations </vt:lpstr>
      <vt:lpstr> Understanding basic medication-related issues in clients with common psychiatric conditions: </vt:lpstr>
      <vt:lpstr>PowerPoint Presentation</vt:lpstr>
      <vt:lpstr>Brain Chemicals</vt:lpstr>
      <vt:lpstr>Drugs and Neurotransmitters</vt:lpstr>
      <vt:lpstr>PUTTING  IT   ALL  TOGETHER</vt:lpstr>
      <vt:lpstr>What is a Drug?</vt:lpstr>
      <vt:lpstr>       Types of Drugs </vt:lpstr>
      <vt:lpstr>Types of Drugs</vt:lpstr>
      <vt:lpstr>Alcohol</vt:lpstr>
      <vt:lpstr>Alcohol </vt:lpstr>
      <vt:lpstr>Alcohol</vt:lpstr>
      <vt:lpstr>Nicotine -  Most addictive drug </vt:lpstr>
      <vt:lpstr>Schizophrenia &amp; Smoking</vt:lpstr>
      <vt:lpstr>PowerPoint Presentation</vt:lpstr>
      <vt:lpstr>Marijuana</vt:lpstr>
      <vt:lpstr>Marijuana</vt:lpstr>
      <vt:lpstr>Marijuana – FYI </vt:lpstr>
      <vt:lpstr>Schizophrenia and Cannabis</vt:lpstr>
      <vt:lpstr>Cannabis - THC vs. CBD</vt:lpstr>
      <vt:lpstr>Synthetic Cannabinoids – K2  &amp; Spice </vt:lpstr>
      <vt:lpstr>Inhalants </vt:lpstr>
      <vt:lpstr>Club &amp; Street Drugs – Ecstasy </vt:lpstr>
      <vt:lpstr>Club &amp; Street Drugs – Ecstasy </vt:lpstr>
      <vt:lpstr>Mood Disorders and Ecstasy </vt:lpstr>
      <vt:lpstr>MDMA Effects on the Brain</vt:lpstr>
      <vt:lpstr>Club &amp; Street Drugs – Rohypnol</vt:lpstr>
      <vt:lpstr>Club &amp; Street Drugs – GHB (gamma hydroxybutrate)</vt:lpstr>
      <vt:lpstr>Club &amp; Street Drugs – Ketamine</vt:lpstr>
      <vt:lpstr>Club &amp; Street Drugs – Ketamine</vt:lpstr>
      <vt:lpstr>Club &amp; Street Drugs – Heroin</vt:lpstr>
      <vt:lpstr>PowerPoint Presentation</vt:lpstr>
      <vt:lpstr>Club &amp; Street Drugs – Crack + Cocaine  </vt:lpstr>
      <vt:lpstr>PowerPoint Presentation</vt:lpstr>
      <vt:lpstr>Club &amp; Street Drugs – Crack + Cocaine  </vt:lpstr>
      <vt:lpstr>Anxiety Disorders and Stimulants</vt:lpstr>
      <vt:lpstr>Schizophrenia and Cocaine</vt:lpstr>
      <vt:lpstr>Club &amp; Street Drugs–Crystal Meth</vt:lpstr>
      <vt:lpstr>Club &amp; Street Drugs – Crystal Meth</vt:lpstr>
      <vt:lpstr>PowerPoint Presentation</vt:lpstr>
      <vt:lpstr>RX Drug Abuse </vt:lpstr>
      <vt:lpstr>Schizophrenia and antipsychotics Depression and Antidepressants  Bipolar disorders and Mood Stabilizers  </vt:lpstr>
      <vt:lpstr>Schizophrenia and antipsychotics</vt:lpstr>
      <vt:lpstr>Schizophrenia and Antipsychotics</vt:lpstr>
      <vt:lpstr>Antipsychotics </vt:lpstr>
      <vt:lpstr>Typical / Conventional Antipsychotics</vt:lpstr>
      <vt:lpstr>Typical Antipsychotics: Adverse effects </vt:lpstr>
      <vt:lpstr>Atypical Antipsychotics</vt:lpstr>
      <vt:lpstr>Atypical antipsychotics</vt:lpstr>
      <vt:lpstr>PowerPoint Presentation</vt:lpstr>
      <vt:lpstr>Atypical Antipsychotics</vt:lpstr>
      <vt:lpstr>Antipsychotics in Schizophrenia</vt:lpstr>
      <vt:lpstr>Antipsychotics in Schizophrenia</vt:lpstr>
      <vt:lpstr>Antipsychotics – Finally </vt:lpstr>
      <vt:lpstr>Depression and Antidepressants</vt:lpstr>
      <vt:lpstr>Antidepressants</vt:lpstr>
      <vt:lpstr>Tricyclic &amp; related Antidepressants (TCA)</vt:lpstr>
      <vt:lpstr>Tricyclic and related antidepressants (TCA)</vt:lpstr>
      <vt:lpstr>Monoamine-oxidase inhibitors (MAOI)</vt:lpstr>
      <vt:lpstr>Selective serotonin reuptake inhibitors (SSRI)</vt:lpstr>
      <vt:lpstr>Selective serotonin reuptake inhibitors (SSRI)</vt:lpstr>
      <vt:lpstr>Selective serotonin reuptake inhibitors (SSRI)</vt:lpstr>
      <vt:lpstr>Serotonin norepinephrine reuptake inhibitor (SNRI)</vt:lpstr>
      <vt:lpstr>Norepinephrine Dopamine reuptake inhibitor (NDRI)</vt:lpstr>
      <vt:lpstr>Other antidepressants</vt:lpstr>
      <vt:lpstr>Choice of Antidepressants</vt:lpstr>
      <vt:lpstr>Treatment response </vt:lpstr>
      <vt:lpstr>Antidepressants in depression</vt:lpstr>
      <vt:lpstr>Bipolar Disorders and Mood Stabilizers</vt:lpstr>
      <vt:lpstr>Bipolar Disorders and Mood Stabilizers</vt:lpstr>
      <vt:lpstr>Bipolar disorders :  Signs and symptoms </vt:lpstr>
      <vt:lpstr>Bipolar Disorders: Signs and Symptoms </vt:lpstr>
      <vt:lpstr>Mood stabilizers</vt:lpstr>
      <vt:lpstr>Lithium</vt:lpstr>
      <vt:lpstr>Lithium</vt:lpstr>
      <vt:lpstr>Anticonvulsants</vt:lpstr>
      <vt:lpstr>Adverse effects </vt:lpstr>
      <vt:lpstr> Other anticonvulsants  AND Other Drugs </vt:lpstr>
      <vt:lpstr> Understanding basic medication-related issues in clients with common psychiatric conditions: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By: Dr. Samim Hasham BSc.Pharm (Hons).,  MMngt., CDE., PharmD., BCMAS (candidate)</dc:title>
  <dc:creator>SAMIM</dc:creator>
  <cp:lastModifiedBy>Dr Hasham</cp:lastModifiedBy>
  <cp:revision>106</cp:revision>
  <cp:lastPrinted>2017-10-17T04:27:37Z</cp:lastPrinted>
  <dcterms:created xsi:type="dcterms:W3CDTF">2017-06-14T18:40:08Z</dcterms:created>
  <dcterms:modified xsi:type="dcterms:W3CDTF">2018-01-11T02:05:51Z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0x0101007827FA93B5D6184DA4180286C47FB252</vt:lpwstr>
  </property>
</Properties>
</file>