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9.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handoutMasterIdLst>
    <p:handoutMasterId r:id="rId23"/>
  </p:handoutMasterIdLst>
  <p:sldIdLst>
    <p:sldId id="256" r:id="rId2"/>
    <p:sldId id="286" r:id="rId3"/>
    <p:sldId id="349" r:id="rId4"/>
    <p:sldId id="350" r:id="rId5"/>
    <p:sldId id="342" r:id="rId6"/>
    <p:sldId id="341" r:id="rId7"/>
    <p:sldId id="351" r:id="rId8"/>
    <p:sldId id="318" r:id="rId9"/>
    <p:sldId id="319" r:id="rId10"/>
    <p:sldId id="326" r:id="rId11"/>
    <p:sldId id="327" r:id="rId12"/>
    <p:sldId id="343" r:id="rId13"/>
    <p:sldId id="344" r:id="rId14"/>
    <p:sldId id="335" r:id="rId15"/>
    <p:sldId id="345" r:id="rId16"/>
    <p:sldId id="346" r:id="rId17"/>
    <p:sldId id="347" r:id="rId18"/>
    <p:sldId id="328" r:id="rId19"/>
    <p:sldId id="348" r:id="rId20"/>
    <p:sldId id="290"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73477" autoAdjust="0"/>
  </p:normalViewPr>
  <p:slideViewPr>
    <p:cSldViewPr>
      <p:cViewPr varScale="1">
        <p:scale>
          <a:sx n="67" d="100"/>
          <a:sy n="67" d="100"/>
        </p:scale>
        <p:origin x="-20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8" Type="http://schemas.openxmlformats.org/officeDocument/2006/relationships/slide" Target="slides/slide7.xml"/><Relationship Id="rId21" Type="http://schemas.openxmlformats.org/officeDocument/2006/relationships/slide" Target="slides/slide20.xml"/><Relationship Id="rId3" Type="http://schemas.openxmlformats.org/officeDocument/2006/relationships/slide" Target="slides/slide2.xml"/><Relationship Id="rId2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20" Type="http://schemas.openxmlformats.org/officeDocument/2006/relationships/slide" Target="slides/slide19.xml"/><Relationship Id="rId29" Type="http://schemas.microsoft.com/office/2015/10/relationships/revisionInfo" Target="revisionInfo.xml"/><Relationship Id="rId16" Type="http://schemas.openxmlformats.org/officeDocument/2006/relationships/slide" Target="slides/slide15.xml"/><Relationship Id="rId2" Type="http://schemas.openxmlformats.org/officeDocument/2006/relationships/slide" Target="slides/slide1.xml"/><Relationship Id="rId24" Type="http://schemas.openxmlformats.org/officeDocument/2006/relationships/printerSettings" Target="printerSettings/printerSettings1.bin"/><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32" Type="http://schemas.openxmlformats.org/officeDocument/2006/relationships/customXml" Target="../customXml/item3.xml"/><Relationship Id="rId23" Type="http://schemas.openxmlformats.org/officeDocument/2006/relationships/handoutMaster" Target="handoutMasters/handoutMaster1.xml"/><Relationship Id="rId28" Type="http://schemas.openxmlformats.org/officeDocument/2006/relationships/tableStyles" Target="tableStyles.xml"/><Relationship Id="rId15" Type="http://schemas.openxmlformats.org/officeDocument/2006/relationships/slide" Target="slides/slide14.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9"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heme" Target="theme/theme1.xml"/><Relationship Id="rId14" Type="http://schemas.openxmlformats.org/officeDocument/2006/relationships/slide" Target="slides/slide13.xml"/><Relationship Id="rId4" Type="http://schemas.openxmlformats.org/officeDocument/2006/relationships/slide" Target="slides/slide3.xml"/><Relationship Id="rId30"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542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542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542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81C2BF1-3A64-4F05-9779-232839C3A15B}" type="slidenum">
              <a:rPr lang="en-US"/>
              <a:pPr>
                <a:defRPr/>
              </a:pPr>
              <a:t>‹#›</a:t>
            </a:fld>
            <a:endParaRPr lang="en-US"/>
          </a:p>
        </p:txBody>
      </p:sp>
    </p:spTree>
    <p:extLst>
      <p:ext uri="{BB962C8B-B14F-4D97-AF65-F5344CB8AC3E}">
        <p14:creationId xmlns:p14="http://schemas.microsoft.com/office/powerpoint/2010/main" val="4928140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DE4E61-C0EA-488F-998E-251650C2C8E9}" type="datetimeFigureOut">
              <a:rPr lang="en-US" smtClean="0"/>
              <a:pPr/>
              <a:t>18-01-11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6255F9-1A9D-404E-BA3C-D053F1A9C196}" type="slidenum">
              <a:rPr lang="en-CA" smtClean="0"/>
              <a:pPr/>
              <a:t>‹#›</a:t>
            </a:fld>
            <a:endParaRPr lang="en-CA"/>
          </a:p>
        </p:txBody>
      </p:sp>
    </p:spTree>
    <p:extLst>
      <p:ext uri="{BB962C8B-B14F-4D97-AF65-F5344CB8AC3E}">
        <p14:creationId xmlns:p14="http://schemas.microsoft.com/office/powerpoint/2010/main" val="3940571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dirty="0">
                <a:effectLst/>
                <a:latin typeface="Calibri" pitchFamily="34" charset="0"/>
                <a:cs typeface="Calibri" pitchFamily="34" charset="0"/>
              </a:rPr>
              <a:t>Workshops inside:</a:t>
            </a:r>
            <a:r>
              <a:rPr lang="en-CA" sz="1200" baseline="0" dirty="0">
                <a:effectLst/>
                <a:latin typeface="Calibri" pitchFamily="34" charset="0"/>
                <a:cs typeface="Calibri" pitchFamily="34" charset="0"/>
              </a:rPr>
              <a:t> </a:t>
            </a:r>
            <a:r>
              <a:rPr lang="en-CA" sz="1200" dirty="0">
                <a:effectLst/>
                <a:latin typeface="Calibri" pitchFamily="34" charset="0"/>
                <a:cs typeface="Calibri" pitchFamily="34" charset="0"/>
              </a:rPr>
              <a:t>in order to equip people with updated and accurate information about high risk activities, </a:t>
            </a:r>
            <a:endParaRPr lang="en-CA" dirty="0"/>
          </a:p>
        </p:txBody>
      </p:sp>
      <p:sp>
        <p:nvSpPr>
          <p:cNvPr id="4" name="Slide Number Placeholder 3"/>
          <p:cNvSpPr>
            <a:spLocks noGrp="1"/>
          </p:cNvSpPr>
          <p:nvPr>
            <p:ph type="sldNum" sz="quarter" idx="10"/>
          </p:nvPr>
        </p:nvSpPr>
        <p:spPr/>
        <p:txBody>
          <a:bodyPr/>
          <a:lstStyle/>
          <a:p>
            <a:fld id="{E86255F9-1A9D-404E-BA3C-D053F1A9C196}" type="slidenum">
              <a:rPr lang="en-CA" smtClean="0"/>
              <a:pPr/>
              <a:t>5</a:t>
            </a:fld>
            <a:endParaRPr lang="en-CA"/>
          </a:p>
        </p:txBody>
      </p:sp>
    </p:spTree>
    <p:extLst>
      <p:ext uri="{BB962C8B-B14F-4D97-AF65-F5344CB8AC3E}">
        <p14:creationId xmlns:p14="http://schemas.microsoft.com/office/powerpoint/2010/main" val="1783677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b="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180A786F-0AE8-4E6F-A5BA-880A574CDCBD}" type="slidenum">
              <a:rPr lang="en-CA" smtClean="0"/>
              <a:pPr/>
              <a:t>6</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E86255F9-1A9D-404E-BA3C-D053F1A9C196}" type="slidenum">
              <a:rPr lang="en-CA" smtClean="0"/>
              <a:pPr/>
              <a:t>14</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5123"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C5C427-569D-4529-8B8F-2B712C189D6F}"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C8A10B-DB17-4C57-82C2-93361C11A127}"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ADD86D-A99F-4253-AEEA-18DE36E169DA}"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US"/>
              <a:t>Click to edit Master title style</a:t>
            </a:r>
            <a:endParaRPr lang="en-CA"/>
          </a:p>
        </p:txBody>
      </p:sp>
      <p:sp>
        <p:nvSpPr>
          <p:cNvPr id="3" name="Text Placeholder 2"/>
          <p:cNvSpPr>
            <a:spLocks noGrp="1"/>
          </p:cNvSpPr>
          <p:nvPr>
            <p:ph type="body" sz="half" idx="1"/>
          </p:nvPr>
        </p:nvSpPr>
        <p:spPr>
          <a:xfrm>
            <a:off x="301625" y="1676400"/>
            <a:ext cx="4194175" cy="4422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76400"/>
            <a:ext cx="4194175" cy="4422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18A2CA-6E16-4E5A-824B-169634A6CDB6}"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US"/>
              <a:t>Click to edit Master title style</a:t>
            </a:r>
            <a:endParaRPr lang="en-CA"/>
          </a:p>
        </p:txBody>
      </p:sp>
      <p:sp>
        <p:nvSpPr>
          <p:cNvPr id="3" name="Text Placeholder 2"/>
          <p:cNvSpPr>
            <a:spLocks noGrp="1"/>
          </p:cNvSpPr>
          <p:nvPr>
            <p:ph type="body" sz="half" idx="1"/>
          </p:nvPr>
        </p:nvSpPr>
        <p:spPr>
          <a:xfrm>
            <a:off x="301625" y="1676400"/>
            <a:ext cx="4194175" cy="4422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quarter" idx="2"/>
          </p:nvPr>
        </p:nvSpPr>
        <p:spPr>
          <a:xfrm>
            <a:off x="4648200" y="1676400"/>
            <a:ext cx="4194175" cy="2135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Content Placeholder 4"/>
          <p:cNvSpPr>
            <a:spLocks noGrp="1"/>
          </p:cNvSpPr>
          <p:nvPr>
            <p:ph sz="quarter" idx="3"/>
          </p:nvPr>
        </p:nvSpPr>
        <p:spPr>
          <a:xfrm>
            <a:off x="4648200" y="3963988"/>
            <a:ext cx="4194175" cy="2135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C2CF4BCC-0239-4E79-9EE8-484AE2F244DD}"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268E87-E015-4F5C-8A6B-533829959C33}"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5D2C3B-03EE-4D8A-BD97-55642E258188}"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B70E08-F90E-4EEE-98CD-CB8D1C61FDA1}"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89ACA69-0915-4F0A-8C12-826D7F5D493D}"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A445F58-D40A-4589-AE4A-4CE5C88DBECE}"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13BC6D5-0405-48EB-88CF-842DCDBC9024}"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5CAF9C9-65F9-480F-B403-8D2E3AFCBD58}"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CA72AA4-8D2A-4A4A-B4E0-1C3212A4BDD8}" type="slidenum">
              <a:rPr lang="en-US"/>
              <a:pPr>
                <a:defRPr/>
              </a:pPr>
              <a:t>‹#›</a:t>
            </a:fld>
            <a:endParaRPr lang="en-US"/>
          </a:p>
        </p:txBody>
      </p:sp>
    </p:spTree>
  </p:cSld>
  <p:clrMapOvr>
    <a:masterClrMapping/>
  </p:clrMapOvr>
  <p:transition xmlns:p14="http://schemas.microsoft.com/office/powerpoint/2010/main">
    <p:newsflash/>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0"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4102"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E78B8753-8792-4126-A2A9-8A3D92AD587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xmlns:p14="http://schemas.microsoft.com/office/powerpoint/2010/main">
    <p:newsflash/>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hyperlink" Target="mailto:mooky@pasan.org" TargetMode="External"/><Relationship Id="rId4" Type="http://schemas.openxmlformats.org/officeDocument/2006/relationships/image" Target="../media/image2.png"/><Relationship Id="rId5" Type="http://schemas.openxmlformats.org/officeDocument/2006/relationships/image" Target="../media/image8.png"/><Relationship Id="rId1" Type="http://schemas.openxmlformats.org/officeDocument/2006/relationships/slideLayout" Target="../slideLayouts/slideLayout13.xml"/><Relationship Id="rId2" Type="http://schemas.openxmlformats.org/officeDocument/2006/relationships/hyperlink" Target="http://www.pasan.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a:xfrm>
            <a:off x="609600" y="1219200"/>
            <a:ext cx="7772400" cy="2133600"/>
          </a:xfrm>
          <a:effectLst>
            <a:outerShdw dist="35921" dir="2700000" algn="ctr" rotWithShape="0">
              <a:schemeClr val="bg2"/>
            </a:outerShdw>
          </a:effectLst>
        </p:spPr>
        <p:txBody>
          <a:bodyPr/>
          <a:lstStyle/>
          <a:p>
            <a:pPr eaLnBrk="1" hangingPunct="1">
              <a:defRPr/>
            </a:pPr>
            <a:r>
              <a:rPr lang="en-CA" b="1" dirty="0">
                <a:solidFill>
                  <a:srgbClr val="FFFF00"/>
                </a:solidFill>
                <a:effectLst/>
                <a:latin typeface="Times New Roman" pitchFamily="18" charset="0"/>
                <a:cs typeface="Times New Roman" pitchFamily="18" charset="0"/>
              </a:rPr>
              <a:t>Harm Reduction on “The Inside”</a:t>
            </a:r>
            <a:endParaRPr lang="en-US" b="1" dirty="0">
              <a:solidFill>
                <a:srgbClr val="FFFF00"/>
              </a:solidFill>
              <a:effectLst/>
              <a:latin typeface="Times New Roman" pitchFamily="18" charset="0"/>
              <a:cs typeface="Times New Roman" pitchFamily="18" charset="0"/>
            </a:endParaRPr>
          </a:p>
        </p:txBody>
      </p:sp>
      <p:sp>
        <p:nvSpPr>
          <p:cNvPr id="2051" name="Rectangle 3"/>
          <p:cNvSpPr>
            <a:spLocks noGrp="1" noRot="1" noChangeArrowheads="1"/>
          </p:cNvSpPr>
          <p:nvPr>
            <p:ph type="subTitle" idx="1"/>
          </p:nvPr>
        </p:nvSpPr>
        <p:spPr>
          <a:xfrm>
            <a:off x="2819400" y="3429000"/>
            <a:ext cx="5638800" cy="2971800"/>
          </a:xfrm>
        </p:spPr>
        <p:txBody>
          <a:bodyPr/>
          <a:lstStyle/>
          <a:p>
            <a:pPr algn="r" eaLnBrk="1" hangingPunct="1">
              <a:defRPr/>
            </a:pPr>
            <a:r>
              <a:rPr lang="en-CA" sz="4400" dirty="0">
                <a:effectLst/>
                <a:latin typeface="Calibri" pitchFamily="34" charset="0"/>
                <a:cs typeface="Calibri" pitchFamily="34" charset="0"/>
              </a:rPr>
              <a:t>P A S A N</a:t>
            </a:r>
            <a:r>
              <a:rPr lang="en-CA" sz="2800" dirty="0">
                <a:effectLst/>
                <a:latin typeface="Calibri" pitchFamily="34" charset="0"/>
                <a:cs typeface="Calibri" pitchFamily="34" charset="0"/>
              </a:rPr>
              <a:t/>
            </a:r>
            <a:br>
              <a:rPr lang="en-CA" sz="2800" dirty="0">
                <a:effectLst/>
                <a:latin typeface="Calibri" pitchFamily="34" charset="0"/>
                <a:cs typeface="Calibri" pitchFamily="34" charset="0"/>
              </a:rPr>
            </a:br>
            <a:r>
              <a:rPr lang="en-CA" sz="2800" dirty="0">
                <a:effectLst/>
                <a:latin typeface="Calibri" pitchFamily="34" charset="0"/>
                <a:cs typeface="Calibri" pitchFamily="34" charset="0"/>
              </a:rPr>
              <a:t>Lindsay Jennings</a:t>
            </a:r>
          </a:p>
          <a:p>
            <a:pPr algn="r" eaLnBrk="1" hangingPunct="1">
              <a:defRPr/>
            </a:pPr>
            <a:r>
              <a:rPr lang="en-CA" sz="2800" dirty="0">
                <a:effectLst/>
                <a:latin typeface="Calibri" pitchFamily="34" charset="0"/>
                <a:cs typeface="Calibri" pitchFamily="34" charset="0"/>
              </a:rPr>
              <a:t>HSJCC </a:t>
            </a:r>
          </a:p>
          <a:p>
            <a:pPr algn="r" eaLnBrk="1" hangingPunct="1">
              <a:defRPr/>
            </a:pPr>
            <a:r>
              <a:rPr lang="en-CA" sz="2800" smtClean="0">
                <a:effectLst/>
                <a:latin typeface="Calibri" pitchFamily="34" charset="0"/>
                <a:cs typeface="Calibri" pitchFamily="34" charset="0"/>
              </a:rPr>
              <a:t>January 4,</a:t>
            </a:r>
            <a:r>
              <a:rPr lang="en-CA" sz="2800" smtClean="0">
                <a:effectLst/>
                <a:latin typeface="Calibri" pitchFamily="34" charset="0"/>
                <a:cs typeface="Calibri" pitchFamily="34" charset="0"/>
              </a:rPr>
              <a:t> 2018</a:t>
            </a:r>
            <a:endParaRPr lang="en-CA" sz="2800" dirty="0">
              <a:effectLst/>
              <a:latin typeface="Calibri" pitchFamily="34" charset="0"/>
              <a:cs typeface="Calibri" pitchFamily="34" charset="0"/>
            </a:endParaRPr>
          </a:p>
        </p:txBody>
      </p:sp>
      <p:pic>
        <p:nvPicPr>
          <p:cNvPr id="2052" name="Picture 4" descr="ribbon"/>
          <p:cNvPicPr>
            <a:picLocks noChangeAspect="1" noChangeArrowheads="1"/>
          </p:cNvPicPr>
          <p:nvPr/>
        </p:nvPicPr>
        <p:blipFill>
          <a:blip r:embed="rId2" cstate="print"/>
          <a:srcRect/>
          <a:stretch>
            <a:fillRect/>
          </a:stretch>
        </p:blipFill>
        <p:spPr bwMode="auto">
          <a:xfrm>
            <a:off x="914400" y="3733800"/>
            <a:ext cx="1226608" cy="2324100"/>
          </a:xfrm>
          <a:prstGeom prst="rect">
            <a:avLst/>
          </a:prstGeom>
          <a:noFill/>
          <a:ln w="9525">
            <a:noFill/>
            <a:miter lim="800000"/>
            <a:headEnd/>
            <a:tailEnd/>
          </a:ln>
        </p:spPr>
      </p:pic>
    </p:spTree>
  </p:cSld>
  <p:clrMapOvr>
    <a:masterClrMapping/>
  </p:clrMapOvr>
  <p:transition xmlns:p14="http://schemas.microsoft.com/office/powerpoint/2010/main">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pPr eaLnBrk="1" hangingPunct="1"/>
            <a:r>
              <a:rPr lang="en-CA" b="1" dirty="0">
                <a:solidFill>
                  <a:srgbClr val="FFFF00"/>
                </a:solidFill>
                <a:effectLst/>
                <a:latin typeface="Calibri" pitchFamily="34" charset="0"/>
                <a:cs typeface="Calibri" pitchFamily="34" charset="0"/>
              </a:rPr>
              <a:t>Effects of Institutionalization</a:t>
            </a:r>
            <a:endParaRPr lang="en-US" b="1" dirty="0">
              <a:solidFill>
                <a:srgbClr val="FFFF00"/>
              </a:solidFill>
              <a:effectLst/>
              <a:latin typeface="Calibri" pitchFamily="34" charset="0"/>
              <a:cs typeface="Calibri" pitchFamily="34" charset="0"/>
            </a:endParaRPr>
          </a:p>
        </p:txBody>
      </p:sp>
      <p:sp>
        <p:nvSpPr>
          <p:cNvPr id="64515" name="Rectangle 3"/>
          <p:cNvSpPr>
            <a:spLocks noGrp="1" noRot="1" noChangeArrowheads="1"/>
          </p:cNvSpPr>
          <p:nvPr>
            <p:ph type="body" idx="1"/>
          </p:nvPr>
        </p:nvSpPr>
        <p:spPr/>
        <p:txBody>
          <a:bodyPr/>
          <a:lstStyle/>
          <a:p>
            <a:pPr eaLnBrk="1" hangingPunct="1">
              <a:lnSpc>
                <a:spcPct val="90000"/>
              </a:lnSpc>
              <a:defRPr/>
            </a:pPr>
            <a:r>
              <a:rPr lang="en-CA" sz="2400" dirty="0">
                <a:effectLst/>
                <a:latin typeface="Calibri" pitchFamily="34" charset="0"/>
                <a:cs typeface="Calibri" pitchFamily="34" charset="0"/>
              </a:rPr>
              <a:t>Sense of space</a:t>
            </a:r>
          </a:p>
          <a:p>
            <a:pPr eaLnBrk="1" hangingPunct="1">
              <a:lnSpc>
                <a:spcPct val="90000"/>
              </a:lnSpc>
              <a:defRPr/>
            </a:pPr>
            <a:r>
              <a:rPr lang="en-CA" sz="2400" dirty="0">
                <a:effectLst/>
                <a:latin typeface="Calibri" pitchFamily="34" charset="0"/>
                <a:cs typeface="Calibri" pitchFamily="34" charset="0"/>
              </a:rPr>
              <a:t>Pace of life</a:t>
            </a:r>
          </a:p>
          <a:p>
            <a:pPr eaLnBrk="1" hangingPunct="1">
              <a:lnSpc>
                <a:spcPct val="90000"/>
              </a:lnSpc>
              <a:defRPr/>
            </a:pPr>
            <a:r>
              <a:rPr lang="en-CA" sz="2400" dirty="0">
                <a:effectLst/>
                <a:latin typeface="Calibri" pitchFamily="34" charset="0"/>
                <a:cs typeface="Calibri" pitchFamily="34" charset="0"/>
              </a:rPr>
              <a:t>Squeaky wheel gets the grease</a:t>
            </a:r>
          </a:p>
          <a:p>
            <a:pPr eaLnBrk="1" hangingPunct="1">
              <a:lnSpc>
                <a:spcPct val="90000"/>
              </a:lnSpc>
              <a:defRPr/>
            </a:pPr>
            <a:r>
              <a:rPr lang="en-CA" sz="2400" dirty="0">
                <a:effectLst/>
                <a:latin typeface="Calibri" pitchFamily="34" charset="0"/>
                <a:cs typeface="Calibri" pitchFamily="34" charset="0"/>
              </a:rPr>
              <a:t>Authority figures</a:t>
            </a:r>
          </a:p>
          <a:p>
            <a:pPr eaLnBrk="1" hangingPunct="1">
              <a:lnSpc>
                <a:spcPct val="90000"/>
              </a:lnSpc>
              <a:defRPr/>
            </a:pPr>
            <a:r>
              <a:rPr lang="en-CA" sz="2400" dirty="0">
                <a:effectLst/>
                <a:latin typeface="Calibri" pitchFamily="34" charset="0"/>
                <a:cs typeface="Calibri" pitchFamily="34" charset="0"/>
              </a:rPr>
              <a:t>Lack of socialization, input, control</a:t>
            </a:r>
          </a:p>
          <a:p>
            <a:pPr eaLnBrk="1" hangingPunct="1">
              <a:lnSpc>
                <a:spcPct val="90000"/>
              </a:lnSpc>
              <a:defRPr/>
            </a:pPr>
            <a:r>
              <a:rPr lang="en-CA" sz="2400" dirty="0">
                <a:effectLst/>
                <a:latin typeface="Calibri" pitchFamily="34" charset="0"/>
                <a:cs typeface="Calibri" pitchFamily="34" charset="0"/>
              </a:rPr>
              <a:t>Grooming</a:t>
            </a:r>
          </a:p>
          <a:p>
            <a:pPr eaLnBrk="1" hangingPunct="1">
              <a:lnSpc>
                <a:spcPct val="90000"/>
              </a:lnSpc>
              <a:defRPr/>
            </a:pPr>
            <a:r>
              <a:rPr lang="en-CA" sz="2400" dirty="0">
                <a:effectLst/>
                <a:latin typeface="Calibri" pitchFamily="34" charset="0"/>
                <a:cs typeface="Calibri" pitchFamily="34" charset="0"/>
              </a:rPr>
              <a:t>Hoarding</a:t>
            </a:r>
          </a:p>
          <a:p>
            <a:pPr eaLnBrk="1" hangingPunct="1">
              <a:lnSpc>
                <a:spcPct val="90000"/>
              </a:lnSpc>
              <a:defRPr/>
            </a:pPr>
            <a:r>
              <a:rPr lang="en-CA" sz="2400" dirty="0">
                <a:effectLst/>
                <a:latin typeface="Calibri" pitchFamily="34" charset="0"/>
                <a:cs typeface="Calibri" pitchFamily="34" charset="0"/>
              </a:rPr>
              <a:t>Language</a:t>
            </a:r>
          </a:p>
          <a:p>
            <a:pPr eaLnBrk="1" hangingPunct="1">
              <a:lnSpc>
                <a:spcPct val="90000"/>
              </a:lnSpc>
              <a:defRPr/>
            </a:pPr>
            <a:r>
              <a:rPr lang="en-CA" sz="2400" dirty="0">
                <a:effectLst/>
                <a:latin typeface="Calibri" pitchFamily="34" charset="0"/>
                <a:cs typeface="Calibri" pitchFamily="34" charset="0"/>
              </a:rPr>
              <a:t>Post-Incarceration Syndrome (PICS)</a:t>
            </a:r>
          </a:p>
          <a:p>
            <a:pPr eaLnBrk="1" hangingPunct="1">
              <a:lnSpc>
                <a:spcPct val="90000"/>
              </a:lnSpc>
              <a:defRPr/>
            </a:pPr>
            <a:endParaRPr lang="en-US" sz="2400" dirty="0"/>
          </a:p>
        </p:txBody>
      </p:sp>
      <p:pic>
        <p:nvPicPr>
          <p:cNvPr id="34820" name="Picture 4" descr="Warning-Challenges"/>
          <p:cNvPicPr>
            <a:picLocks noChangeAspect="1" noChangeArrowheads="1"/>
          </p:cNvPicPr>
          <p:nvPr/>
        </p:nvPicPr>
        <p:blipFill>
          <a:blip r:embed="rId2" cstate="print"/>
          <a:srcRect/>
          <a:stretch>
            <a:fillRect/>
          </a:stretch>
        </p:blipFill>
        <p:spPr bwMode="auto">
          <a:xfrm>
            <a:off x="6022975" y="1524000"/>
            <a:ext cx="3121025" cy="4038600"/>
          </a:xfrm>
          <a:prstGeom prst="rect">
            <a:avLst/>
          </a:prstGeom>
          <a:noFill/>
          <a:ln w="9525">
            <a:noFill/>
            <a:miter lim="800000"/>
            <a:headEnd/>
            <a:tailEnd/>
          </a:ln>
        </p:spPr>
      </p:pic>
    </p:spTree>
  </p:cSld>
  <p:clrMapOvr>
    <a:masterClrMapping/>
  </p:clrMapOvr>
  <p:transition xmlns:p14="http://schemas.microsoft.com/office/powerpoint/2010/main">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pPr eaLnBrk="1" hangingPunct="1"/>
            <a:r>
              <a:rPr lang="en-CA" b="1" dirty="0">
                <a:solidFill>
                  <a:srgbClr val="FFFF00"/>
                </a:solidFill>
                <a:effectLst/>
                <a:latin typeface="Calibri" pitchFamily="34" charset="0"/>
                <a:cs typeface="Calibri" pitchFamily="34" charset="0"/>
              </a:rPr>
              <a:t>Transitioning back into </a:t>
            </a:r>
            <a:br>
              <a:rPr lang="en-CA" b="1" dirty="0">
                <a:solidFill>
                  <a:srgbClr val="FFFF00"/>
                </a:solidFill>
                <a:effectLst/>
                <a:latin typeface="Calibri" pitchFamily="34" charset="0"/>
                <a:cs typeface="Calibri" pitchFamily="34" charset="0"/>
              </a:rPr>
            </a:br>
            <a:r>
              <a:rPr lang="en-CA" b="1" dirty="0">
                <a:solidFill>
                  <a:srgbClr val="FFFF00"/>
                </a:solidFill>
                <a:effectLst/>
                <a:latin typeface="Calibri" pitchFamily="34" charset="0"/>
                <a:cs typeface="Calibri" pitchFamily="34" charset="0"/>
              </a:rPr>
              <a:t>the Community</a:t>
            </a:r>
            <a:endParaRPr lang="en-US" b="1" dirty="0">
              <a:solidFill>
                <a:srgbClr val="FFFF00"/>
              </a:solidFill>
              <a:effectLst/>
              <a:latin typeface="Calibri" pitchFamily="34" charset="0"/>
              <a:cs typeface="Calibri" pitchFamily="34" charset="0"/>
            </a:endParaRPr>
          </a:p>
        </p:txBody>
      </p:sp>
      <p:sp>
        <p:nvSpPr>
          <p:cNvPr id="73731" name="Rectangle 3"/>
          <p:cNvSpPr>
            <a:spLocks noGrp="1" noRot="1" noChangeArrowheads="1"/>
          </p:cNvSpPr>
          <p:nvPr>
            <p:ph type="body" idx="1"/>
          </p:nvPr>
        </p:nvSpPr>
        <p:spPr/>
        <p:txBody>
          <a:bodyPr/>
          <a:lstStyle/>
          <a:p>
            <a:pPr eaLnBrk="1" hangingPunct="1">
              <a:defRPr/>
            </a:pPr>
            <a:r>
              <a:rPr lang="en-CA" sz="2400" dirty="0">
                <a:effectLst/>
                <a:latin typeface="Calibri" pitchFamily="34" charset="0"/>
                <a:cs typeface="Calibri" pitchFamily="34" charset="0"/>
              </a:rPr>
              <a:t>ID replacement, housing, employment, clothing, transportation, ODSP, $$$</a:t>
            </a:r>
          </a:p>
          <a:p>
            <a:pPr eaLnBrk="1" hangingPunct="1">
              <a:defRPr/>
            </a:pPr>
            <a:r>
              <a:rPr lang="en-CA" sz="2400" dirty="0">
                <a:effectLst/>
                <a:latin typeface="Calibri" pitchFamily="34" charset="0"/>
                <a:cs typeface="Calibri" pitchFamily="34" charset="0"/>
              </a:rPr>
              <a:t>Healthcare appointments</a:t>
            </a:r>
          </a:p>
          <a:p>
            <a:pPr eaLnBrk="1" hangingPunct="1">
              <a:defRPr/>
            </a:pPr>
            <a:r>
              <a:rPr lang="en-CA" sz="2400" dirty="0">
                <a:effectLst/>
                <a:latin typeface="Calibri" pitchFamily="34" charset="0"/>
                <a:cs typeface="Calibri" pitchFamily="34" charset="0"/>
              </a:rPr>
              <a:t>Overdose risks</a:t>
            </a:r>
          </a:p>
          <a:p>
            <a:pPr eaLnBrk="1" hangingPunct="1">
              <a:defRPr/>
            </a:pPr>
            <a:r>
              <a:rPr lang="en-CA" sz="2400" dirty="0">
                <a:effectLst/>
                <a:latin typeface="Calibri" pitchFamily="34" charset="0"/>
                <a:cs typeface="Calibri" pitchFamily="34" charset="0"/>
              </a:rPr>
              <a:t>Factors for recidivism</a:t>
            </a:r>
          </a:p>
          <a:p>
            <a:pPr eaLnBrk="1" hangingPunct="1">
              <a:defRPr/>
            </a:pPr>
            <a:r>
              <a:rPr lang="en-CA" sz="2400" dirty="0">
                <a:effectLst/>
                <a:latin typeface="Calibri" pitchFamily="34" charset="0"/>
                <a:cs typeface="Calibri" pitchFamily="34" charset="0"/>
              </a:rPr>
              <a:t>Stigma</a:t>
            </a:r>
          </a:p>
          <a:p>
            <a:pPr eaLnBrk="1" hangingPunct="1">
              <a:defRPr/>
            </a:pPr>
            <a:r>
              <a:rPr lang="en-CA" sz="2400" dirty="0">
                <a:effectLst/>
                <a:latin typeface="Calibri" pitchFamily="34" charset="0"/>
                <a:cs typeface="Calibri" pitchFamily="34" charset="0"/>
              </a:rPr>
              <a:t>Released from court, property</a:t>
            </a:r>
          </a:p>
          <a:p>
            <a:pPr eaLnBrk="1" hangingPunct="1">
              <a:defRPr/>
            </a:pPr>
            <a:r>
              <a:rPr lang="en-CA" sz="2400" dirty="0">
                <a:effectLst/>
                <a:latin typeface="Calibri" pitchFamily="34" charset="0"/>
                <a:cs typeface="Calibri" pitchFamily="34" charset="0"/>
              </a:rPr>
              <a:t>Support around addictions</a:t>
            </a:r>
          </a:p>
          <a:p>
            <a:pPr eaLnBrk="1" hangingPunct="1">
              <a:defRPr/>
            </a:pPr>
            <a:r>
              <a:rPr lang="en-CA" sz="2400" dirty="0">
                <a:effectLst/>
                <a:latin typeface="Calibri" pitchFamily="34" charset="0"/>
                <a:cs typeface="Calibri" pitchFamily="34" charset="0"/>
              </a:rPr>
              <a:t>Support around trauma</a:t>
            </a:r>
          </a:p>
          <a:p>
            <a:pPr eaLnBrk="1" hangingPunct="1">
              <a:defRPr/>
            </a:pPr>
            <a:endParaRPr lang="en-CA" sz="2400" dirty="0"/>
          </a:p>
          <a:p>
            <a:pPr eaLnBrk="1" hangingPunct="1">
              <a:defRPr/>
            </a:pPr>
            <a:endParaRPr lang="en-CA" sz="2400" dirty="0"/>
          </a:p>
          <a:p>
            <a:pPr eaLnBrk="1" hangingPunct="1">
              <a:defRPr/>
            </a:pPr>
            <a:endParaRPr lang="en-US" sz="2400" dirty="0"/>
          </a:p>
        </p:txBody>
      </p:sp>
      <p:pic>
        <p:nvPicPr>
          <p:cNvPr id="35844" name="Picture 4" descr="the future"/>
          <p:cNvPicPr>
            <a:picLocks noChangeAspect="1" noChangeArrowheads="1"/>
          </p:cNvPicPr>
          <p:nvPr/>
        </p:nvPicPr>
        <p:blipFill>
          <a:blip r:embed="rId2" cstate="print"/>
          <a:srcRect/>
          <a:stretch>
            <a:fillRect/>
          </a:stretch>
        </p:blipFill>
        <p:spPr bwMode="auto">
          <a:xfrm>
            <a:off x="5105400" y="4294188"/>
            <a:ext cx="4038600" cy="2563812"/>
          </a:xfrm>
          <a:prstGeom prst="rect">
            <a:avLst/>
          </a:prstGeom>
          <a:noFill/>
          <a:ln w="9525">
            <a:noFill/>
            <a:miter lim="800000"/>
            <a:headEnd/>
            <a:tailEnd/>
          </a:ln>
        </p:spPr>
      </p:pic>
    </p:spTree>
  </p:cSld>
  <p:clrMapOvr>
    <a:masterClrMapping/>
  </p:clrMapOvr>
  <p:transition xmlns:p14="http://schemas.microsoft.com/office/powerpoint/2010/main">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FFFF00"/>
                </a:solidFill>
                <a:effectLst/>
                <a:latin typeface="Calibri" pitchFamily="34" charset="0"/>
                <a:cs typeface="Calibri" pitchFamily="34" charset="0"/>
              </a:rPr>
              <a:t>Relationships  Challenges</a:t>
            </a:r>
          </a:p>
        </p:txBody>
      </p:sp>
      <p:sp>
        <p:nvSpPr>
          <p:cNvPr id="3" name="Content Placeholder 2"/>
          <p:cNvSpPr>
            <a:spLocks noGrp="1"/>
          </p:cNvSpPr>
          <p:nvPr>
            <p:ph idx="1"/>
          </p:nvPr>
        </p:nvSpPr>
        <p:spPr/>
        <p:txBody>
          <a:bodyPr/>
          <a:lstStyle/>
          <a:p>
            <a:r>
              <a:rPr lang="en-CA" sz="2400" dirty="0">
                <a:effectLst/>
                <a:latin typeface="Calibri" pitchFamily="34" charset="0"/>
                <a:cs typeface="Calibri" pitchFamily="34" charset="0"/>
              </a:rPr>
              <a:t>The relationship between prisoners and healthcare providers is generally not positive. </a:t>
            </a:r>
          </a:p>
          <a:p>
            <a:r>
              <a:rPr lang="en-CA" sz="2400" dirty="0">
                <a:effectLst/>
                <a:latin typeface="Calibri" pitchFamily="34" charset="0"/>
                <a:cs typeface="Calibri" pitchFamily="34" charset="0"/>
              </a:rPr>
              <a:t>There is often mistrust due to poor treatment and/or previous negative experiences, including being labelled as drug-seeking, manipulative and/or criminals. </a:t>
            </a:r>
          </a:p>
          <a:p>
            <a:r>
              <a:rPr lang="en-CA" sz="2400" dirty="0">
                <a:effectLst/>
                <a:latin typeface="Calibri" pitchFamily="34" charset="0"/>
                <a:cs typeface="Calibri" pitchFamily="34" charset="0"/>
              </a:rPr>
              <a:t>When out of prison, some people have significant challenges around getting to and keeping appointments due to poverty, cognitive challenges and geographical location (i.e. rural, remote, underserved areas). </a:t>
            </a:r>
          </a:p>
          <a:p>
            <a:r>
              <a:rPr lang="en-CA" sz="2400" dirty="0">
                <a:effectLst/>
                <a:latin typeface="Calibri" pitchFamily="34" charset="0"/>
                <a:cs typeface="Calibri" pitchFamily="34" charset="0"/>
              </a:rPr>
              <a:t>The prison environment socializes people to tell authority figures what they think they want to hear in order to get their needs met.</a:t>
            </a:r>
          </a:p>
          <a:p>
            <a:pPr>
              <a:buNone/>
            </a:pPr>
            <a:endParaRPr lang="en-CA" sz="2400" dirty="0">
              <a:effectLst/>
              <a:latin typeface="Calibri" pitchFamily="34" charset="0"/>
              <a:cs typeface="Calibri" pitchFamily="34" charset="0"/>
            </a:endParaRPr>
          </a:p>
        </p:txBody>
      </p:sp>
    </p:spTree>
  </p:cSld>
  <p:clrMapOvr>
    <a:masterClrMapping/>
  </p:clrMapOvr>
  <p:transition xmlns:p14="http://schemas.microsoft.com/office/powerpoint/2010/main">
    <p:newsfla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FFFF00"/>
                </a:solidFill>
                <a:effectLst/>
                <a:latin typeface="Calibri" pitchFamily="34" charset="0"/>
                <a:cs typeface="Calibri" pitchFamily="34" charset="0"/>
              </a:rPr>
              <a:t>Important Things to Consider</a:t>
            </a:r>
          </a:p>
        </p:txBody>
      </p:sp>
      <p:sp>
        <p:nvSpPr>
          <p:cNvPr id="3" name="Content Placeholder 2"/>
          <p:cNvSpPr>
            <a:spLocks noGrp="1"/>
          </p:cNvSpPr>
          <p:nvPr>
            <p:ph idx="1"/>
          </p:nvPr>
        </p:nvSpPr>
        <p:spPr/>
        <p:txBody>
          <a:bodyPr/>
          <a:lstStyle/>
          <a:p>
            <a:r>
              <a:rPr lang="en-CA" sz="2400" dirty="0"/>
              <a:t>The role of trauma, both in early life and throughout life, and how that impacts self-esteem, behaviour, decision-making and judgement.</a:t>
            </a:r>
          </a:p>
          <a:p>
            <a:r>
              <a:rPr lang="en-CA" sz="2400" dirty="0"/>
              <a:t>The ways that prison subculture, range survival and institutionalization impact behaviour.</a:t>
            </a:r>
          </a:p>
          <a:p>
            <a:r>
              <a:rPr lang="en-CA" sz="2400" dirty="0"/>
              <a:t>The stigmatization and general feeling of powerlessness people feel inside and post-release from prison.</a:t>
            </a:r>
          </a:p>
          <a:p>
            <a:r>
              <a:rPr lang="en-CA" sz="2400" dirty="0"/>
              <a:t>The complexity of sexual orientation identity in prison and post-release from prison.</a:t>
            </a:r>
          </a:p>
          <a:p>
            <a:endParaRPr lang="en-CA" sz="2400" dirty="0">
              <a:effectLst/>
              <a:latin typeface="Calibri" pitchFamily="34" charset="0"/>
              <a:cs typeface="Calibri" pitchFamily="34" charset="0"/>
            </a:endParaRPr>
          </a:p>
        </p:txBody>
      </p:sp>
    </p:spTree>
  </p:cSld>
  <p:clrMapOvr>
    <a:masterClrMapping/>
  </p:clrMapOvr>
  <p:transition xmlns:p14="http://schemas.microsoft.com/office/powerpoint/2010/main">
    <p:newsfla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CA" b="1" dirty="0">
                <a:solidFill>
                  <a:srgbClr val="FFFF00"/>
                </a:solidFill>
                <a:effectLst/>
                <a:latin typeface="Calibri" pitchFamily="34" charset="0"/>
                <a:cs typeface="Calibri" pitchFamily="34" charset="0"/>
              </a:rPr>
              <a:t>Things That Are Non-Conducive </a:t>
            </a:r>
            <a:br>
              <a:rPr lang="en-CA" b="1" dirty="0">
                <a:solidFill>
                  <a:srgbClr val="FFFF00"/>
                </a:solidFill>
                <a:effectLst/>
                <a:latin typeface="Calibri" pitchFamily="34" charset="0"/>
                <a:cs typeface="Calibri" pitchFamily="34" charset="0"/>
              </a:rPr>
            </a:br>
            <a:r>
              <a:rPr lang="en-CA" b="1" dirty="0">
                <a:solidFill>
                  <a:srgbClr val="FFFF00"/>
                </a:solidFill>
                <a:effectLst/>
                <a:latin typeface="Calibri" pitchFamily="34" charset="0"/>
                <a:cs typeface="Calibri" pitchFamily="34" charset="0"/>
              </a:rPr>
              <a:t>to Building Trust</a:t>
            </a:r>
            <a:endParaRPr lang="en-US" b="1" dirty="0">
              <a:solidFill>
                <a:srgbClr val="FFFF00"/>
              </a:solidFill>
              <a:effectLst/>
              <a:latin typeface="Calibri" pitchFamily="34" charset="0"/>
              <a:cs typeface="Calibri" pitchFamily="34" charset="0"/>
            </a:endParaRPr>
          </a:p>
        </p:txBody>
      </p:sp>
      <p:sp>
        <p:nvSpPr>
          <p:cNvPr id="6147" name="Rectangle 3"/>
          <p:cNvSpPr>
            <a:spLocks noGrp="1" noChangeArrowheads="1"/>
          </p:cNvSpPr>
          <p:nvPr>
            <p:ph type="body" idx="1"/>
          </p:nvPr>
        </p:nvSpPr>
        <p:spPr/>
        <p:txBody>
          <a:bodyPr/>
          <a:lstStyle/>
          <a:p>
            <a:pPr>
              <a:buClr>
                <a:schemeClr val="tx1"/>
              </a:buClr>
              <a:defRPr/>
            </a:pPr>
            <a:r>
              <a:rPr lang="en-CA" sz="2400" dirty="0">
                <a:effectLst/>
                <a:latin typeface="Calibri" pitchFamily="34" charset="0"/>
                <a:cs typeface="Calibri" pitchFamily="34" charset="0"/>
              </a:rPr>
              <a:t>Asking an ex-prisoner what they did time for</a:t>
            </a:r>
          </a:p>
          <a:p>
            <a:pPr>
              <a:buClr>
                <a:schemeClr val="tx1"/>
              </a:buClr>
              <a:defRPr/>
            </a:pPr>
            <a:r>
              <a:rPr lang="en-CA" sz="2400" dirty="0">
                <a:effectLst/>
                <a:latin typeface="Calibri" pitchFamily="34" charset="0"/>
                <a:cs typeface="Calibri" pitchFamily="34" charset="0"/>
              </a:rPr>
              <a:t>Breaching confidentiality</a:t>
            </a:r>
          </a:p>
          <a:p>
            <a:pPr>
              <a:buClr>
                <a:schemeClr val="tx1"/>
              </a:buClr>
              <a:defRPr/>
            </a:pPr>
            <a:r>
              <a:rPr lang="en-CA" sz="2400" dirty="0">
                <a:effectLst/>
                <a:latin typeface="Calibri" pitchFamily="34" charset="0"/>
                <a:cs typeface="Calibri" pitchFamily="34" charset="0"/>
              </a:rPr>
              <a:t>Asking about another prisoner</a:t>
            </a:r>
          </a:p>
          <a:p>
            <a:pPr>
              <a:buClr>
                <a:schemeClr val="tx1"/>
              </a:buClr>
              <a:defRPr/>
            </a:pPr>
            <a:r>
              <a:rPr lang="en-CA" sz="2400" dirty="0">
                <a:effectLst/>
                <a:latin typeface="Calibri" pitchFamily="34" charset="0"/>
                <a:cs typeface="Calibri" pitchFamily="34" charset="0"/>
              </a:rPr>
              <a:t>Making promises you can’t keep</a:t>
            </a:r>
          </a:p>
          <a:p>
            <a:pPr>
              <a:buClr>
                <a:schemeClr val="tx1"/>
              </a:buClr>
              <a:defRPr/>
            </a:pPr>
            <a:r>
              <a:rPr lang="en-CA" sz="2400" dirty="0">
                <a:effectLst/>
                <a:latin typeface="Calibri" pitchFamily="34" charset="0"/>
                <a:cs typeface="Calibri" pitchFamily="34" charset="0"/>
              </a:rPr>
              <a:t>Rationalizing punishment</a:t>
            </a:r>
          </a:p>
          <a:p>
            <a:pPr>
              <a:buClr>
                <a:schemeClr val="tx1"/>
              </a:buClr>
              <a:defRPr/>
            </a:pPr>
            <a:r>
              <a:rPr lang="en-CA" sz="2400" dirty="0">
                <a:effectLst/>
                <a:latin typeface="Calibri" pitchFamily="34" charset="0"/>
                <a:cs typeface="Calibri" pitchFamily="34" charset="0"/>
              </a:rPr>
              <a:t>Accepting prison staff reports about a person’s behaviour without listening to the person’s perspective in privacy</a:t>
            </a:r>
          </a:p>
          <a:p>
            <a:pPr>
              <a:buClr>
                <a:schemeClr val="tx1"/>
              </a:buClr>
              <a:defRPr/>
            </a:pPr>
            <a:r>
              <a:rPr lang="en-CA" sz="2400" dirty="0">
                <a:effectLst/>
                <a:latin typeface="Calibri" pitchFamily="34" charset="0"/>
                <a:cs typeface="Calibri" pitchFamily="34" charset="0"/>
              </a:rPr>
              <a:t>Speaking down to a person</a:t>
            </a:r>
          </a:p>
          <a:p>
            <a:pPr>
              <a:buClr>
                <a:schemeClr val="tx1"/>
              </a:buClr>
              <a:defRPr/>
            </a:pPr>
            <a:r>
              <a:rPr lang="en-CA" sz="2400" dirty="0">
                <a:effectLst/>
                <a:latin typeface="Calibri" pitchFamily="34" charset="0"/>
                <a:cs typeface="Calibri" pitchFamily="34" charset="0"/>
              </a:rPr>
              <a:t>Imposing your views or moral standards</a:t>
            </a:r>
          </a:p>
          <a:p>
            <a:pPr>
              <a:buClr>
                <a:schemeClr val="tx1"/>
              </a:buClr>
              <a:defRPr/>
            </a:pPr>
            <a:endParaRPr lang="en-US" sz="2400" dirty="0">
              <a:effectLst/>
              <a:latin typeface="+mj-lt"/>
            </a:endParaRPr>
          </a:p>
        </p:txBody>
      </p:sp>
    </p:spTree>
  </p:cSld>
  <p:clrMapOvr>
    <a:masterClrMapping/>
  </p:clrMapOvr>
  <p:transition xmlns:p14="http://schemas.microsoft.com/office/powerpoint/2010/main">
    <p:newsfla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FFFF00"/>
                </a:solidFill>
                <a:effectLst/>
                <a:latin typeface="Calibri" pitchFamily="34" charset="0"/>
                <a:cs typeface="Calibri" pitchFamily="34" charset="0"/>
              </a:rPr>
              <a:t>Some Quick Tips - 1</a:t>
            </a:r>
          </a:p>
        </p:txBody>
      </p:sp>
      <p:sp>
        <p:nvSpPr>
          <p:cNvPr id="3" name="Content Placeholder 2"/>
          <p:cNvSpPr>
            <a:spLocks noGrp="1"/>
          </p:cNvSpPr>
          <p:nvPr>
            <p:ph idx="1"/>
          </p:nvPr>
        </p:nvSpPr>
        <p:spPr/>
        <p:txBody>
          <a:bodyPr/>
          <a:lstStyle/>
          <a:p>
            <a:pPr>
              <a:buNone/>
            </a:pPr>
            <a:r>
              <a:rPr lang="en-CA" sz="2400" b="1" dirty="0">
                <a:effectLst/>
                <a:latin typeface="Calibri" pitchFamily="34" charset="0"/>
                <a:cs typeface="Calibri" pitchFamily="34" charset="0"/>
              </a:rPr>
              <a:t>CHALLENGE: </a:t>
            </a:r>
          </a:p>
          <a:p>
            <a:pPr algn="just">
              <a:buNone/>
            </a:pPr>
            <a:r>
              <a:rPr lang="en-CA" sz="2400" dirty="0">
                <a:effectLst/>
                <a:latin typeface="Calibri" pitchFamily="34" charset="0"/>
                <a:cs typeface="Calibri" pitchFamily="34" charset="0"/>
              </a:rPr>
              <a:t>People seem like they are over-emphasizing one aspect of their health or seem like they are not being forthcoming with information.</a:t>
            </a:r>
          </a:p>
          <a:p>
            <a:pPr>
              <a:buNone/>
            </a:pPr>
            <a:r>
              <a:rPr lang="en-CA" sz="2400" b="1" dirty="0">
                <a:effectLst/>
                <a:latin typeface="Calibri" pitchFamily="34" charset="0"/>
                <a:cs typeface="Calibri" pitchFamily="34" charset="0"/>
              </a:rPr>
              <a:t>SUGGESTION: </a:t>
            </a:r>
          </a:p>
          <a:p>
            <a:pPr algn="just">
              <a:buNone/>
            </a:pPr>
            <a:r>
              <a:rPr lang="en-CA" sz="2400" dirty="0">
                <a:effectLst/>
                <a:latin typeface="Calibri" pitchFamily="34" charset="0"/>
                <a:cs typeface="Calibri" pitchFamily="34" charset="0"/>
              </a:rPr>
              <a:t>As part of being institutionalized, prisoners learn to prioritize one thing and highlight it as a way to get their needs met. Understand the series of events that have occurred in a person’s life by allowing time for a person to give a brief biographical narrative and pay specific attention to traumatic areas of their narrative. </a:t>
            </a:r>
          </a:p>
          <a:p>
            <a:pPr>
              <a:buNone/>
            </a:pPr>
            <a:endParaRPr lang="en-CA" sz="2400" dirty="0">
              <a:effectLst/>
              <a:latin typeface="Calibri" pitchFamily="34" charset="0"/>
              <a:cs typeface="Calibri" pitchFamily="34" charset="0"/>
            </a:endParaRPr>
          </a:p>
        </p:txBody>
      </p:sp>
    </p:spTree>
  </p:cSld>
  <p:clrMapOvr>
    <a:masterClrMapping/>
  </p:clrMapOvr>
  <p:transition xmlns:p14="http://schemas.microsoft.com/office/powerpoint/2010/main">
    <p:newsfla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FFFF00"/>
                </a:solidFill>
                <a:effectLst/>
                <a:latin typeface="Calibri" pitchFamily="34" charset="0"/>
                <a:cs typeface="Calibri" pitchFamily="34" charset="0"/>
              </a:rPr>
              <a:t>Some Quick Tips - 2</a:t>
            </a:r>
          </a:p>
        </p:txBody>
      </p:sp>
      <p:sp>
        <p:nvSpPr>
          <p:cNvPr id="3" name="Content Placeholder 2"/>
          <p:cNvSpPr>
            <a:spLocks noGrp="1"/>
          </p:cNvSpPr>
          <p:nvPr>
            <p:ph idx="1"/>
          </p:nvPr>
        </p:nvSpPr>
        <p:spPr/>
        <p:txBody>
          <a:bodyPr/>
          <a:lstStyle/>
          <a:p>
            <a:pPr>
              <a:buNone/>
            </a:pPr>
            <a:r>
              <a:rPr lang="en-CA" sz="2400" b="1" dirty="0">
                <a:effectLst/>
                <a:latin typeface="Calibri" pitchFamily="34" charset="0"/>
                <a:cs typeface="Calibri" pitchFamily="34" charset="0"/>
              </a:rPr>
              <a:t>CHALLENGE: </a:t>
            </a:r>
          </a:p>
          <a:p>
            <a:pPr>
              <a:buNone/>
            </a:pPr>
            <a:r>
              <a:rPr lang="en-CA" sz="2400" dirty="0">
                <a:effectLst/>
                <a:latin typeface="Calibri" pitchFamily="34" charset="0"/>
                <a:cs typeface="Calibri" pitchFamily="34" charset="0"/>
              </a:rPr>
              <a:t>People often present as non-communicative and non-cooperative while interacting with you.</a:t>
            </a:r>
          </a:p>
          <a:p>
            <a:pPr>
              <a:buNone/>
            </a:pPr>
            <a:endParaRPr lang="en-CA" sz="2400" dirty="0">
              <a:effectLst/>
              <a:latin typeface="Calibri" pitchFamily="34" charset="0"/>
              <a:cs typeface="Calibri" pitchFamily="34" charset="0"/>
            </a:endParaRPr>
          </a:p>
          <a:p>
            <a:pPr>
              <a:buNone/>
            </a:pPr>
            <a:r>
              <a:rPr lang="en-CA" sz="2400" b="1" dirty="0">
                <a:effectLst/>
                <a:latin typeface="Calibri" pitchFamily="34" charset="0"/>
                <a:cs typeface="Calibri" pitchFamily="34" charset="0"/>
              </a:rPr>
              <a:t>SUGGESTION: </a:t>
            </a:r>
          </a:p>
          <a:p>
            <a:pPr algn="just">
              <a:buNone/>
            </a:pPr>
            <a:r>
              <a:rPr lang="en-CA" sz="2400" dirty="0">
                <a:effectLst/>
                <a:latin typeface="Calibri" pitchFamily="34" charset="0"/>
                <a:cs typeface="Calibri" pitchFamily="34" charset="0"/>
              </a:rPr>
              <a:t>Be sensitive to the reality that the person may have a heightened sense of anxiety and mistrust due to their past experiences. Understand the possibility of fear of being judged and fear of being criminalized. Always use a non-judgemental approach, outline confidentiality and emphasize that the more you know, the more you can help the person.</a:t>
            </a:r>
          </a:p>
          <a:p>
            <a:pPr>
              <a:buNone/>
            </a:pPr>
            <a:endParaRPr lang="en-CA" dirty="0">
              <a:effectLst/>
            </a:endParaRPr>
          </a:p>
        </p:txBody>
      </p:sp>
    </p:spTree>
  </p:cSld>
  <p:clrMapOvr>
    <a:masterClrMapping/>
  </p:clrMapOvr>
  <p:transition xmlns:p14="http://schemas.microsoft.com/office/powerpoint/2010/main">
    <p:newsfla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FFFF00"/>
                </a:solidFill>
                <a:effectLst/>
                <a:latin typeface="Calibri" pitchFamily="34" charset="0"/>
                <a:cs typeface="Calibri" pitchFamily="34" charset="0"/>
              </a:rPr>
              <a:t>Some Quick Tips - 3</a:t>
            </a:r>
          </a:p>
        </p:txBody>
      </p:sp>
      <p:sp>
        <p:nvSpPr>
          <p:cNvPr id="3" name="Content Placeholder 2"/>
          <p:cNvSpPr>
            <a:spLocks noGrp="1"/>
          </p:cNvSpPr>
          <p:nvPr>
            <p:ph idx="1"/>
          </p:nvPr>
        </p:nvSpPr>
        <p:spPr/>
        <p:txBody>
          <a:bodyPr/>
          <a:lstStyle/>
          <a:p>
            <a:pPr>
              <a:buNone/>
            </a:pPr>
            <a:r>
              <a:rPr lang="en-CA" sz="2400" b="1" dirty="0">
                <a:effectLst/>
                <a:latin typeface="Calibri" pitchFamily="34" charset="0"/>
                <a:cs typeface="Calibri" pitchFamily="34" charset="0"/>
              </a:rPr>
              <a:t>CHALLENGE: </a:t>
            </a:r>
          </a:p>
          <a:p>
            <a:pPr>
              <a:buNone/>
            </a:pPr>
            <a:r>
              <a:rPr lang="en-CA" sz="2400" dirty="0">
                <a:effectLst/>
                <a:latin typeface="Calibri" pitchFamily="34" charset="0"/>
                <a:cs typeface="Calibri" pitchFamily="34" charset="0"/>
              </a:rPr>
              <a:t>People aren’t consistent with showing up for appointments/court dates.</a:t>
            </a:r>
          </a:p>
          <a:p>
            <a:pPr>
              <a:buNone/>
            </a:pPr>
            <a:endParaRPr lang="en-CA" sz="2400" dirty="0">
              <a:effectLst/>
              <a:latin typeface="Calibri" pitchFamily="34" charset="0"/>
              <a:cs typeface="Calibri" pitchFamily="34" charset="0"/>
            </a:endParaRPr>
          </a:p>
          <a:p>
            <a:pPr>
              <a:buNone/>
            </a:pPr>
            <a:r>
              <a:rPr lang="en-CA" sz="2400" b="1" dirty="0">
                <a:effectLst/>
                <a:latin typeface="Calibri" pitchFamily="34" charset="0"/>
                <a:cs typeface="Calibri" pitchFamily="34" charset="0"/>
              </a:rPr>
              <a:t>SUGGESTION: </a:t>
            </a:r>
          </a:p>
          <a:p>
            <a:pPr algn="just">
              <a:buNone/>
            </a:pPr>
            <a:r>
              <a:rPr lang="en-CA" sz="2400" dirty="0">
                <a:effectLst/>
                <a:latin typeface="Calibri" pitchFamily="34" charset="0"/>
                <a:cs typeface="Calibri" pitchFamily="34" charset="0"/>
              </a:rPr>
              <a:t>Make sure that you take the time to explain procedures, diagnoses, treatments and results and ensure the person understands the information and their options.</a:t>
            </a:r>
          </a:p>
          <a:p>
            <a:endParaRPr lang="en-CA" dirty="0"/>
          </a:p>
        </p:txBody>
      </p:sp>
    </p:spTree>
  </p:cSld>
  <p:clrMapOvr>
    <a:masterClrMapping/>
  </p:clrMapOvr>
  <p:transition xmlns:p14="http://schemas.microsoft.com/office/powerpoint/2010/main">
    <p:newsfla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301625" y="228601"/>
            <a:ext cx="8510588" cy="990600"/>
          </a:xfrm>
          <a:effectLst>
            <a:outerShdw dist="35921" dir="2700000" algn="ctr" rotWithShape="0">
              <a:schemeClr val="bg2"/>
            </a:outerShdw>
          </a:effectLst>
        </p:spPr>
        <p:txBody>
          <a:bodyPr/>
          <a:lstStyle/>
          <a:p>
            <a:pPr eaLnBrk="1" hangingPunct="1">
              <a:defRPr/>
            </a:pPr>
            <a:r>
              <a:rPr lang="en-US" b="1" dirty="0">
                <a:solidFill>
                  <a:srgbClr val="FFFF00"/>
                </a:solidFill>
                <a:effectLst/>
                <a:latin typeface="Calibri" pitchFamily="34" charset="0"/>
                <a:cs typeface="Calibri" pitchFamily="34" charset="0"/>
              </a:rPr>
              <a:t>Some Final Things to Consider - 1</a:t>
            </a:r>
          </a:p>
        </p:txBody>
      </p:sp>
      <p:sp>
        <p:nvSpPr>
          <p:cNvPr id="32771" name="Rectangle 3"/>
          <p:cNvSpPr>
            <a:spLocks noGrp="1" noRot="1" noChangeArrowheads="1"/>
          </p:cNvSpPr>
          <p:nvPr>
            <p:ph type="body" idx="1"/>
          </p:nvPr>
        </p:nvSpPr>
        <p:spPr>
          <a:xfrm>
            <a:off x="301625" y="1143000"/>
            <a:ext cx="8689975" cy="5562600"/>
          </a:xfrm>
        </p:spPr>
        <p:txBody>
          <a:bodyPr/>
          <a:lstStyle/>
          <a:p>
            <a:r>
              <a:rPr lang="en-CA" sz="2400" dirty="0">
                <a:effectLst/>
                <a:latin typeface="Calibri" pitchFamily="34" charset="0"/>
                <a:cs typeface="Calibri" pitchFamily="34" charset="0"/>
              </a:rPr>
              <a:t>Prisoners and ex-prisoners often normalize not feeling okay and minimize symptoms that they are experiencing.</a:t>
            </a:r>
          </a:p>
          <a:p>
            <a:endParaRPr lang="en-CA" sz="2400" dirty="0">
              <a:effectLst/>
              <a:latin typeface="Calibri" pitchFamily="34" charset="0"/>
              <a:cs typeface="Calibri" pitchFamily="34" charset="0"/>
            </a:endParaRPr>
          </a:p>
          <a:p>
            <a:r>
              <a:rPr lang="en-CA" sz="2400" dirty="0">
                <a:effectLst/>
                <a:latin typeface="Calibri" pitchFamily="34" charset="0"/>
                <a:cs typeface="Calibri" pitchFamily="34" charset="0"/>
              </a:rPr>
              <a:t>When people are ready or desperate to address their health issues, they need an anchor because they may have no idea where to start, what to tell or what to ask.</a:t>
            </a:r>
          </a:p>
          <a:p>
            <a:endParaRPr lang="en-CA" sz="2400" dirty="0">
              <a:effectLst/>
              <a:latin typeface="Calibri" pitchFamily="34" charset="0"/>
              <a:cs typeface="Calibri" pitchFamily="34" charset="0"/>
            </a:endParaRPr>
          </a:p>
          <a:p>
            <a:r>
              <a:rPr lang="en-CA" sz="2400" dirty="0">
                <a:effectLst/>
                <a:latin typeface="Calibri" pitchFamily="34" charset="0"/>
                <a:cs typeface="Calibri" pitchFamily="34" charset="0"/>
              </a:rPr>
              <a:t>When people are released from prison, they usually do not have identification because it has either been lost in the prison or confiscated/destroyed by police during arrest or they were released from court without their personal belongings.</a:t>
            </a:r>
          </a:p>
          <a:p>
            <a:pPr eaLnBrk="1" hangingPunct="1">
              <a:buClr>
                <a:srgbClr val="FFFF00"/>
              </a:buClr>
              <a:buNone/>
              <a:defRPr/>
            </a:pPr>
            <a:endParaRPr lang="en-CA" sz="2400" dirty="0">
              <a:solidFill>
                <a:srgbClr val="FFFF00"/>
              </a:solidFill>
            </a:endParaRPr>
          </a:p>
          <a:p>
            <a:pPr eaLnBrk="1" hangingPunct="1">
              <a:buFont typeface="Wingdings" pitchFamily="2" charset="2"/>
              <a:buNone/>
              <a:defRPr/>
            </a:pPr>
            <a:endParaRPr lang="en-US" sz="2400" dirty="0">
              <a:solidFill>
                <a:srgbClr val="FFFF00"/>
              </a:solidFill>
            </a:endParaRPr>
          </a:p>
        </p:txBody>
      </p:sp>
    </p:spTree>
  </p:cSld>
  <p:clrMapOvr>
    <a:masterClrMapping/>
  </p:clrMapOvr>
  <p:transition xmlns:p14="http://schemas.microsoft.com/office/powerpoint/2010/main">
    <p:newsfla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FFFF00"/>
                </a:solidFill>
                <a:effectLst/>
                <a:latin typeface="Calibri" pitchFamily="34" charset="0"/>
                <a:cs typeface="Calibri" pitchFamily="34" charset="0"/>
              </a:rPr>
              <a:t>Some Final Things to Consider - 2</a:t>
            </a:r>
          </a:p>
        </p:txBody>
      </p:sp>
      <p:sp>
        <p:nvSpPr>
          <p:cNvPr id="3" name="Content Placeholder 2"/>
          <p:cNvSpPr>
            <a:spLocks noGrp="1"/>
          </p:cNvSpPr>
          <p:nvPr>
            <p:ph idx="1"/>
          </p:nvPr>
        </p:nvSpPr>
        <p:spPr/>
        <p:txBody>
          <a:bodyPr/>
          <a:lstStyle/>
          <a:p>
            <a:pPr algn="just"/>
            <a:r>
              <a:rPr lang="en-CA" sz="2400" dirty="0">
                <a:effectLst/>
                <a:latin typeface="Calibri" pitchFamily="34" charset="0"/>
                <a:cs typeface="Calibri" pitchFamily="34" charset="0"/>
              </a:rPr>
              <a:t>The waiting room/courthouse/intake rooms can be a place of high anxiety due to being in close proximity to people, feeling judged or paranoid, nervousness about the interaction with the worker or simply the act of waiting can be stressful.</a:t>
            </a:r>
          </a:p>
          <a:p>
            <a:pPr algn="just"/>
            <a:endParaRPr lang="en-CA" sz="2400" dirty="0">
              <a:effectLst/>
              <a:latin typeface="Calibri" pitchFamily="34" charset="0"/>
              <a:cs typeface="Calibri" pitchFamily="34" charset="0"/>
            </a:endParaRPr>
          </a:p>
          <a:p>
            <a:pPr algn="just"/>
            <a:r>
              <a:rPr lang="en-CA" sz="2400" dirty="0">
                <a:effectLst/>
                <a:latin typeface="Calibri" pitchFamily="34" charset="0"/>
                <a:cs typeface="Calibri" pitchFamily="34" charset="0"/>
              </a:rPr>
              <a:t>Healthcare environments or any place that can feel institutional can resemble the prison environment in overt or nuanced ways. When people are spoken down to or belittled, this can trigger past experiences with prison guards.</a:t>
            </a:r>
          </a:p>
          <a:p>
            <a:endParaRPr lang="en-CA" dirty="0"/>
          </a:p>
        </p:txBody>
      </p:sp>
    </p:spTree>
  </p:cSld>
  <p:clrMapOvr>
    <a:masterClrMapping/>
  </p:clrMapOvr>
  <p:transition xmlns:p14="http://schemas.microsoft.com/office/powerpoint/2010/mai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a:xfrm>
            <a:off x="457200" y="0"/>
            <a:ext cx="8355013" cy="990600"/>
          </a:xfrm>
          <a:effectLst>
            <a:outerShdw dist="35921" dir="2700000" algn="ctr" rotWithShape="0">
              <a:schemeClr val="bg2"/>
            </a:outerShdw>
          </a:effectLst>
        </p:spPr>
        <p:txBody>
          <a:bodyPr/>
          <a:lstStyle/>
          <a:p>
            <a:pPr eaLnBrk="1" hangingPunct="1">
              <a:defRPr/>
            </a:pPr>
            <a:r>
              <a:rPr lang="en-CA" sz="6000" b="1" dirty="0">
                <a:solidFill>
                  <a:srgbClr val="FFFF00"/>
                </a:solidFill>
                <a:effectLst/>
                <a:latin typeface="Calibri" pitchFamily="34" charset="0"/>
                <a:cs typeface="Calibri" pitchFamily="34" charset="0"/>
              </a:rPr>
              <a:t>P A S A N</a:t>
            </a:r>
            <a:endParaRPr lang="en-US" sz="6000" b="1" dirty="0">
              <a:solidFill>
                <a:srgbClr val="FFFF00"/>
              </a:solidFill>
              <a:effectLst/>
              <a:latin typeface="Calibri" pitchFamily="34" charset="0"/>
              <a:cs typeface="Calibri" pitchFamily="34" charset="0"/>
            </a:endParaRPr>
          </a:p>
        </p:txBody>
      </p:sp>
      <p:sp>
        <p:nvSpPr>
          <p:cNvPr id="36867" name="Rectangle 3"/>
          <p:cNvSpPr>
            <a:spLocks noGrp="1" noRot="1" noChangeArrowheads="1"/>
          </p:cNvSpPr>
          <p:nvPr>
            <p:ph type="body" idx="1"/>
          </p:nvPr>
        </p:nvSpPr>
        <p:spPr>
          <a:xfrm>
            <a:off x="0" y="762000"/>
            <a:ext cx="9144000" cy="3200400"/>
          </a:xfrm>
        </p:spPr>
        <p:txBody>
          <a:bodyPr/>
          <a:lstStyle/>
          <a:p>
            <a:pPr marL="609600" indent="-609600" eaLnBrk="1" hangingPunct="1">
              <a:lnSpc>
                <a:spcPct val="80000"/>
              </a:lnSpc>
              <a:buNone/>
              <a:defRPr/>
            </a:pPr>
            <a:endParaRPr lang="en-US" sz="2400" dirty="0"/>
          </a:p>
          <a:p>
            <a:pPr algn="just" eaLnBrk="1" hangingPunct="1">
              <a:lnSpc>
                <a:spcPct val="80000"/>
              </a:lnSpc>
              <a:defRPr/>
            </a:pPr>
            <a:r>
              <a:rPr lang="en-CA" dirty="0">
                <a:effectLst/>
                <a:latin typeface="Calibri" pitchFamily="34" charset="0"/>
                <a:cs typeface="Calibri" pitchFamily="34" charset="0"/>
              </a:rPr>
              <a:t>PASAN(Prisoners with HIV/AIDS Support Action Network) is a community-based organization in Ontario that provides support, education and advocacy services related to HIV/HCV and harm reduction with the prisoner and ex-prisoner populations and within the prison environments. </a:t>
            </a:r>
          </a:p>
          <a:p>
            <a:pPr marL="609600" indent="-609600" eaLnBrk="1" hangingPunct="1">
              <a:lnSpc>
                <a:spcPct val="80000"/>
              </a:lnSpc>
              <a:buNone/>
              <a:defRPr/>
            </a:pPr>
            <a:endParaRPr lang="en-CA" dirty="0">
              <a:effectLst/>
              <a:latin typeface="Calibri" pitchFamily="34" charset="0"/>
              <a:cs typeface="Calibri" pitchFamily="34" charset="0"/>
            </a:endParaRPr>
          </a:p>
          <a:p>
            <a:pPr marL="609600" indent="-609600" eaLnBrk="1" hangingPunct="1">
              <a:lnSpc>
                <a:spcPct val="80000"/>
              </a:lnSpc>
              <a:defRPr/>
            </a:pPr>
            <a:endParaRPr lang="en-US" sz="2400" dirty="0"/>
          </a:p>
          <a:p>
            <a:pPr marL="609600" indent="-609600" eaLnBrk="1" hangingPunct="1">
              <a:lnSpc>
                <a:spcPct val="80000"/>
              </a:lnSpc>
              <a:defRPr/>
            </a:pPr>
            <a:endParaRPr lang="en-US" sz="2400" dirty="0"/>
          </a:p>
        </p:txBody>
      </p:sp>
      <p:pic>
        <p:nvPicPr>
          <p:cNvPr id="3" name="Picture 2">
            <a:extLst>
              <a:ext uri="{FF2B5EF4-FFF2-40B4-BE49-F238E27FC236}">
                <a16:creationId xmlns:a16="http://schemas.microsoft.com/office/drawing/2014/main" xmlns="" id="{2C052A41-F42D-46C5-863E-92C238D275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3657600"/>
            <a:ext cx="6096000" cy="3200400"/>
          </a:xfrm>
          <a:prstGeom prst="rect">
            <a:avLst/>
          </a:prstGeom>
        </p:spPr>
      </p:pic>
    </p:spTree>
  </p:cSld>
  <p:clrMapOvr>
    <a:masterClrMapping/>
  </p:clrMapOvr>
  <p:transition xmlns:p14="http://schemas.microsoft.com/office/powerpoint/2010/main">
    <p:newsfla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a:effectLst>
            <a:outerShdw dist="35921" dir="2700000" algn="ctr" rotWithShape="0">
              <a:schemeClr val="bg2"/>
            </a:outerShdw>
          </a:effectLst>
        </p:spPr>
        <p:txBody>
          <a:bodyPr/>
          <a:lstStyle/>
          <a:p>
            <a:pPr eaLnBrk="1" hangingPunct="1">
              <a:defRPr/>
            </a:pPr>
            <a:r>
              <a:rPr lang="en-CA" dirty="0">
                <a:solidFill>
                  <a:srgbClr val="FFFF00"/>
                </a:solidFill>
                <a:effectLst/>
                <a:latin typeface="Calibri" pitchFamily="34" charset="0"/>
                <a:cs typeface="Calibri" pitchFamily="34" charset="0"/>
              </a:rPr>
              <a:t>Contact PASAN</a:t>
            </a:r>
            <a:r>
              <a:rPr lang="en-CA" dirty="0">
                <a:latin typeface="Rockwell" pitchFamily="18" charset="0"/>
              </a:rPr>
              <a:t>	</a:t>
            </a:r>
            <a:endParaRPr lang="en-US" dirty="0">
              <a:latin typeface="Rockwell" pitchFamily="18" charset="0"/>
            </a:endParaRPr>
          </a:p>
        </p:txBody>
      </p:sp>
      <p:sp>
        <p:nvSpPr>
          <p:cNvPr id="46083" name="Rectangle 3"/>
          <p:cNvSpPr>
            <a:spLocks noGrp="1" noRot="1" noChangeArrowheads="1"/>
          </p:cNvSpPr>
          <p:nvPr>
            <p:ph type="body" sz="half" idx="1"/>
          </p:nvPr>
        </p:nvSpPr>
        <p:spPr>
          <a:xfrm>
            <a:off x="381000" y="1600200"/>
            <a:ext cx="7086600" cy="4525963"/>
          </a:xfrm>
        </p:spPr>
        <p:txBody>
          <a:bodyPr/>
          <a:lstStyle/>
          <a:p>
            <a:pPr eaLnBrk="1" hangingPunct="1">
              <a:defRPr/>
            </a:pPr>
            <a:r>
              <a:rPr lang="en-CA" sz="2800" dirty="0">
                <a:effectLst/>
                <a:latin typeface="Calibri" pitchFamily="34" charset="0"/>
                <a:cs typeface="Calibri" pitchFamily="34" charset="0"/>
                <a:hlinkClick r:id="rId2"/>
              </a:rPr>
              <a:t>www.pasan.org</a:t>
            </a:r>
            <a:endParaRPr lang="en-CA" sz="2800" dirty="0">
              <a:effectLst/>
              <a:latin typeface="Calibri" pitchFamily="34" charset="0"/>
              <a:cs typeface="Calibri" pitchFamily="34" charset="0"/>
            </a:endParaRPr>
          </a:p>
          <a:p>
            <a:pPr eaLnBrk="1" hangingPunct="1">
              <a:defRPr/>
            </a:pPr>
            <a:r>
              <a:rPr lang="en-CA" sz="2800" dirty="0">
                <a:effectLst/>
                <a:latin typeface="Calibri" pitchFamily="34" charset="0"/>
                <a:cs typeface="Calibri" pitchFamily="34" charset="0"/>
              </a:rPr>
              <a:t>416-920-9567 or 1-866-224-9978</a:t>
            </a:r>
          </a:p>
          <a:p>
            <a:pPr eaLnBrk="1" hangingPunct="1">
              <a:defRPr/>
            </a:pPr>
            <a:r>
              <a:rPr lang="en-CA" sz="2800" dirty="0">
                <a:effectLst/>
                <a:latin typeface="Calibri" pitchFamily="34" charset="0"/>
                <a:cs typeface="Calibri" pitchFamily="34" charset="0"/>
                <a:hlinkClick r:id="rId3"/>
              </a:rPr>
              <a:t>lindsay@pasan.org</a:t>
            </a:r>
            <a:r>
              <a:rPr lang="en-CA" sz="2800" dirty="0">
                <a:effectLst/>
                <a:latin typeface="Calibri" pitchFamily="34" charset="0"/>
                <a:cs typeface="Calibri" pitchFamily="34" charset="0"/>
              </a:rPr>
              <a:t>  </a:t>
            </a:r>
          </a:p>
          <a:p>
            <a:pPr eaLnBrk="1" hangingPunct="1">
              <a:defRPr/>
            </a:pPr>
            <a:endParaRPr lang="en-CA" sz="2800" dirty="0">
              <a:effectLst/>
            </a:endParaRPr>
          </a:p>
          <a:p>
            <a:pPr eaLnBrk="1" hangingPunct="1">
              <a:defRPr/>
            </a:pPr>
            <a:endParaRPr lang="en-CA" sz="2800" dirty="0"/>
          </a:p>
          <a:p>
            <a:pPr eaLnBrk="1" hangingPunct="1">
              <a:defRPr/>
            </a:pPr>
            <a:endParaRPr lang="en-US" sz="2800" dirty="0"/>
          </a:p>
        </p:txBody>
      </p:sp>
      <p:pic>
        <p:nvPicPr>
          <p:cNvPr id="46084" name="Picture 4" descr="ribbon"/>
          <p:cNvPicPr>
            <a:picLocks noGrp="1" noChangeAspect="1" noChangeArrowheads="1"/>
          </p:cNvPicPr>
          <p:nvPr>
            <p:ph sz="quarter" idx="2"/>
          </p:nvPr>
        </p:nvPicPr>
        <p:blipFill>
          <a:blip r:embed="rId4" cstate="print"/>
          <a:srcRect/>
          <a:stretch>
            <a:fillRect/>
          </a:stretch>
        </p:blipFill>
        <p:spPr>
          <a:xfrm>
            <a:off x="7010400" y="457200"/>
            <a:ext cx="904875" cy="1714500"/>
          </a:xfrm>
          <a:noFill/>
        </p:spPr>
      </p:pic>
      <p:pic>
        <p:nvPicPr>
          <p:cNvPr id="46085" name="Picture 5" descr="openthecell"/>
          <p:cNvPicPr>
            <a:picLocks noGrp="1" noChangeAspect="1" noChangeArrowheads="1"/>
          </p:cNvPicPr>
          <p:nvPr>
            <p:ph sz="quarter" idx="3"/>
          </p:nvPr>
        </p:nvPicPr>
        <p:blipFill>
          <a:blip r:embed="rId5" cstate="print"/>
          <a:srcRect/>
          <a:stretch>
            <a:fillRect/>
          </a:stretch>
        </p:blipFill>
        <p:spPr>
          <a:xfrm>
            <a:off x="2743200" y="3444875"/>
            <a:ext cx="3657600" cy="3548063"/>
          </a:xfrm>
          <a:noFill/>
        </p:spPr>
      </p:pic>
    </p:spTree>
  </p:cSld>
  <p:clrMapOvr>
    <a:masterClrMapping/>
  </p:clrMapOvr>
  <p:transition xmlns:p14="http://schemas.microsoft.com/office/powerpoint/2010/mai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0"/>
            <a:ext cx="9220200" cy="5105400"/>
          </a:xfrm>
        </p:spPr>
        <p:txBody>
          <a:bodyPr/>
          <a:lstStyle/>
          <a:p>
            <a:r>
              <a:rPr lang="en-CA" dirty="0">
                <a:effectLst/>
                <a:latin typeface="Calibri" pitchFamily="34" charset="0"/>
                <a:cs typeface="Calibri" pitchFamily="34" charset="0"/>
              </a:rPr>
              <a:t>PASAN is the only organization in Canada that exclusively works with prisoners and ex-prisoners around HIV/HCV and harm reduction.</a:t>
            </a:r>
          </a:p>
          <a:p>
            <a:r>
              <a:rPr lang="en-CA" dirty="0">
                <a:effectLst/>
                <a:latin typeface="Calibri" pitchFamily="34" charset="0"/>
                <a:cs typeface="Calibri" pitchFamily="34" charset="0"/>
              </a:rPr>
              <a:t> We strive to ensure that prisoners living with HIV/HCV are receiving the healthcare and support that they deserve and are entitled to; as well, to facilitate continuity of care when people are returning back into the outside community. </a:t>
            </a:r>
          </a:p>
          <a:p>
            <a:endParaRPr lang="en-CA" dirty="0"/>
          </a:p>
        </p:txBody>
      </p:sp>
      <p:sp>
        <p:nvSpPr>
          <p:cNvPr id="5" name="TextBox 4"/>
          <p:cNvSpPr txBox="1"/>
          <p:nvPr/>
        </p:nvSpPr>
        <p:spPr>
          <a:xfrm>
            <a:off x="305435" y="381000"/>
            <a:ext cx="8540750" cy="1015663"/>
          </a:xfrm>
          <a:prstGeom prst="rect">
            <a:avLst/>
          </a:prstGeom>
          <a:noFill/>
        </p:spPr>
        <p:txBody>
          <a:bodyPr wrap="square" rtlCol="0">
            <a:spAutoFit/>
          </a:bodyPr>
          <a:lstStyle/>
          <a:p>
            <a:pPr algn="ctr"/>
            <a:r>
              <a:rPr lang="en-CA" sz="6000" b="1" dirty="0">
                <a:solidFill>
                  <a:srgbClr val="FFFF00"/>
                </a:solidFill>
                <a:latin typeface="Calibri" pitchFamily="34" charset="0"/>
                <a:cs typeface="Calibri" pitchFamily="34" charset="0"/>
              </a:rPr>
              <a:t>P A S A N</a:t>
            </a:r>
            <a:endParaRPr lang="en-CA" sz="6000" dirty="0"/>
          </a:p>
        </p:txBody>
      </p:sp>
    </p:spTree>
    <p:extLst>
      <p:ext uri="{BB962C8B-B14F-4D97-AF65-F5344CB8AC3E}">
        <p14:creationId xmlns:p14="http://schemas.microsoft.com/office/powerpoint/2010/main" val="103530849"/>
      </p:ext>
    </p:extLst>
  </p:cSld>
  <p:clrMapOvr>
    <a:masterClrMapping/>
  </p:clrMapOvr>
  <p:transition xmlns:p14="http://schemas.microsoft.com/office/powerpoint/2010/mai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307" y="1"/>
            <a:ext cx="8510588" cy="1066800"/>
          </a:xfrm>
        </p:spPr>
        <p:txBody>
          <a:bodyPr/>
          <a:lstStyle/>
          <a:p>
            <a:r>
              <a:rPr lang="en-CA" dirty="0">
                <a:solidFill>
                  <a:srgbClr val="FFFF00"/>
                </a:solidFill>
              </a:rPr>
              <a:t>OUR GOAL</a:t>
            </a:r>
          </a:p>
        </p:txBody>
      </p:sp>
      <p:sp>
        <p:nvSpPr>
          <p:cNvPr id="3" name="Content Placeholder 2"/>
          <p:cNvSpPr>
            <a:spLocks noGrp="1"/>
          </p:cNvSpPr>
          <p:nvPr>
            <p:ph idx="1"/>
          </p:nvPr>
        </p:nvSpPr>
        <p:spPr>
          <a:xfrm>
            <a:off x="152400" y="1219200"/>
            <a:ext cx="8839200" cy="5257800"/>
          </a:xfrm>
        </p:spPr>
        <p:txBody>
          <a:bodyPr/>
          <a:lstStyle/>
          <a:p>
            <a:r>
              <a:rPr lang="en-CA" dirty="0">
                <a:effectLst/>
                <a:latin typeface="Calibri" pitchFamily="34" charset="0"/>
                <a:cs typeface="Calibri" pitchFamily="34" charset="0"/>
              </a:rPr>
              <a:t>We aim to engage corrections to exchange information and to have an impact on correctional policies and practices that have a negative impact by upholding stigma and discrimination for prisoners living with HIV/HCV, or being a prisoner inside a jail</a:t>
            </a:r>
          </a:p>
          <a:p>
            <a:r>
              <a:rPr lang="en-CA" dirty="0">
                <a:effectLst/>
                <a:latin typeface="Calibri" pitchFamily="34" charset="0"/>
                <a:cs typeface="Calibri" pitchFamily="34" charset="0"/>
              </a:rPr>
              <a:t> We carry out capacity building training and workshops in the community for agencies that work with people who are in and out of prison.</a:t>
            </a:r>
          </a:p>
          <a:p>
            <a:endParaRPr lang="en-CA" dirty="0"/>
          </a:p>
        </p:txBody>
      </p:sp>
    </p:spTree>
    <p:extLst>
      <p:ext uri="{BB962C8B-B14F-4D97-AF65-F5344CB8AC3E}">
        <p14:creationId xmlns:p14="http://schemas.microsoft.com/office/powerpoint/2010/main" val="3415380888"/>
      </p:ext>
    </p:extLst>
  </p:cSld>
  <p:clrMapOvr>
    <a:masterClrMapping/>
  </p:clrMapOvr>
  <p:transition xmlns:p14="http://schemas.microsoft.com/office/powerpoint/2010/mai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b="1" dirty="0">
                <a:solidFill>
                  <a:srgbClr val="FFFF00"/>
                </a:solidFill>
                <a:effectLst/>
                <a:latin typeface="Calibri" pitchFamily="34" charset="0"/>
                <a:cs typeface="Calibri" pitchFamily="34" charset="0"/>
              </a:rPr>
              <a:t>On the “Inside”</a:t>
            </a:r>
          </a:p>
        </p:txBody>
      </p:sp>
      <p:sp>
        <p:nvSpPr>
          <p:cNvPr id="3" name="Content Placeholder 2"/>
          <p:cNvSpPr>
            <a:spLocks noGrp="1"/>
          </p:cNvSpPr>
          <p:nvPr>
            <p:ph idx="1"/>
          </p:nvPr>
        </p:nvSpPr>
        <p:spPr>
          <a:xfrm>
            <a:off x="301625" y="1676400"/>
            <a:ext cx="8510588" cy="4953000"/>
          </a:xfrm>
        </p:spPr>
        <p:txBody>
          <a:bodyPr/>
          <a:lstStyle/>
          <a:p>
            <a:pPr algn="just">
              <a:buNone/>
            </a:pPr>
            <a:r>
              <a:rPr lang="en-CA" sz="2400" dirty="0">
                <a:effectLst/>
                <a:latin typeface="Calibri" pitchFamily="34" charset="0"/>
                <a:cs typeface="Calibri" pitchFamily="34" charset="0"/>
              </a:rPr>
              <a:t>Through education sessions inside prison, we provide opportunities for prisoners to learn about and discuss topics such as; </a:t>
            </a:r>
          </a:p>
          <a:p>
            <a:pPr algn="just"/>
            <a:r>
              <a:rPr lang="en-CA" sz="2400" dirty="0">
                <a:effectLst/>
                <a:latin typeface="Calibri" pitchFamily="34" charset="0"/>
                <a:cs typeface="Calibri" pitchFamily="34" charset="0"/>
              </a:rPr>
              <a:t>HIV/HCV-transmission and prevention, testing and treatment</a:t>
            </a:r>
          </a:p>
          <a:p>
            <a:pPr algn="just"/>
            <a:r>
              <a:rPr lang="en-CA" sz="2400" dirty="0">
                <a:effectLst/>
                <a:latin typeface="Calibri" pitchFamily="34" charset="0"/>
                <a:cs typeface="Calibri" pitchFamily="34" charset="0"/>
              </a:rPr>
              <a:t>Sexual health- general health </a:t>
            </a:r>
          </a:p>
          <a:p>
            <a:pPr algn="just"/>
            <a:r>
              <a:rPr lang="en-CA" sz="2400" dirty="0">
                <a:effectLst/>
                <a:latin typeface="Calibri" pitchFamily="34" charset="0"/>
                <a:cs typeface="Calibri" pitchFamily="34" charset="0"/>
              </a:rPr>
              <a:t>Harm Reduction- safer drug use/sex/tattooing/</a:t>
            </a:r>
            <a:r>
              <a:rPr lang="en-CA" sz="2400" dirty="0" err="1">
                <a:effectLst/>
                <a:latin typeface="Calibri" pitchFamily="34" charset="0"/>
                <a:cs typeface="Calibri" pitchFamily="34" charset="0"/>
              </a:rPr>
              <a:t>selfharming</a:t>
            </a:r>
            <a:endParaRPr lang="en-CA" sz="2400" dirty="0">
              <a:effectLst/>
              <a:latin typeface="Calibri" pitchFamily="34" charset="0"/>
              <a:cs typeface="Calibri" pitchFamily="34" charset="0"/>
            </a:endParaRPr>
          </a:p>
          <a:p>
            <a:pPr algn="just"/>
            <a:r>
              <a:rPr lang="en-CA" sz="2400" dirty="0">
                <a:effectLst/>
                <a:latin typeface="Calibri" pitchFamily="34" charset="0"/>
                <a:cs typeface="Calibri" pitchFamily="34" charset="0"/>
              </a:rPr>
              <a:t>Overdose Prevention</a:t>
            </a:r>
          </a:p>
          <a:p>
            <a:pPr algn="just"/>
            <a:r>
              <a:rPr lang="en-CA" sz="2400" dirty="0">
                <a:effectLst/>
                <a:latin typeface="Calibri" pitchFamily="34" charset="0"/>
                <a:cs typeface="Calibri" pitchFamily="34" charset="0"/>
              </a:rPr>
              <a:t>Reintegration Plans- informal unless its healthcare related</a:t>
            </a:r>
          </a:p>
          <a:p>
            <a:pPr algn="just"/>
            <a:r>
              <a:rPr lang="en-CA" sz="2400" dirty="0">
                <a:effectLst/>
                <a:latin typeface="Calibri" pitchFamily="34" charset="0"/>
                <a:cs typeface="Calibri" pitchFamily="34" charset="0"/>
              </a:rPr>
              <a:t>Informally discuss trends or situations that are happening inside the jail, and how it is affecting prisoners </a:t>
            </a:r>
          </a:p>
        </p:txBody>
      </p:sp>
    </p:spTree>
  </p:cSld>
  <p:clrMapOvr>
    <a:masterClrMapping/>
  </p:clrMapOvr>
  <p:transition xmlns:p14="http://schemas.microsoft.com/office/powerpoint/2010/main">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64" y="1"/>
            <a:ext cx="8510588" cy="1143000"/>
          </a:xfrm>
        </p:spPr>
        <p:txBody>
          <a:bodyPr>
            <a:noAutofit/>
          </a:bodyPr>
          <a:lstStyle/>
          <a:p>
            <a:r>
              <a:rPr b="1" cap="all" dirty="0">
                <a:solidFill>
                  <a:srgbClr val="FFFF00"/>
                </a:solidFill>
                <a:effectLst/>
                <a:latin typeface="Calibri" pitchFamily="34" charset="0"/>
                <a:cs typeface="Calibri" pitchFamily="34" charset="0"/>
              </a:rPr>
              <a:t>HIV</a:t>
            </a:r>
            <a:r>
              <a:rPr lang="en-CA" b="1" cap="all" dirty="0">
                <a:solidFill>
                  <a:srgbClr val="FFFF00"/>
                </a:solidFill>
                <a:effectLst/>
                <a:latin typeface="Calibri" pitchFamily="34" charset="0"/>
                <a:cs typeface="Calibri" pitchFamily="34" charset="0"/>
              </a:rPr>
              <a:t>/HCV </a:t>
            </a:r>
            <a:r>
              <a:rPr b="1" cap="all" dirty="0">
                <a:solidFill>
                  <a:srgbClr val="FFFF00"/>
                </a:solidFill>
                <a:effectLst/>
                <a:latin typeface="Calibri" pitchFamily="34" charset="0"/>
                <a:cs typeface="Calibri" pitchFamily="34" charset="0"/>
              </a:rPr>
              <a:t>&amp; I</a:t>
            </a:r>
            <a:r>
              <a:rPr lang="en-CA" b="1" cap="all" dirty="0">
                <a:solidFill>
                  <a:srgbClr val="FFFF00"/>
                </a:solidFill>
                <a:effectLst/>
                <a:latin typeface="Calibri" pitchFamily="34" charset="0"/>
                <a:cs typeface="Calibri" pitchFamily="34" charset="0"/>
              </a:rPr>
              <a:t>N prison</a:t>
            </a:r>
          </a:p>
        </p:txBody>
      </p:sp>
      <p:sp>
        <p:nvSpPr>
          <p:cNvPr id="3" name="Content Placeholder 2"/>
          <p:cNvSpPr>
            <a:spLocks noGrp="1"/>
          </p:cNvSpPr>
          <p:nvPr>
            <p:ph idx="1"/>
          </p:nvPr>
        </p:nvSpPr>
        <p:spPr>
          <a:xfrm>
            <a:off x="26670" y="1066800"/>
            <a:ext cx="8964930" cy="5638800"/>
          </a:xfrm>
        </p:spPr>
        <p:txBody>
          <a:bodyPr>
            <a:noAutofit/>
          </a:bodyPr>
          <a:lstStyle/>
          <a:p>
            <a:pPr marL="342000" indent="-342000" algn="just">
              <a:lnSpc>
                <a:spcPct val="90000"/>
              </a:lnSpc>
              <a:spcBef>
                <a:spcPts val="0"/>
              </a:spcBef>
              <a:buClr>
                <a:schemeClr val="tx1"/>
              </a:buClr>
            </a:pPr>
            <a:r>
              <a:rPr lang="en-CA" sz="2800" dirty="0">
                <a:effectLst/>
                <a:latin typeface="Calibri" pitchFamily="34" charset="0"/>
                <a:cs typeface="Calibri" pitchFamily="34" charset="0"/>
              </a:rPr>
              <a:t>Many of the dynamic factors that lead to poor health—processes of marginalization, illicit substance use, poverty, early childhood trauma, homelessness—are associated with increased likelihood of incarceration and higher risk of contracting HIV or HCV.</a:t>
            </a:r>
          </a:p>
          <a:p>
            <a:pPr marL="342000" indent="-342000" algn="just">
              <a:lnSpc>
                <a:spcPct val="90000"/>
              </a:lnSpc>
              <a:spcBef>
                <a:spcPts val="0"/>
              </a:spcBef>
              <a:buClr>
                <a:schemeClr val="tx1"/>
              </a:buClr>
            </a:pPr>
            <a:r>
              <a:rPr lang="en-CA" sz="2800" dirty="0">
                <a:effectLst/>
                <a:latin typeface="Calibri" pitchFamily="34" charset="0"/>
                <a:cs typeface="Calibri" pitchFamily="34" charset="0"/>
              </a:rPr>
              <a:t> Prisoners may not have access to basic tools to manage their health care</a:t>
            </a:r>
          </a:p>
          <a:p>
            <a:pPr marL="342000" indent="-342000" algn="just">
              <a:lnSpc>
                <a:spcPct val="90000"/>
              </a:lnSpc>
              <a:spcBef>
                <a:spcPts val="0"/>
              </a:spcBef>
              <a:buClr>
                <a:schemeClr val="tx1"/>
              </a:buClr>
            </a:pPr>
            <a:r>
              <a:rPr lang="en-CA" sz="2800" dirty="0">
                <a:effectLst/>
                <a:latin typeface="Calibri" pitchFamily="34" charset="0"/>
                <a:cs typeface="Calibri" pitchFamily="34" charset="0"/>
              </a:rPr>
              <a:t> Stigma, overcrowding, limited access to health care, and the stress of incarceration contribute to the vulnerable health status of prisoners and ex-prisoners</a:t>
            </a:r>
          </a:p>
          <a:p>
            <a:pPr marL="342000" indent="-342000" algn="just">
              <a:lnSpc>
                <a:spcPct val="90000"/>
              </a:lnSpc>
              <a:spcBef>
                <a:spcPts val="0"/>
              </a:spcBef>
              <a:buClr>
                <a:schemeClr val="tx1"/>
              </a:buClr>
            </a:pPr>
            <a:r>
              <a:rPr lang="en-CA" sz="2800" dirty="0">
                <a:effectLst/>
                <a:latin typeface="Calibri" pitchFamily="34" charset="0"/>
                <a:cs typeface="Calibri" pitchFamily="34" charset="0"/>
              </a:rPr>
              <a:t>Healthcare or maintenance of their HIV status looks different when incarcerated</a:t>
            </a:r>
          </a:p>
          <a:p>
            <a:pPr marL="342000" indent="-342000" algn="just">
              <a:lnSpc>
                <a:spcPct val="90000"/>
              </a:lnSpc>
              <a:spcBef>
                <a:spcPts val="0"/>
              </a:spcBef>
              <a:buClr>
                <a:schemeClr val="tx1"/>
              </a:buClr>
            </a:pPr>
            <a:r>
              <a:rPr lang="en-CA" sz="2800" dirty="0">
                <a:effectLst/>
                <a:latin typeface="Calibri" pitchFamily="34" charset="0"/>
                <a:cs typeface="Calibri" pitchFamily="34" charset="0"/>
              </a:rPr>
              <a:t>Provincial Prisoners are not eligible for HCV treatment</a:t>
            </a:r>
          </a:p>
        </p:txBody>
      </p:sp>
    </p:spTree>
  </p:cSld>
  <p:clrMapOvr>
    <a:masterClrMapping/>
  </p:clrMapOvr>
  <p:transition xmlns:p14="http://schemas.microsoft.com/office/powerpoint/2010/main">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War on Drugs</a:t>
            </a:r>
          </a:p>
        </p:txBody>
      </p:sp>
      <p:sp>
        <p:nvSpPr>
          <p:cNvPr id="3" name="Content Placeholder 2"/>
          <p:cNvSpPr>
            <a:spLocks noGrp="1"/>
          </p:cNvSpPr>
          <p:nvPr>
            <p:ph idx="1"/>
          </p:nvPr>
        </p:nvSpPr>
        <p:spPr/>
        <p:txBody>
          <a:bodyPr/>
          <a:lstStyle/>
          <a:p>
            <a:r>
              <a:rPr lang="en-CA" dirty="0"/>
              <a:t>Legislation of marijuana- how is this going to affect our justice systems</a:t>
            </a:r>
          </a:p>
          <a:p>
            <a:r>
              <a:rPr lang="en-CA" dirty="0"/>
              <a:t>Criminalization of drug users</a:t>
            </a:r>
          </a:p>
          <a:p>
            <a:r>
              <a:rPr lang="en-CA" dirty="0"/>
              <a:t>Manslaughter charges for fentanyl trafficking charges</a:t>
            </a:r>
          </a:p>
          <a:p>
            <a:r>
              <a:rPr lang="en-CA" dirty="0"/>
              <a:t>Mental health and drug use…which came first? </a:t>
            </a:r>
          </a:p>
        </p:txBody>
      </p:sp>
    </p:spTree>
    <p:extLst>
      <p:ext uri="{BB962C8B-B14F-4D97-AF65-F5344CB8AC3E}">
        <p14:creationId xmlns:p14="http://schemas.microsoft.com/office/powerpoint/2010/main" val="65565258"/>
      </p:ext>
    </p:extLst>
  </p:cSld>
  <p:clrMapOvr>
    <a:masterClrMapping/>
  </p:clrMapOvr>
  <p:transition xmlns:p14="http://schemas.microsoft.com/office/powerpoint/2010/main">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a:effectLst>
            <a:outerShdw dist="35921" dir="2700000" algn="ctr" rotWithShape="0">
              <a:schemeClr val="bg2"/>
            </a:outerShdw>
          </a:effectLst>
        </p:spPr>
        <p:txBody>
          <a:bodyPr/>
          <a:lstStyle/>
          <a:p>
            <a:pPr eaLnBrk="1" hangingPunct="1">
              <a:defRPr/>
            </a:pPr>
            <a:r>
              <a:rPr lang="en-CA" b="1" dirty="0">
                <a:solidFill>
                  <a:srgbClr val="FFFF00"/>
                </a:solidFill>
                <a:effectLst/>
                <a:latin typeface="Calibri" pitchFamily="34" charset="0"/>
                <a:cs typeface="Calibri" pitchFamily="34" charset="0"/>
              </a:rPr>
              <a:t>One Day at a Time</a:t>
            </a:r>
            <a:endParaRPr lang="en-US" b="1" dirty="0">
              <a:solidFill>
                <a:srgbClr val="FFFF00"/>
              </a:solidFill>
              <a:effectLst/>
              <a:latin typeface="Calibri" pitchFamily="34" charset="0"/>
              <a:cs typeface="Calibri" pitchFamily="34" charset="0"/>
            </a:endParaRPr>
          </a:p>
        </p:txBody>
      </p:sp>
      <p:sp>
        <p:nvSpPr>
          <p:cNvPr id="77827" name="Rectangle 3"/>
          <p:cNvSpPr>
            <a:spLocks noGrp="1" noRot="1" noChangeArrowheads="1"/>
          </p:cNvSpPr>
          <p:nvPr>
            <p:ph type="body" idx="1"/>
          </p:nvPr>
        </p:nvSpPr>
        <p:spPr/>
        <p:txBody>
          <a:bodyPr/>
          <a:lstStyle/>
          <a:p>
            <a:pPr eaLnBrk="1" hangingPunct="1">
              <a:lnSpc>
                <a:spcPct val="90000"/>
              </a:lnSpc>
              <a:buClr>
                <a:srgbClr val="FFFF00"/>
              </a:buClr>
              <a:defRPr/>
            </a:pPr>
            <a:r>
              <a:rPr lang="en-US" sz="2400" dirty="0">
                <a:effectLst/>
                <a:latin typeface="Calibri" pitchFamily="34" charset="0"/>
                <a:cs typeface="Calibri" pitchFamily="34" charset="0"/>
              </a:rPr>
              <a:t>Non conducive to rehabilitation</a:t>
            </a:r>
          </a:p>
          <a:p>
            <a:pPr eaLnBrk="1" hangingPunct="1">
              <a:lnSpc>
                <a:spcPct val="90000"/>
              </a:lnSpc>
              <a:buClr>
                <a:srgbClr val="FFFF00"/>
              </a:buClr>
              <a:defRPr/>
            </a:pPr>
            <a:r>
              <a:rPr lang="en-US" sz="2400" dirty="0">
                <a:effectLst/>
                <a:latin typeface="Calibri" pitchFamily="34" charset="0"/>
                <a:cs typeface="Calibri" pitchFamily="34" charset="0"/>
              </a:rPr>
              <a:t>12-14 hrs min lockup, otherwise locked out</a:t>
            </a:r>
          </a:p>
          <a:p>
            <a:pPr eaLnBrk="1" hangingPunct="1">
              <a:lnSpc>
                <a:spcPct val="90000"/>
              </a:lnSpc>
              <a:buClr>
                <a:srgbClr val="FFFF00"/>
              </a:buClr>
              <a:defRPr/>
            </a:pPr>
            <a:r>
              <a:rPr lang="en-US" sz="2400" dirty="0">
                <a:effectLst/>
                <a:latin typeface="Calibri" pitchFamily="34" charset="0"/>
                <a:cs typeface="Calibri" pitchFamily="34" charset="0"/>
              </a:rPr>
              <a:t>Yard, lockdown, programs, school, visits, hygiene</a:t>
            </a:r>
          </a:p>
          <a:p>
            <a:pPr eaLnBrk="1" hangingPunct="1">
              <a:lnSpc>
                <a:spcPct val="90000"/>
              </a:lnSpc>
              <a:buClr>
                <a:srgbClr val="FFFF00"/>
              </a:buClr>
              <a:defRPr/>
            </a:pPr>
            <a:r>
              <a:rPr lang="en-CA" sz="2400" dirty="0">
                <a:effectLst/>
                <a:latin typeface="Calibri" pitchFamily="34" charset="0"/>
                <a:cs typeface="Calibri" pitchFamily="34" charset="0"/>
              </a:rPr>
              <a:t>General population vs. protective custody</a:t>
            </a:r>
          </a:p>
          <a:p>
            <a:pPr eaLnBrk="1" hangingPunct="1">
              <a:lnSpc>
                <a:spcPct val="90000"/>
              </a:lnSpc>
              <a:buClr>
                <a:srgbClr val="FFFF00"/>
              </a:buClr>
              <a:defRPr/>
            </a:pPr>
            <a:r>
              <a:rPr lang="en-CA" sz="2400" dirty="0">
                <a:effectLst/>
                <a:latin typeface="Calibri" pitchFamily="34" charset="0"/>
                <a:cs typeface="Calibri" pitchFamily="34" charset="0"/>
              </a:rPr>
              <a:t>Pat downs, cell searches, strip searches, random urinalysis</a:t>
            </a:r>
          </a:p>
          <a:p>
            <a:pPr eaLnBrk="1" hangingPunct="1">
              <a:lnSpc>
                <a:spcPct val="90000"/>
              </a:lnSpc>
              <a:buClr>
                <a:srgbClr val="FFFF00"/>
              </a:buClr>
              <a:defRPr/>
            </a:pPr>
            <a:r>
              <a:rPr lang="en-CA" sz="2400" dirty="0">
                <a:effectLst/>
                <a:latin typeface="Calibri" pitchFamily="34" charset="0"/>
                <a:cs typeface="Calibri" pitchFamily="34" charset="0"/>
              </a:rPr>
              <a:t>Segregation</a:t>
            </a:r>
          </a:p>
          <a:p>
            <a:pPr eaLnBrk="1" hangingPunct="1">
              <a:lnSpc>
                <a:spcPct val="90000"/>
              </a:lnSpc>
              <a:buClr>
                <a:srgbClr val="FFFF00"/>
              </a:buClr>
              <a:defRPr/>
            </a:pPr>
            <a:r>
              <a:rPr lang="en-CA" sz="2400" dirty="0">
                <a:effectLst/>
                <a:latin typeface="Calibri" pitchFamily="34" charset="0"/>
                <a:cs typeface="Calibri" pitchFamily="34" charset="0"/>
              </a:rPr>
              <a:t>“Crime school”</a:t>
            </a:r>
          </a:p>
          <a:p>
            <a:pPr eaLnBrk="1" hangingPunct="1">
              <a:lnSpc>
                <a:spcPct val="90000"/>
              </a:lnSpc>
              <a:buClr>
                <a:srgbClr val="FFFF00"/>
              </a:buClr>
              <a:defRPr/>
            </a:pPr>
            <a:r>
              <a:rPr lang="en-US" sz="2400" dirty="0">
                <a:effectLst/>
                <a:latin typeface="Calibri" pitchFamily="34" charset="0"/>
                <a:cs typeface="Calibri" pitchFamily="34" charset="0"/>
              </a:rPr>
              <a:t>Double-bunking-against U.N. standards </a:t>
            </a:r>
          </a:p>
          <a:p>
            <a:pPr eaLnBrk="1" hangingPunct="1">
              <a:lnSpc>
                <a:spcPct val="90000"/>
              </a:lnSpc>
              <a:buFont typeface="Wingdings" pitchFamily="2" charset="2"/>
              <a:buNone/>
              <a:defRPr/>
            </a:pPr>
            <a:endParaRPr lang="en-US" sz="2400" dirty="0"/>
          </a:p>
        </p:txBody>
      </p:sp>
      <p:pic>
        <p:nvPicPr>
          <p:cNvPr id="23556" name="Picture 4" descr="calendar"/>
          <p:cNvPicPr>
            <a:picLocks noChangeAspect="1" noChangeArrowheads="1"/>
          </p:cNvPicPr>
          <p:nvPr/>
        </p:nvPicPr>
        <p:blipFill>
          <a:blip r:embed="rId2" cstate="print"/>
          <a:srcRect/>
          <a:stretch>
            <a:fillRect/>
          </a:stretch>
        </p:blipFill>
        <p:spPr bwMode="auto">
          <a:xfrm>
            <a:off x="3429000" y="5105400"/>
            <a:ext cx="1812925" cy="1531938"/>
          </a:xfrm>
          <a:prstGeom prst="rect">
            <a:avLst/>
          </a:prstGeom>
          <a:noFill/>
          <a:ln w="9525">
            <a:noFill/>
            <a:miter lim="800000"/>
            <a:headEnd/>
            <a:tailEnd/>
          </a:ln>
        </p:spPr>
      </p:pic>
    </p:spTree>
  </p:cSld>
  <p:clrMapOvr>
    <a:masterClrMapping/>
  </p:clrMapOvr>
  <p:transition xmlns:p14="http://schemas.microsoft.com/office/powerpoint/2010/main">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rrowheads="1"/>
          </p:cNvSpPr>
          <p:nvPr>
            <p:ph type="title"/>
          </p:nvPr>
        </p:nvSpPr>
        <p:spPr>
          <a:effectLst>
            <a:outerShdw dist="35921" dir="2700000" algn="ctr" rotWithShape="0">
              <a:schemeClr val="bg2"/>
            </a:outerShdw>
          </a:effectLst>
        </p:spPr>
        <p:txBody>
          <a:bodyPr/>
          <a:lstStyle/>
          <a:p>
            <a:pPr eaLnBrk="1" hangingPunct="1">
              <a:defRPr/>
            </a:pPr>
            <a:r>
              <a:rPr lang="en-US" b="1" dirty="0">
                <a:solidFill>
                  <a:srgbClr val="FFFF00"/>
                </a:solidFill>
                <a:effectLst/>
                <a:latin typeface="Calibri" pitchFamily="34" charset="0"/>
                <a:cs typeface="Calibri" pitchFamily="34" charset="0"/>
              </a:rPr>
              <a:t>Subculture and Unwritten Rules</a:t>
            </a:r>
          </a:p>
        </p:txBody>
      </p:sp>
      <p:sp>
        <p:nvSpPr>
          <p:cNvPr id="78851" name="Rectangle 3"/>
          <p:cNvSpPr>
            <a:spLocks noGrp="1" noRot="1" noChangeArrowheads="1"/>
          </p:cNvSpPr>
          <p:nvPr>
            <p:ph type="body" idx="1"/>
          </p:nvPr>
        </p:nvSpPr>
        <p:spPr>
          <a:xfrm>
            <a:off x="0" y="1676400"/>
            <a:ext cx="8001000" cy="4422775"/>
          </a:xfrm>
        </p:spPr>
        <p:txBody>
          <a:bodyPr/>
          <a:lstStyle/>
          <a:p>
            <a:pPr lvl="1" eaLnBrk="1" hangingPunct="1">
              <a:buClr>
                <a:srgbClr val="FFFF00"/>
              </a:buClr>
              <a:buFont typeface="Wingdings" pitchFamily="2" charset="2"/>
              <a:buChar char="§"/>
              <a:defRPr/>
            </a:pPr>
            <a:r>
              <a:rPr lang="en-US" sz="2400" dirty="0">
                <a:effectLst/>
                <a:latin typeface="Calibri" pitchFamily="34" charset="0"/>
                <a:cs typeface="Calibri" pitchFamily="34" charset="0"/>
              </a:rPr>
              <a:t>Confidentiality</a:t>
            </a:r>
          </a:p>
          <a:p>
            <a:pPr lvl="1" eaLnBrk="1" hangingPunct="1">
              <a:buClr>
                <a:srgbClr val="FFFF00"/>
              </a:buClr>
              <a:buFont typeface="Wingdings" pitchFamily="2" charset="2"/>
              <a:buChar char="§"/>
              <a:defRPr/>
            </a:pPr>
            <a:r>
              <a:rPr lang="en-US" sz="2400" dirty="0">
                <a:effectLst/>
                <a:latin typeface="Calibri" pitchFamily="34" charset="0"/>
                <a:cs typeface="Calibri" pitchFamily="34" charset="0"/>
              </a:rPr>
              <a:t>Currency (sex, meds, 3-way calls, food, </a:t>
            </a:r>
            <a:r>
              <a:rPr lang="en-US" sz="2400" dirty="0" err="1">
                <a:effectLst/>
                <a:latin typeface="Calibri" pitchFamily="34" charset="0"/>
                <a:cs typeface="Calibri" pitchFamily="34" charset="0"/>
              </a:rPr>
              <a:t>canteen,etc</a:t>
            </a:r>
            <a:r>
              <a:rPr lang="en-US" sz="2400" dirty="0">
                <a:effectLst/>
                <a:latin typeface="Calibri" pitchFamily="34" charset="0"/>
                <a:cs typeface="Calibri" pitchFamily="34" charset="0"/>
              </a:rPr>
              <a:t>.)</a:t>
            </a:r>
          </a:p>
          <a:p>
            <a:pPr lvl="1" eaLnBrk="1" hangingPunct="1">
              <a:buClr>
                <a:srgbClr val="FFFF00"/>
              </a:buClr>
              <a:buFont typeface="Wingdings" pitchFamily="2" charset="2"/>
              <a:buChar char="§"/>
              <a:defRPr/>
            </a:pPr>
            <a:r>
              <a:rPr lang="en-US" sz="2400" dirty="0">
                <a:effectLst/>
                <a:latin typeface="Calibri" pitchFamily="34" charset="0"/>
                <a:cs typeface="Calibri" pitchFamily="34" charset="0"/>
              </a:rPr>
              <a:t>Doing your own time </a:t>
            </a:r>
          </a:p>
          <a:p>
            <a:pPr lvl="1" eaLnBrk="1" hangingPunct="1">
              <a:buClr>
                <a:srgbClr val="FFFF00"/>
              </a:buClr>
              <a:buFont typeface="Wingdings" pitchFamily="2" charset="2"/>
              <a:buChar char="§"/>
              <a:defRPr/>
            </a:pPr>
            <a:r>
              <a:rPr lang="en-US" sz="2400" dirty="0">
                <a:effectLst/>
                <a:latin typeface="Calibri" pitchFamily="34" charset="0"/>
                <a:cs typeface="Calibri" pitchFamily="34" charset="0"/>
              </a:rPr>
              <a:t>Violence, “Muscling”</a:t>
            </a:r>
          </a:p>
          <a:p>
            <a:pPr lvl="1" eaLnBrk="1" hangingPunct="1">
              <a:buClr>
                <a:srgbClr val="FFFF00"/>
              </a:buClr>
              <a:buFont typeface="Wingdings" pitchFamily="2" charset="2"/>
              <a:buChar char="§"/>
              <a:defRPr/>
            </a:pPr>
            <a:r>
              <a:rPr lang="en-CA" sz="2400" dirty="0">
                <a:effectLst/>
                <a:latin typeface="Calibri" pitchFamily="34" charset="0"/>
                <a:cs typeface="Calibri" pitchFamily="34" charset="0"/>
              </a:rPr>
              <a:t>The notion of being “solid”</a:t>
            </a:r>
          </a:p>
          <a:p>
            <a:pPr lvl="1" eaLnBrk="1" hangingPunct="1">
              <a:buClr>
                <a:srgbClr val="FFFF00"/>
              </a:buClr>
              <a:buFont typeface="Wingdings" pitchFamily="2" charset="2"/>
              <a:buChar char="§"/>
              <a:defRPr/>
            </a:pPr>
            <a:r>
              <a:rPr lang="en-CA" sz="2400" dirty="0">
                <a:effectLst/>
                <a:latin typeface="Calibri" pitchFamily="34" charset="0"/>
                <a:cs typeface="Calibri" pitchFamily="34" charset="0"/>
              </a:rPr>
              <a:t>Racking up debts (drugs, tobacco, etc.)</a:t>
            </a:r>
          </a:p>
          <a:p>
            <a:pPr lvl="1" eaLnBrk="1" hangingPunct="1">
              <a:buClr>
                <a:srgbClr val="FFFF00"/>
              </a:buClr>
              <a:buFont typeface="Wingdings" pitchFamily="2" charset="2"/>
              <a:buChar char="§"/>
              <a:defRPr/>
            </a:pPr>
            <a:r>
              <a:rPr lang="en-US" sz="2400" dirty="0">
                <a:effectLst/>
                <a:latin typeface="Calibri" pitchFamily="34" charset="0"/>
                <a:cs typeface="Calibri" pitchFamily="34" charset="0"/>
              </a:rPr>
              <a:t>Pecking order</a:t>
            </a:r>
          </a:p>
          <a:p>
            <a:pPr eaLnBrk="1" hangingPunct="1">
              <a:buFont typeface="Wingdings" pitchFamily="2" charset="2"/>
              <a:buNone/>
              <a:defRPr/>
            </a:pPr>
            <a:endParaRPr lang="en-US" sz="2400" dirty="0"/>
          </a:p>
        </p:txBody>
      </p:sp>
      <p:pic>
        <p:nvPicPr>
          <p:cNvPr id="24580" name="Picture 4" descr="Subculture-logo-black-grey-v2"/>
          <p:cNvPicPr>
            <a:picLocks noChangeAspect="1" noChangeArrowheads="1"/>
          </p:cNvPicPr>
          <p:nvPr/>
        </p:nvPicPr>
        <p:blipFill>
          <a:blip r:embed="rId2" cstate="print"/>
          <a:srcRect/>
          <a:stretch>
            <a:fillRect/>
          </a:stretch>
        </p:blipFill>
        <p:spPr bwMode="auto">
          <a:xfrm>
            <a:off x="2819400" y="4724400"/>
            <a:ext cx="3819525" cy="2133600"/>
          </a:xfrm>
          <a:prstGeom prst="rect">
            <a:avLst/>
          </a:prstGeom>
          <a:noFill/>
          <a:ln w="9525">
            <a:noFill/>
            <a:miter lim="800000"/>
            <a:headEnd/>
            <a:tailEnd/>
          </a:ln>
        </p:spPr>
      </p:pic>
    </p:spTree>
  </p:cSld>
  <p:clrMapOvr>
    <a:masterClrMapping/>
  </p:clrMapOvr>
  <p:transition xmlns:p14="http://schemas.microsoft.com/office/powerpoint/2010/main">
    <p:newsflash/>
  </p:transition>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27FA93B5D6184DA4180286C47FB252" ma:contentTypeVersion="7" ma:contentTypeDescription="Create a new document." ma:contentTypeScope="" ma:versionID="ebf8d1a37e0dd0e4f5700d1ad289c237">
  <xsd:schema xmlns:xsd="http://www.w3.org/2001/XMLSchema" xmlns:xs="http://www.w3.org/2001/XMLSchema" xmlns:p="http://schemas.microsoft.com/office/2006/metadata/properties" xmlns:ns2="5451eeb3-7a28-4b6e-9829-0e6c004dc1bb" xmlns:ns3="21202671-567b-4ea3-a6d4-82e018bcc9a2" targetNamespace="http://schemas.microsoft.com/office/2006/metadata/properties" ma:root="true" ma:fieldsID="c5216e4f8cf19eef719c69b846c1fd1f" ns2:_="" ns3:_="">
    <xsd:import namespace="5451eeb3-7a28-4b6e-9829-0e6c004dc1bb"/>
    <xsd:import namespace="21202671-567b-4ea3-a6d4-82e018bcc9a2"/>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51eeb3-7a28-4b6e-9829-0e6c004dc1b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1202671-567b-4ea3-a6d4-82e018bcc9a2"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75541AF-0F76-4934-961D-C093BC075508}"/>
</file>

<file path=customXml/itemProps2.xml><?xml version="1.0" encoding="utf-8"?>
<ds:datastoreItem xmlns:ds="http://schemas.openxmlformats.org/officeDocument/2006/customXml" ds:itemID="{AD57925A-AB86-44C5-B4FF-CA75926BC6FD}"/>
</file>

<file path=customXml/itemProps3.xml><?xml version="1.0" encoding="utf-8"?>
<ds:datastoreItem xmlns:ds="http://schemas.openxmlformats.org/officeDocument/2006/customXml" ds:itemID="{CD395077-0DFE-4623-8ECF-411FAED43D35}"/>
</file>

<file path=docProps/app.xml><?xml version="1.0" encoding="utf-8"?>
<Properties xmlns="http://schemas.openxmlformats.org/officeDocument/2006/extended-properties" xmlns:vt="http://schemas.openxmlformats.org/officeDocument/2006/docPropsVTypes">
  <Template>Clouds</Template>
  <TotalTime>5262</TotalTime>
  <Words>1316</Words>
  <Application>Microsoft Macintosh PowerPoint</Application>
  <PresentationFormat>On-screen Show (4:3)</PresentationFormat>
  <Paragraphs>125</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Clouds</vt:lpstr>
      <vt:lpstr>Harm Reduction on “The Inside”</vt:lpstr>
      <vt:lpstr>P A S A N</vt:lpstr>
      <vt:lpstr>PowerPoint Presentation</vt:lpstr>
      <vt:lpstr>OUR GOAL</vt:lpstr>
      <vt:lpstr>On the “Inside”</vt:lpstr>
      <vt:lpstr>HIV/HCV &amp; IN prison</vt:lpstr>
      <vt:lpstr>War on Drugs</vt:lpstr>
      <vt:lpstr>One Day at a Time</vt:lpstr>
      <vt:lpstr>Subculture and Unwritten Rules</vt:lpstr>
      <vt:lpstr>Effects of Institutionalization</vt:lpstr>
      <vt:lpstr>Transitioning back into  the Community</vt:lpstr>
      <vt:lpstr>Relationships  Challenges</vt:lpstr>
      <vt:lpstr>Important Things to Consider</vt:lpstr>
      <vt:lpstr>Things That Are Non-Conducive  to Building Trust</vt:lpstr>
      <vt:lpstr>Some Quick Tips - 1</vt:lpstr>
      <vt:lpstr>Some Quick Tips - 2</vt:lpstr>
      <vt:lpstr>Some Quick Tips - 3</vt:lpstr>
      <vt:lpstr>Some Final Things to Consider - 1</vt:lpstr>
      <vt:lpstr>Some Final Things to Consider - 2</vt:lpstr>
      <vt:lpstr>Contact PASAN </vt:lpstr>
    </vt:vector>
  </TitlesOfParts>
  <Company>PASAN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PRISON 101:  Harm Reduction in Ontario jails and penitentiaries</dc:title>
  <dc:creator>Mooky</dc:creator>
  <cp:lastModifiedBy>Domenica Dileo</cp:lastModifiedBy>
  <cp:revision>134</cp:revision>
  <dcterms:created xsi:type="dcterms:W3CDTF">2007-05-10T15:33:30Z</dcterms:created>
  <dcterms:modified xsi:type="dcterms:W3CDTF">2018-01-11T17:55:11Z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0x0101007827FA93B5D6184DA4180286C47FB252</vt:lpwstr>
  </property>
</Properties>
</file>