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7"/>
  </p:notesMasterIdLst>
  <p:sldIdLst>
    <p:sldId id="288"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5143500" type="screen16x9"/>
  <p:notesSz cx="6858000" cy="9144000"/>
  <p:embeddedFontLst>
    <p:embeddedFont>
      <p:font typeface="ＭＳ Ｐゴシック" panose="020B0600070205080204" pitchFamily="34" charset="-128"/>
      <p:regular r:id="rId38"/>
    </p:embeddedFont>
    <p:embeddedFont>
      <p:font typeface="Roboto" panose="02000000000000000000" pitchFamily="2" charset="0"/>
      <p:regular r:id="rId39"/>
      <p:bold r:id="rId40"/>
      <p:italic r:id="rId41"/>
      <p:boldItalic r:id="rId42"/>
    </p:embeddedFont>
    <p:embeddedFont>
      <p:font typeface="Source Sans Pro Light" panose="020B0403030403020204" pitchFamily="34" charset="0"/>
      <p:regular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04917E-717B-47E4-85DB-03D05623C204}" v="1" dt="2019-04-15T15:40:17.516"/>
  </p1510:revLst>
</p1510:revInfo>
</file>

<file path=ppt/tableStyles.xml><?xml version="1.0" encoding="utf-8"?>
<a:tblStyleLst xmlns:a="http://schemas.openxmlformats.org/drawingml/2006/main" def="{15669398-8B85-4669-8C46-477DB0920640}">
  <a:tblStyle styleId="{15669398-8B85-4669-8C46-477DB09206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9" d="100"/>
          <a:sy n="129" d="100"/>
        </p:scale>
        <p:origin x="138" y="27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ha Rennie - HSJCC" userId="49a36ad0-fa8a-4189-a3a7-2ada477b1036" providerId="ADAL" clId="{9304917E-717B-47E4-85DB-03D05623C204}"/>
    <pc:docChg chg="modSld">
      <pc:chgData name="Tasha Rennie - HSJCC" userId="49a36ad0-fa8a-4189-a3a7-2ada477b1036" providerId="ADAL" clId="{9304917E-717B-47E4-85DB-03D05623C204}" dt="2019-04-15T15:40:17.497" v="0"/>
      <pc:docMkLst>
        <pc:docMk/>
      </pc:docMkLst>
      <pc:sldChg chg="modSp">
        <pc:chgData name="Tasha Rennie - HSJCC" userId="49a36ad0-fa8a-4189-a3a7-2ada477b1036" providerId="ADAL" clId="{9304917E-717B-47E4-85DB-03D05623C204}" dt="2019-04-15T15:40:17.497" v="0"/>
        <pc:sldMkLst>
          <pc:docMk/>
          <pc:sldMk cId="0" sldId="261"/>
        </pc:sldMkLst>
        <pc:spChg chg="mod">
          <ac:chgData name="Tasha Rennie - HSJCC" userId="49a36ad0-fa8a-4189-a3a7-2ada477b1036" providerId="ADAL" clId="{9304917E-717B-47E4-85DB-03D05623C204}" dt="2019-04-15T15:40:17.497" v="0"/>
          <ac:spMkLst>
            <pc:docMk/>
            <pc:sldMk cId="0" sldId="261"/>
            <ac:spMk id="9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800344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ho.int/mediacentre/factsheets/fs150/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pexels.com/photo/abstract-barbed-wire-black-white-black-and-white-274886/"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exels.com/photo/woman-writing-on-dry-erase-board-118139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exels.com/@jimbear?utm_content=attributionCopyText&amp;utm_medium=referral&amp;utm_source=pexel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pexels.com/photo/sun-over-the-cyclone-fence-949557/?utm_content=attributionCopyText&amp;utm_medium=referral&amp;utm_source=pexel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exels.com/@jimbear?utm_content=attributionCopyText&amp;utm_medium=referral&amp;utm_source=pexel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pexels.com/photo/sun-over-the-cyclone-fence-949557/?utm_content=attributionCopyText&amp;utm_medium=referral&amp;utm_source=pexel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exels.com/@rawpixel?utm_content=attributionCopyText&amp;utm_medium=referral&amp;utm_source=pexel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pexels.com/photo/people-holding-and-raising-hands-1645632/?utm_content=attributionCopyText&amp;utm_medium=referral&amp;utm_source=pexel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exels.com/photo/person-getting-his-blood-check-135056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photo/abstract-barbed-wire-black-white-black-and-white-27488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465f0b296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465f0b296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rgbClr val="000000"/>
              </a:buClr>
              <a:buSzPts val="1100"/>
              <a:buFont typeface="Arial"/>
              <a:buNone/>
            </a:pPr>
            <a:r>
              <a:rPr lang="en" sz="1400">
                <a:solidFill>
                  <a:schemeClr val="hlink"/>
                </a:solidFill>
                <a:uFill>
                  <a:noFill/>
                </a:uFill>
                <a:hlinkClick r:id="rId3"/>
              </a:rPr>
              <a:t>http://www.who.int/mediacentre/factsheets/fs150/en/</a:t>
            </a:r>
            <a:endParaRPr sz="1400">
              <a:solidFill>
                <a:schemeClr val="hlink"/>
              </a:solidFill>
              <a:uFill>
                <a:noFill/>
              </a:uFill>
              <a:hlinkClick r:id="rId3"/>
            </a:endParaRPr>
          </a:p>
          <a:p>
            <a:pPr marL="0" lvl="0" indent="0" algn="l" rtl="0">
              <a:spcBef>
                <a:spcPts val="0"/>
              </a:spcBef>
              <a:spcAft>
                <a:spcPts val="0"/>
              </a:spcAft>
              <a:buNone/>
            </a:pPr>
            <a:endParaRPr/>
          </a:p>
          <a:p>
            <a:pPr marL="0" lvl="0" indent="0" algn="l" rtl="0">
              <a:spcBef>
                <a:spcPts val="0"/>
              </a:spcBef>
              <a:spcAft>
                <a:spcPts val="0"/>
              </a:spcAft>
              <a:buNone/>
            </a:pPr>
            <a:r>
              <a:rPr lang="en"/>
              <a:t>Photo </a:t>
            </a:r>
            <a:r>
              <a:rPr lang="en" u="sng">
                <a:solidFill>
                  <a:schemeClr val="hlink"/>
                </a:solidFill>
                <a:hlinkClick r:id="rId4"/>
              </a:rPr>
              <a:t>https://www.pexels.com/photo/abstract-barbed-wire-black-white-black-and-white-274886/</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465f0b29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465f0b29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465f0b29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465f0b29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Picture </a:t>
            </a:r>
            <a:r>
              <a:rPr lang="en" u="sng">
                <a:solidFill>
                  <a:schemeClr val="accent5"/>
                </a:solidFill>
                <a:hlinkClick r:id="rId3"/>
              </a:rPr>
              <a:t>https://www.pexels.com/photo/woman-writing-on-dry-erase-board-1181398/</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465f0b29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465f0b29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465f0b296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465f0b296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465f0b296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465f0b296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465f0b296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465f0b29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d2d913641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d2d913641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relationship between childhood abuse and criminal justice system involvement? What factors prevent involvement? What factors promote it? Is there a difference between who is incarcerated and who is involved in the criminal justice system but not incarcerated?</a:t>
            </a:r>
            <a:endParaRPr/>
          </a:p>
          <a:p>
            <a:pPr marL="0" lvl="0" indent="0" algn="l" rtl="0">
              <a:spcBef>
                <a:spcPts val="0"/>
              </a:spcBef>
              <a:spcAft>
                <a:spcPts val="0"/>
              </a:spcAft>
              <a:buNone/>
            </a:pPr>
            <a:endParaRPr/>
          </a:p>
          <a:p>
            <a:pPr marL="0" lvl="0" indent="0" algn="l" rtl="0">
              <a:spcBef>
                <a:spcPts val="0"/>
              </a:spcBef>
              <a:spcAft>
                <a:spcPts val="0"/>
              </a:spcAft>
              <a:buNone/>
            </a:pPr>
            <a:r>
              <a:rPr lang="en"/>
              <a:t>What programs and care interventions work to prevent criminal justice system (re)involvement? Incarceration? Re-incarceration?</a:t>
            </a:r>
            <a:endParaRPr/>
          </a:p>
          <a:p>
            <a:pPr marL="0" lvl="0" indent="0" algn="l" rtl="0">
              <a:spcBef>
                <a:spcPts val="0"/>
              </a:spcBef>
              <a:spcAft>
                <a:spcPts val="0"/>
              </a:spcAft>
              <a:buNone/>
            </a:pPr>
            <a:endParaRPr/>
          </a:p>
          <a:p>
            <a:pPr marL="0" lvl="0" indent="0" algn="l" rtl="0">
              <a:spcBef>
                <a:spcPts val="0"/>
              </a:spcBef>
              <a:spcAft>
                <a:spcPts val="0"/>
              </a:spcAft>
              <a:buNone/>
            </a:pPr>
            <a:r>
              <a:rPr lang="en"/>
              <a:t>What policies exacerbate or reduce the likelihood that someone with a history of childhood abuse is incarcerated? E.g. bail policies, criminalization of substance use, criminalization of sex work, Gladue report, Indigenous control of child welfare services, funding of on-reserve schools</a:t>
            </a:r>
            <a:endParaRPr/>
          </a:p>
          <a:p>
            <a:pPr marL="0" lvl="0" indent="0" algn="l" rtl="0">
              <a:spcBef>
                <a:spcPts val="0"/>
              </a:spcBef>
              <a:spcAft>
                <a:spcPts val="0"/>
              </a:spcAft>
              <a:buNone/>
            </a:pPr>
            <a:endParaRPr/>
          </a:p>
          <a:p>
            <a:pPr marL="0" lvl="0" indent="0" algn="l" rtl="0">
              <a:spcBef>
                <a:spcPts val="0"/>
              </a:spcBef>
              <a:spcAft>
                <a:spcPts val="0"/>
              </a:spcAft>
              <a:buNone/>
            </a:pPr>
            <a:r>
              <a:rPr lang="en"/>
              <a:t>How do we prevent childhood abuse? E.g. role of child welfare, role of adequate funding of Indigenous services for children</a:t>
            </a:r>
            <a:endParaRPr/>
          </a:p>
          <a:p>
            <a:pPr marL="0" lvl="0" indent="0" algn="l" rtl="0">
              <a:spcBef>
                <a:spcPts val="0"/>
              </a:spcBef>
              <a:spcAft>
                <a:spcPts val="0"/>
              </a:spcAft>
              <a:buNone/>
            </a:pPr>
            <a:endParaRPr/>
          </a:p>
          <a:p>
            <a:pPr marL="0" lvl="0" indent="0" algn="l" rtl="0">
              <a:spcBef>
                <a:spcPts val="0"/>
              </a:spcBef>
              <a:spcAft>
                <a:spcPts val="0"/>
              </a:spcAft>
              <a:buNone/>
            </a:pPr>
            <a:r>
              <a:rPr lang="en"/>
              <a:t>How do we reduce the harms associated with childhood abuse? E.g. role of evidence based substance use disorder treatment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d2d9136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d2d9136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Proxima Nova"/>
                <a:ea typeface="Proxima Nova"/>
                <a:cs typeface="Proxima Nova"/>
                <a:sym typeface="Proxima Nova"/>
              </a:rPr>
              <a:t>“All types of child abuse were associated with all mental conditions,</a:t>
            </a:r>
            <a:r>
              <a:rPr lang="en" sz="1200">
                <a:latin typeface="Proxima Nova"/>
                <a:ea typeface="Proxima Nova"/>
                <a:cs typeface="Proxima Nova"/>
                <a:sym typeface="Proxima Nova"/>
              </a:rPr>
              <a:t> including suicidal ideation and suicide attempts, after adjustment for sociodemographic variables (adjusted odds ratios ranged from 1.4 to 7.9). We found a dose–response relation, with increasing number of abuse types experienced corresponding with greater odds of mental conditions. Associations between child abuse and attention deficit disorder, suicidal ideation and suicide attempts showed stronger effects for women than men.”</a:t>
            </a:r>
            <a:r>
              <a:rPr lang="en" sz="1200" baseline="30000">
                <a:latin typeface="Proxima Nova"/>
                <a:ea typeface="Proxima Nova"/>
                <a:cs typeface="Proxima Nova"/>
                <a:sym typeface="Proxima Nova"/>
              </a:rPr>
              <a:t>1</a:t>
            </a:r>
            <a:endParaRPr sz="1200">
              <a:latin typeface="Proxima Nova"/>
              <a:ea typeface="Proxima Nova"/>
              <a:cs typeface="Proxima Nova"/>
              <a:sym typeface="Proxima Nova"/>
            </a:endParaRPr>
          </a:p>
          <a:p>
            <a:pPr marL="0" lvl="0" indent="0" algn="l" rtl="0">
              <a:lnSpc>
                <a:spcPct val="115000"/>
              </a:lnSpc>
              <a:spcBef>
                <a:spcPts val="1600"/>
              </a:spcBef>
              <a:spcAft>
                <a:spcPts val="0"/>
              </a:spcAft>
              <a:buNone/>
            </a:pPr>
            <a:r>
              <a:rPr lang="en" sz="1200">
                <a:latin typeface="Proxima Nova"/>
                <a:ea typeface="Proxima Nova"/>
                <a:cs typeface="Proxima Nova"/>
                <a:sym typeface="Proxima Nova"/>
              </a:rPr>
              <a:t>Afifi TO, MacMillan HL, Boyle M, Taillieu T, Cheung K, Sareen J. Child abuse and mental disorders in Canada. Canadian Medical Association Journal. 2014 Jan 1:cmaj-131792.</a:t>
            </a:r>
            <a:endParaRPr sz="1200">
              <a:latin typeface="Proxima Nova"/>
              <a:ea typeface="Proxima Nova"/>
              <a:cs typeface="Proxima Nova"/>
              <a:sym typeface="Proxima Nova"/>
            </a:endParaRPr>
          </a:p>
          <a:p>
            <a:pPr marL="0" lvl="0" indent="0" algn="l" rtl="0">
              <a:lnSpc>
                <a:spcPct val="115000"/>
              </a:lnSpc>
              <a:spcBef>
                <a:spcPts val="1600"/>
              </a:spcBef>
              <a:spcAft>
                <a:spcPts val="0"/>
              </a:spcAft>
              <a:buNone/>
            </a:pPr>
            <a:r>
              <a:rPr lang="en" sz="1200">
                <a:latin typeface="Proxima Nova"/>
                <a:ea typeface="Proxima Nova"/>
                <a:cs typeface="Proxima Nova"/>
                <a:sym typeface="Proxima Nova"/>
              </a:rPr>
              <a:t>“Prisons are challenging settings for trauma-informed care. Prisons are designed to house perpetrators, not victims. Inmates arrive shackled and are crammed into overcrowded housing units; lights are on all night, loud speakers blare without warning and privacy is severely limited. Security staff is focused on maintaining order and must assume each inmate is potentially violent. The correctional environment is full of unavoidable triggers, such as pat downs and strip searches, frequent discipline from authority figures, and restricted movement.”</a:t>
            </a:r>
            <a:endParaRPr sz="1200">
              <a:latin typeface="Proxima Nova"/>
              <a:ea typeface="Proxima Nova"/>
              <a:cs typeface="Proxima Nova"/>
              <a:sym typeface="Proxima Nova"/>
            </a:endParaRPr>
          </a:p>
          <a:p>
            <a:pPr marL="0" lvl="0" indent="0" algn="l" rtl="0">
              <a:lnSpc>
                <a:spcPct val="115000"/>
              </a:lnSpc>
              <a:spcBef>
                <a:spcPts val="1600"/>
              </a:spcBef>
              <a:spcAft>
                <a:spcPts val="0"/>
              </a:spcAft>
              <a:buNone/>
            </a:pPr>
            <a:r>
              <a:rPr lang="en" sz="1200">
                <a:latin typeface="Proxima Nova"/>
                <a:ea typeface="Proxima Nova"/>
                <a:cs typeface="Proxima Nova"/>
                <a:sym typeface="Proxima Nova"/>
              </a:rPr>
              <a:t>Miller NA, Najavits LM. Creating trauma-informed correctional care: A balance of goals and environment. European journal of psychotraumatology. 2012 Dec 1;3(1):17246.</a:t>
            </a:r>
            <a:endParaRPr sz="1200">
              <a:latin typeface="Proxima Nova"/>
              <a:ea typeface="Proxima Nova"/>
              <a:cs typeface="Proxima Nova"/>
              <a:sym typeface="Proxima Nova"/>
            </a:endParaRPr>
          </a:p>
          <a:p>
            <a:pPr marL="0" lvl="0" indent="0" algn="l" rtl="0">
              <a:lnSpc>
                <a:spcPct val="115000"/>
              </a:lnSpc>
              <a:spcBef>
                <a:spcPts val="1600"/>
              </a:spcBef>
              <a:spcAft>
                <a:spcPts val="0"/>
              </a:spcAft>
              <a:buClr>
                <a:srgbClr val="000000"/>
              </a:buClr>
              <a:buSzPts val="1100"/>
              <a:buFont typeface="Arial"/>
              <a:buNone/>
            </a:pPr>
            <a:r>
              <a:rPr lang="en" sz="1200">
                <a:latin typeface="Proxima Nova"/>
                <a:ea typeface="Proxima Nova"/>
                <a:cs typeface="Proxima Nova"/>
                <a:sym typeface="Proxima Nova"/>
              </a:rPr>
              <a:t>“Familial residential school attendance is shown to affect directly all five health and mental health outcomes, and is associated with lower self-perceived health and mental health, and a higher risk for distress and suicidal behaviours. The association between familial attendance of residential schools and having attempted suicide in the past 12 months remains positively and statistically significantly related in all model outputs. When all covariates are introduced and controlled for, the odds of having attempted suicide are twice the odds of those with no familial attendance of residential schools.”</a:t>
            </a:r>
            <a:endParaRPr sz="1200">
              <a:latin typeface="Proxima Nova"/>
              <a:ea typeface="Proxima Nova"/>
              <a:cs typeface="Proxima Nova"/>
              <a:sym typeface="Proxima Nova"/>
            </a:endParaRPr>
          </a:p>
          <a:p>
            <a:pPr marL="0" lvl="0" indent="0" algn="l" rtl="0">
              <a:lnSpc>
                <a:spcPct val="115000"/>
              </a:lnSpc>
              <a:spcBef>
                <a:spcPts val="1600"/>
              </a:spcBef>
              <a:spcAft>
                <a:spcPts val="1600"/>
              </a:spcAft>
              <a:buNone/>
            </a:pPr>
            <a:r>
              <a:rPr lang="en" sz="1200">
                <a:latin typeface="Proxima Nova"/>
                <a:ea typeface="Proxima Nova"/>
                <a:cs typeface="Proxima Nova"/>
                <a:sym typeface="Proxima Nova"/>
              </a:rPr>
              <a:t>Hackett C, Feeny D, Tompa E. Canada's residential school system: measuring the intergenerational impact of familial attendance on health and mental health outcomes. J Epidemiol Community Health. 2016 May 11:jech-2016.</a:t>
            </a:r>
            <a:endParaRPr sz="1200">
              <a:latin typeface="Proxima Nova"/>
              <a:ea typeface="Proxima Nova"/>
              <a:cs typeface="Proxima Nova"/>
              <a:sym typeface="Proxima Nov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d2d913641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d2d913641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33333"/>
                </a:solidFill>
                <a:highlight>
                  <a:srgbClr val="FFFFFF"/>
                </a:highlight>
              </a:rPr>
              <a:t>Structural determinants include “all social and political mechanisms that generate … stratification and social class divisions in society and that define individual socioeconomic position within hierarchies of power, prestige and access to resources”</a:t>
            </a:r>
            <a:endParaRPr>
              <a:solidFill>
                <a:srgbClr val="333333"/>
              </a:solidFill>
              <a:highlight>
                <a:srgbClr val="FFFFFF"/>
              </a:highlight>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r>
              <a:rPr lang="en">
                <a:solidFill>
                  <a:srgbClr val="333333"/>
                </a:solidFill>
                <a:highlight>
                  <a:srgbClr val="FFFFFF"/>
                </a:highlight>
              </a:rPr>
              <a:t>Structural determinants shape proximal determinants of health which in turn affect health outcomes (e.g. racism&gt;over-incarceration&gt;increased risk of death by OD)</a:t>
            </a:r>
            <a:endParaRPr>
              <a:solidFill>
                <a:srgbClr val="333333"/>
              </a:solidFill>
              <a:highlight>
                <a:srgbClr val="FFFFFF"/>
              </a:highlight>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r>
              <a:rPr lang="en">
                <a:solidFill>
                  <a:srgbClr val="222222"/>
                </a:solidFill>
                <a:highlight>
                  <a:srgbClr val="FFFFFF"/>
                </a:highlight>
              </a:rPr>
              <a:t>Solar O, Irwin A. A conceptual framework for action on the social determinants of health. S</a:t>
            </a:r>
            <a:r>
              <a:rPr lang="en">
                <a:solidFill>
                  <a:srgbClr val="333333"/>
                </a:solidFill>
                <a:highlight>
                  <a:srgbClr val="FFFFFF"/>
                </a:highlight>
              </a:rPr>
              <a:t>ocial Determinants of Health Discussion Paper 2 (Policy and Practice). </a:t>
            </a:r>
            <a:r>
              <a:rPr lang="en">
                <a:solidFill>
                  <a:srgbClr val="222222"/>
                </a:solidFill>
                <a:highlight>
                  <a:srgbClr val="FFFFFF"/>
                </a:highlight>
              </a:rPr>
              <a:t>2010.</a:t>
            </a:r>
            <a:endParaRPr>
              <a:solidFill>
                <a:srgbClr val="333333"/>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r>
              <a:rPr lang="en"/>
              <a:t>Photo: </a:t>
            </a:r>
            <a:r>
              <a:rPr lang="en" sz="1200">
                <a:solidFill>
                  <a:srgbClr val="333333"/>
                </a:solidFill>
                <a:highlight>
                  <a:srgbClr val="E8E8E8"/>
                </a:highlight>
                <a:latin typeface="Roboto"/>
                <a:ea typeface="Roboto"/>
                <a:cs typeface="Roboto"/>
                <a:sym typeface="Roboto"/>
              </a:rPr>
              <a:t>Photo by </a:t>
            </a:r>
            <a:r>
              <a:rPr lang="en" sz="1200" u="sng">
                <a:solidFill>
                  <a:schemeClr val="hlink"/>
                </a:solidFill>
                <a:highlight>
                  <a:srgbClr val="E8E8E8"/>
                </a:highlight>
                <a:latin typeface="Roboto"/>
                <a:ea typeface="Roboto"/>
                <a:cs typeface="Roboto"/>
                <a:sym typeface="Roboto"/>
                <a:hlinkClick r:id="rId3"/>
              </a:rPr>
              <a:t>Jimmy Chan</a:t>
            </a:r>
            <a:r>
              <a:rPr lang="en" sz="1200">
                <a:solidFill>
                  <a:srgbClr val="333333"/>
                </a:solidFill>
                <a:highlight>
                  <a:srgbClr val="E8E8E8"/>
                </a:highlight>
                <a:latin typeface="Roboto"/>
                <a:ea typeface="Roboto"/>
                <a:cs typeface="Roboto"/>
                <a:sym typeface="Roboto"/>
              </a:rPr>
              <a:t> from </a:t>
            </a:r>
            <a:r>
              <a:rPr lang="en" sz="1200" u="sng">
                <a:solidFill>
                  <a:schemeClr val="hlink"/>
                </a:solidFill>
                <a:highlight>
                  <a:srgbClr val="E8E8E8"/>
                </a:highlight>
                <a:latin typeface="Roboto"/>
                <a:ea typeface="Roboto"/>
                <a:cs typeface="Roboto"/>
                <a:sym typeface="Roboto"/>
                <a:hlinkClick r:id="rId4"/>
              </a:rPr>
              <a:t>Pexels</a:t>
            </a:r>
            <a:r>
              <a:rPr lang="en" sz="1200">
                <a:latin typeface="Proxima Nova"/>
                <a:ea typeface="Proxima Nova"/>
                <a:cs typeface="Proxima Nova"/>
                <a:sym typeface="Proxima Nova"/>
              </a:rPr>
              <a:t> </a:t>
            </a:r>
            <a:endParaRPr sz="1200">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4d2d9136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4d2d9136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0db9f6c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0db9f6c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Subjective individual experience</a:t>
            </a: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Culturally bound</a:t>
            </a: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Includes but not limited to childhood abuse</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“Exposure to actual or threatened death, serious injury, or sexual violence in one (or more) of the following ways: directly experiencing the traumatic event(s); witnessing, in person, the traumatic event(s) as it occurred to others; learning that the traumatic event(s) occurred to a close family member or close friend (in case of actual or threatened death of a family member or friend, the event(s) must have been violent or accidental); or experiencing repeated or extreme exposure to aversive details of the traumatic event(s) (5th ed.; DSM–5; American Psychiatric Association, 2013, p. 271).”</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Photo: </a:t>
            </a:r>
            <a:r>
              <a:rPr lang="en" sz="1200">
                <a:solidFill>
                  <a:srgbClr val="333333"/>
                </a:solidFill>
                <a:highlight>
                  <a:srgbClr val="E8E8E8"/>
                </a:highlight>
                <a:latin typeface="Roboto"/>
                <a:ea typeface="Roboto"/>
                <a:cs typeface="Roboto"/>
                <a:sym typeface="Roboto"/>
              </a:rPr>
              <a:t>Photo by </a:t>
            </a:r>
            <a:r>
              <a:rPr lang="en" sz="1200" u="sng">
                <a:solidFill>
                  <a:schemeClr val="hlink"/>
                </a:solidFill>
                <a:highlight>
                  <a:srgbClr val="E8E8E8"/>
                </a:highlight>
                <a:latin typeface="Roboto"/>
                <a:ea typeface="Roboto"/>
                <a:cs typeface="Roboto"/>
                <a:sym typeface="Roboto"/>
                <a:hlinkClick r:id="rId3"/>
              </a:rPr>
              <a:t>Jimmy Chan</a:t>
            </a:r>
            <a:r>
              <a:rPr lang="en" sz="1200">
                <a:solidFill>
                  <a:srgbClr val="333333"/>
                </a:solidFill>
                <a:highlight>
                  <a:srgbClr val="E8E8E8"/>
                </a:highlight>
                <a:latin typeface="Roboto"/>
                <a:ea typeface="Roboto"/>
                <a:cs typeface="Roboto"/>
                <a:sym typeface="Roboto"/>
              </a:rPr>
              <a:t> from </a:t>
            </a:r>
            <a:r>
              <a:rPr lang="en" sz="1200" u="sng">
                <a:solidFill>
                  <a:schemeClr val="hlink"/>
                </a:solidFill>
                <a:highlight>
                  <a:srgbClr val="E8E8E8"/>
                </a:highlight>
                <a:latin typeface="Roboto"/>
                <a:ea typeface="Roboto"/>
                <a:cs typeface="Roboto"/>
                <a:sym typeface="Roboto"/>
                <a:hlinkClick r:id="rId4"/>
              </a:rPr>
              <a:t>Pexels</a:t>
            </a:r>
            <a:r>
              <a:rPr lang="en" sz="1200">
                <a:latin typeface="Proxima Nova"/>
                <a:ea typeface="Proxima Nova"/>
                <a:cs typeface="Proxima Nova"/>
                <a:sym typeface="Proxima Nova"/>
              </a:rPr>
              <a:t> </a:t>
            </a:r>
            <a:endParaRPr sz="1200">
              <a:latin typeface="Proxima Nova"/>
              <a:ea typeface="Proxima Nova"/>
              <a:cs typeface="Proxima Nova"/>
              <a:sym typeface="Proxima Nov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d2d91364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d2d91364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Maxine Harris and Roger Fallot are credited with first coining the term.</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Trauma informed care begins the moment a person makes contact with an organization providing care, and requires a systems level culture shift and approach.</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Trauma informed care: all care/services are aware that they are serving a population with a high(er) prevalence of trauma histories, and services are designed and delivered accordingly (e.g. any healthcare or social service could use a trauma informed care approach).</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Vs trauma specific services: services that specifically address and seek to mitigate the effects of trauma directly (e.g. trauma-focused counselling).</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Harris M, Fallot RD. Envisioning a trauma‐informed service system: a vital paradigm shift. New directions for mental health services. 2001 Mar 1;2001(89):3-22.</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Pillars (some variation between orgs/scholars; this list is from Canadian Centre on Substance Abuse):</a:t>
            </a: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Trauma awareness</a:t>
            </a: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Safety &amp; trustworthiness</a:t>
            </a: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Opportunity for choice, collaboration and connection</a:t>
            </a: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Strengths-based and skill building</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Photo: </a:t>
            </a:r>
            <a:r>
              <a:rPr lang="en" sz="1200">
                <a:solidFill>
                  <a:srgbClr val="333333"/>
                </a:solidFill>
                <a:highlight>
                  <a:srgbClr val="E8E8E8"/>
                </a:highlight>
                <a:latin typeface="Roboto"/>
                <a:ea typeface="Roboto"/>
                <a:cs typeface="Roboto"/>
                <a:sym typeface="Roboto"/>
              </a:rPr>
              <a:t>Photo by </a:t>
            </a:r>
            <a:r>
              <a:rPr lang="en" sz="1200" u="sng">
                <a:solidFill>
                  <a:schemeClr val="hlink"/>
                </a:solidFill>
                <a:highlight>
                  <a:srgbClr val="E8E8E8"/>
                </a:highlight>
                <a:latin typeface="Roboto"/>
                <a:ea typeface="Roboto"/>
                <a:cs typeface="Roboto"/>
                <a:sym typeface="Roboto"/>
                <a:hlinkClick r:id="rId3"/>
              </a:rPr>
              <a:t>rawpixel.com</a:t>
            </a:r>
            <a:r>
              <a:rPr lang="en" sz="1200">
                <a:solidFill>
                  <a:srgbClr val="333333"/>
                </a:solidFill>
                <a:highlight>
                  <a:srgbClr val="E8E8E8"/>
                </a:highlight>
                <a:latin typeface="Roboto"/>
                <a:ea typeface="Roboto"/>
                <a:cs typeface="Roboto"/>
                <a:sym typeface="Roboto"/>
              </a:rPr>
              <a:t> from </a:t>
            </a:r>
            <a:r>
              <a:rPr lang="en" sz="1200" u="sng">
                <a:solidFill>
                  <a:schemeClr val="hlink"/>
                </a:solidFill>
                <a:highlight>
                  <a:srgbClr val="E8E8E8"/>
                </a:highlight>
                <a:latin typeface="Roboto"/>
                <a:ea typeface="Roboto"/>
                <a:cs typeface="Roboto"/>
                <a:sym typeface="Roboto"/>
                <a:hlinkClick r:id="rId4"/>
              </a:rPr>
              <a:t>Pexels</a:t>
            </a:r>
            <a:endParaRPr sz="1200">
              <a:latin typeface="Proxima Nova"/>
              <a:ea typeface="Proxima Nova"/>
              <a:cs typeface="Proxima Nova"/>
              <a:sym typeface="Proxima Nov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d2d913641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d2d91364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Many aspects of prison are at odds with a trauma informed care approach.</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That being said, there are still lots of things that can be done:</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Screening</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Addressing overcrowding/noise/constant lighting other environmental factors</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Improved mental health care, including evidence based care for substance use disorders, therapeutic recreation, and cognitive behavioural interventions</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Keeping people in prison connected to their outside supports</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Increase predictability in schedule and routine</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Offering choice</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Ensuring a smooth transition on release</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Training staff</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And much more</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Miller NA, Najavits LM. Creating trauma-informed correctional care: A balance of goals and environment. European journal of psychotraumatology. 2012 Dec 1;3(1):17246.</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We cannot avoid the realities of incarcerating people and who we incarcerate. We need to consider how prison itself is harmful to people who have histories of childhood abuse, how it exacerbates other structural determinants of health like colonization and racism and wealth inequality. </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We need to use every other strategy to care for people besides incarceration: preventing child abuse, preventing criminal justice system involvement, addressing structural determinants of health, stopping the over-incarceration of oppressed groups of people, pursuing alternatives to incarceration, and post-release interventions breaking the cycle of incarceration and re-incarceration that many people with childhood abuse histories experience.</a:t>
            </a:r>
            <a:endParaRPr sz="1200">
              <a:latin typeface="Proxima Nova"/>
              <a:ea typeface="Proxima Nova"/>
              <a:cs typeface="Proxima Nova"/>
              <a:sym typeface="Proxima Nov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649cb1c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649cb1c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Photo credit </a:t>
            </a:r>
            <a:r>
              <a:rPr lang="en" u="sng">
                <a:solidFill>
                  <a:schemeClr val="hlink"/>
                </a:solidFill>
                <a:hlinkClick r:id="rId3"/>
              </a:rPr>
              <a:t>https://www.pexels.com/photo/person-getting-his-blood-check-1350560/</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Universal precautions reference: Hodas GR. Responding to childhood trauma: The promise and practice of trauma informed care. Pennsylvania Office of Mental Health and Substance Abuse Services. 2006 Feb;177.</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4d2d913641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4d2d913641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As individual care providers, we can take steps within the systems we operate in.</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r>
              <a:rPr lang="en" sz="1200">
                <a:latin typeface="Proxima Nova"/>
                <a:ea typeface="Proxima Nova"/>
                <a:cs typeface="Proxima Nova"/>
                <a:sym typeface="Proxima Nova"/>
              </a:rPr>
              <a:t>Interpersonal collaboration: list of resources/making referrals</a:t>
            </a:r>
            <a:endParaRPr sz="1200">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r>
              <a:rPr lang="en" sz="1200">
                <a:latin typeface="Proxima Nova"/>
                <a:ea typeface="Proxima Nova"/>
                <a:cs typeface="Proxima Nova"/>
                <a:sym typeface="Proxima Nova"/>
              </a:rPr>
              <a:t>Understanding health effects: increased suicidal ideation and attempts, PTSD, maladaptive coping (this applies to other domains e.g. social effects of trauma)</a:t>
            </a:r>
            <a:endParaRPr sz="1200">
              <a:latin typeface="Proxima Nova"/>
              <a:ea typeface="Proxima Nova"/>
              <a:cs typeface="Proxima Nova"/>
              <a:sym typeface="Proxima Nova"/>
            </a:endParaRPr>
          </a:p>
          <a:p>
            <a:pPr marL="0" lvl="0" indent="0" algn="l" rtl="0">
              <a:spcBef>
                <a:spcPts val="0"/>
              </a:spcBef>
              <a:spcAft>
                <a:spcPts val="0"/>
              </a:spcAft>
              <a:buClr>
                <a:srgbClr val="000000"/>
              </a:buClr>
              <a:buSzPts val="1100"/>
              <a:buFont typeface="Arial"/>
              <a:buNone/>
            </a:pPr>
            <a:r>
              <a:rPr lang="en" sz="1200">
                <a:latin typeface="Proxima Nova"/>
                <a:ea typeface="Proxima Nova"/>
                <a:cs typeface="Proxima Nova"/>
                <a:sym typeface="Proxima Nova"/>
              </a:rPr>
              <a:t>Person centred care: MEET PEOPLE WHERE THEY ARE AT; harm reduction; what can i do to make this more comfortable; tell people what you do before you do it; give people control over setting; make it clear people can say no/stop encounter at any time; offer predictable schedule/encounter; non-judgmental approach; allow for missed appointments etc</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Raja S, Hasnain M, Hoersch M, Gove-Yin S, Rajagopalan C. Trauma informed care in medicine: current knowledge and future research directions. Family &amp; community health. 2015 Jul 1;38(3):216-26.</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And also advocacy - for individuals, and to change systems.</a:t>
            </a:r>
            <a:endParaRPr sz="1200">
              <a:latin typeface="Proxima Nova"/>
              <a:ea typeface="Proxima Nova"/>
              <a:cs typeface="Proxima Nova"/>
              <a:sym typeface="Proxima Nov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0db9f6c8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0db9f6c8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As individual correctional officers, we can take steps within the systems we operate in.</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Rather than screening (which you only want to do if it will result in consistent, appropriate trauma informed care), can work from baseline “gentle assumption” that people have trauma history</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Interpersonal collaboration: list of resources/making referrals</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Understanding effects/how it shows up in detention (explosive behaviour in response to triggers, ongoing substance use, difficulty with change to routine)</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Person centred care: MEET PEOPLE WHERE THEY ARE AT; harm reduction; what can i do to make this more comfortable; tell people what you do before you do it; give people control over setting; allow people to say no (and honour this); offer predictable schedule/encounter; non-judgmental approach</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Adapted from Raja S, Hasnain M, Hoersch M, Gove-Yin S, Rajagopalan C. Trauma informed care in medicine: current knowledge and future research directions. Family &amp; community health. 2015 Jul 1;38(3):216-26.</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And also advocacy - for individuals, and to change systems.</a:t>
            </a:r>
            <a:endParaRPr sz="1200">
              <a:latin typeface="Proxima Nova"/>
              <a:ea typeface="Proxima Nova"/>
              <a:cs typeface="Proxima Nova"/>
              <a:sym typeface="Proxima Nov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465f0b296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465f0b29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465f0b296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465f0b296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465f0b296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465f0b29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65f0b296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65f0b296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465f0b29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465f0b29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465f0b296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465f0b296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465f0b296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465f0b296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465f0b2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465f0b2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465f0b29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465f0b29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465f0b29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465f0b29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d2d91364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d2d91364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source </a:t>
            </a:r>
            <a:r>
              <a:rPr lang="en" u="sng">
                <a:solidFill>
                  <a:schemeClr val="hlink"/>
                </a:solidFill>
                <a:hlinkClick r:id="rId3"/>
              </a:rPr>
              <a:t>https://www.pexels.com/photo/abstract-barbed-wire-black-white-black-and-white-274886/</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465f0b29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465f0b29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465f0b29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465f0b29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D316E080-2C3E-4C6E-B865-25E3B3A2049F}" type="datetime1">
              <a:rPr lang="en-CA" smtClean="0"/>
              <a:t>15/04/2019</a:t>
            </a:fld>
            <a:endParaRPr lang="en-CA"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CA" dirty="0"/>
          </a:p>
        </p:txBody>
      </p:sp>
      <p:sp>
        <p:nvSpPr>
          <p:cNvPr id="6" name="Slide Number Placeholder 5"/>
          <p:cNvSpPr>
            <a:spLocks noGrp="1"/>
          </p:cNvSpPr>
          <p:nvPr>
            <p:ph type="sldNum" sz="quarter" idx="12"/>
          </p:nvPr>
        </p:nvSpPr>
        <p:spPr/>
        <p:txBody>
          <a:bodyPr/>
          <a:lstStyle/>
          <a:p>
            <a:fld id="{AEB08521-1788-40F5-B51B-D9AB88A0786F}" type="slidenum">
              <a:rPr lang="en-CA" smtClean="0"/>
              <a:t>‹#›</a:t>
            </a:fld>
            <a:endParaRPr lang="en-CA" dirty="0"/>
          </a:p>
        </p:txBody>
      </p:sp>
    </p:spTree>
    <p:extLst>
      <p:ext uri="{BB962C8B-B14F-4D97-AF65-F5344CB8AC3E}">
        <p14:creationId xmlns:p14="http://schemas.microsoft.com/office/powerpoint/2010/main" val="417201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9791-E141-4E90-B47A-C2946132710E}"/>
              </a:ext>
            </a:extLst>
          </p:cNvPr>
          <p:cNvSpPr>
            <a:spLocks noGrp="1"/>
          </p:cNvSpPr>
          <p:nvPr>
            <p:ph type="title"/>
          </p:nvPr>
        </p:nvSpPr>
        <p:spPr>
          <a:xfrm>
            <a:off x="924448" y="384841"/>
            <a:ext cx="7808072" cy="685040"/>
          </a:xfrm>
        </p:spPr>
        <p:txBody>
          <a:bodyPr>
            <a:noAutofit/>
          </a:bodyPr>
          <a:lstStyle/>
          <a:p>
            <a:r>
              <a:rPr lang="en-US" sz="1600" dirty="0">
                <a:solidFill>
                  <a:srgbClr val="0063A7"/>
                </a:solidFill>
                <a:latin typeface="Source Sans Pro Light" panose="020B0403030403020204" pitchFamily="34" charset="0"/>
              </a:rPr>
              <a:t>P-HSJCC Webinar Series:</a:t>
            </a:r>
            <a:br>
              <a:rPr lang="en-US" sz="2000" dirty="0">
                <a:latin typeface="Source Sans Pro Light" panose="020B0403030403020204" pitchFamily="34" charset="0"/>
              </a:rPr>
            </a:br>
            <a:r>
              <a:rPr lang="en-US" sz="2000" b="1" dirty="0">
                <a:latin typeface="Source Sans Pro Light" panose="020B0403030403020204" pitchFamily="34" charset="0"/>
              </a:rPr>
              <a:t>History of Childhood Abuse in Populations Incarcerated in Canada</a:t>
            </a:r>
          </a:p>
        </p:txBody>
      </p:sp>
      <p:sp>
        <p:nvSpPr>
          <p:cNvPr id="3" name="Content Placeholder 2">
            <a:extLst>
              <a:ext uri="{FF2B5EF4-FFF2-40B4-BE49-F238E27FC236}">
                <a16:creationId xmlns:a16="http://schemas.microsoft.com/office/drawing/2014/main" id="{9865D1CC-AF79-47CB-8FDD-B48505FED5C4}"/>
              </a:ext>
            </a:extLst>
          </p:cNvPr>
          <p:cNvSpPr>
            <a:spLocks noGrp="1"/>
          </p:cNvSpPr>
          <p:nvPr>
            <p:ph idx="1"/>
          </p:nvPr>
        </p:nvSpPr>
        <p:spPr>
          <a:xfrm>
            <a:off x="924448" y="1042407"/>
            <a:ext cx="6733652" cy="1179818"/>
          </a:xfrm>
        </p:spPr>
        <p:txBody>
          <a:bodyPr>
            <a:normAutofit/>
          </a:bodyPr>
          <a:lstStyle/>
          <a:p>
            <a:pPr marL="0" indent="0">
              <a:buNone/>
            </a:pPr>
            <a:r>
              <a:rPr lang="en-US" sz="1100" dirty="0">
                <a:solidFill>
                  <a:srgbClr val="0063A7"/>
                </a:solidFill>
                <a:latin typeface="Source Sans Pro Light" panose="020B0403030403020204" pitchFamily="34" charset="0"/>
              </a:rPr>
              <a:t>April 15, 2019</a:t>
            </a:r>
          </a:p>
          <a:p>
            <a:pPr marL="0" indent="0">
              <a:buNone/>
            </a:pPr>
            <a:r>
              <a:rPr lang="en-US" sz="1100" dirty="0">
                <a:solidFill>
                  <a:srgbClr val="0063A7"/>
                </a:solidFill>
                <a:latin typeface="Source Sans Pro Light" panose="020B0403030403020204" pitchFamily="34" charset="0"/>
              </a:rPr>
              <a:t>Moderator: Tasha Rennie</a:t>
            </a:r>
          </a:p>
          <a:p>
            <a:pPr marL="0" indent="0" algn="ctr">
              <a:buNone/>
            </a:pPr>
            <a:endParaRPr lang="en-US" sz="1350" dirty="0">
              <a:solidFill>
                <a:srgbClr val="04617B"/>
              </a:solidFill>
              <a:latin typeface="Source Sans Pro Light" panose="020B0403030403020204" pitchFamily="34" charset="0"/>
            </a:endParaRPr>
          </a:p>
        </p:txBody>
      </p:sp>
      <p:pic>
        <p:nvPicPr>
          <p:cNvPr id="7" name="Picture 6">
            <a:extLst>
              <a:ext uri="{FF2B5EF4-FFF2-40B4-BE49-F238E27FC236}">
                <a16:creationId xmlns:a16="http://schemas.microsoft.com/office/drawing/2014/main" id="{001208DC-3064-4960-85E2-0A0EAEE5D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7128" y="4373576"/>
            <a:ext cx="1853804" cy="633006"/>
          </a:xfrm>
          <a:prstGeom prst="rect">
            <a:avLst/>
          </a:prstGeom>
        </p:spPr>
      </p:pic>
      <p:sp>
        <p:nvSpPr>
          <p:cNvPr id="8" name="Rectangle 7">
            <a:extLst>
              <a:ext uri="{FF2B5EF4-FFF2-40B4-BE49-F238E27FC236}">
                <a16:creationId xmlns:a16="http://schemas.microsoft.com/office/drawing/2014/main" id="{DDF31C48-790F-42FB-9F45-A6AC620CF992}"/>
              </a:ext>
            </a:extLst>
          </p:cNvPr>
          <p:cNvSpPr/>
          <p:nvPr/>
        </p:nvSpPr>
        <p:spPr>
          <a:xfrm>
            <a:off x="0" y="0"/>
            <a:ext cx="482321" cy="5143500"/>
          </a:xfrm>
          <a:prstGeom prst="rect">
            <a:avLst/>
          </a:prstGeom>
          <a:solidFill>
            <a:srgbClr val="00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46430F8-C65D-47BE-80A8-00D8FFB6F7EA}"/>
              </a:ext>
            </a:extLst>
          </p:cNvPr>
          <p:cNvSpPr txBox="1">
            <a:spLocks/>
          </p:cNvSpPr>
          <p:nvPr/>
        </p:nvSpPr>
        <p:spPr>
          <a:xfrm>
            <a:off x="924448" y="1561121"/>
            <a:ext cx="7358492" cy="2705100"/>
          </a:xfrm>
          <a:prstGeom prst="rect">
            <a:avLst/>
          </a:prstGeom>
          <a:noFill/>
          <a:ln>
            <a:noFill/>
          </a:ln>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76200" indent="0">
              <a:buNone/>
            </a:pPr>
            <a:r>
              <a:rPr lang="en-CA" altLang="en-US" sz="1900" b="1" dirty="0">
                <a:latin typeface="Source Sans Pro Light" panose="020B0403030403020204" pitchFamily="34" charset="0"/>
                <a:ea typeface="ＭＳ Ｐゴシック" panose="020B0600070205080204" pitchFamily="34" charset="-128"/>
              </a:rPr>
              <a:t>About today’s webinar:</a:t>
            </a:r>
          </a:p>
          <a:p>
            <a:pPr>
              <a:buFontTx/>
              <a:buChar char="-"/>
            </a:pPr>
            <a:r>
              <a:rPr lang="en-CA" altLang="en-US" sz="1900" dirty="0">
                <a:latin typeface="Source Sans Pro Light" panose="020B0403030403020204" pitchFamily="34" charset="0"/>
                <a:ea typeface="ＭＳ Ｐゴシック" panose="020B0600070205080204" pitchFamily="34" charset="-128"/>
              </a:rPr>
              <a:t>We will have a Q&amp;A period at the end of our webinar. To ask a question, please type your question in the chat box</a:t>
            </a:r>
            <a:r>
              <a:rPr lang="en-US" altLang="en-US" sz="1900" dirty="0">
                <a:latin typeface="Source Sans Pro Light" panose="020B0403030403020204" pitchFamily="34" charset="0"/>
                <a:ea typeface="ＭＳ Ｐゴシック" panose="020B0600070205080204" pitchFamily="34" charset="-128"/>
              </a:rPr>
              <a:t>.</a:t>
            </a:r>
          </a:p>
          <a:p>
            <a:pPr>
              <a:buFontTx/>
              <a:buChar char="-"/>
            </a:pPr>
            <a:r>
              <a:rPr lang="en-US" altLang="en-US" sz="1900" dirty="0">
                <a:latin typeface="Source Sans Pro Light" panose="020B0403030403020204" pitchFamily="34" charset="0"/>
                <a:ea typeface="ＭＳ Ｐゴシック" panose="020B0600070205080204" pitchFamily="34" charset="-128"/>
              </a:rPr>
              <a:t>This webinar will be recorded. The recording and power-point presentation will be emailed to you following the webinar.</a:t>
            </a:r>
          </a:p>
          <a:p>
            <a:pPr>
              <a:buFontTx/>
              <a:buChar char="-"/>
            </a:pPr>
            <a:r>
              <a:rPr lang="en-US" altLang="en-US" sz="1900" dirty="0">
                <a:latin typeface="Source Sans Pro Light" panose="020B0403030403020204" pitchFamily="34" charset="0"/>
                <a:ea typeface="ＭＳ Ｐゴシック" panose="020B0600070205080204" pitchFamily="34" charset="-128"/>
              </a:rPr>
              <a:t>Please complete the brief evaluation survey following the webinar.</a:t>
            </a:r>
          </a:p>
          <a:p>
            <a:pPr>
              <a:buFontTx/>
              <a:buChar char="-"/>
            </a:pPr>
            <a:endParaRPr lang="en-US" altLang="en-US" sz="1900" dirty="0">
              <a:latin typeface="Source Sans Pro Light" panose="020B0403030403020204" pitchFamily="34" charset="0"/>
              <a:ea typeface="ＭＳ Ｐゴシック" panose="020B0600070205080204" pitchFamily="34" charset="-128"/>
            </a:endParaRPr>
          </a:p>
          <a:p>
            <a:pPr marL="76200" indent="0">
              <a:buNone/>
            </a:pPr>
            <a:r>
              <a:rPr lang="en-US" altLang="en-US" sz="1900" b="1" dirty="0">
                <a:latin typeface="Source Sans Pro Light" panose="020B0403030403020204" pitchFamily="34" charset="0"/>
                <a:ea typeface="ＭＳ Ｐゴシック" panose="020B0600070205080204" pitchFamily="34" charset="-128"/>
              </a:rPr>
              <a:t>About the HSJCC Network:</a:t>
            </a:r>
          </a:p>
          <a:p>
            <a:pPr>
              <a:buFontTx/>
              <a:buChar char="-"/>
            </a:pPr>
            <a:r>
              <a:rPr lang="en-CA" altLang="en-US" sz="1900" dirty="0">
                <a:latin typeface="Source Sans Pro Light" panose="020B0403030403020204" pitchFamily="34" charset="0"/>
                <a:ea typeface="ＭＳ Ｐゴシック" pitchFamily="34" charset="-128"/>
              </a:rPr>
              <a:t>The Human Services and Justice Coordinating Committee (HSJCC) Network is comprised of:</a:t>
            </a:r>
            <a:r>
              <a:rPr lang="en-CA" altLang="en-US" sz="1900" b="1" dirty="0">
                <a:latin typeface="Source Sans Pro Light" panose="020B0403030403020204" pitchFamily="34" charset="0"/>
                <a:ea typeface="ＭＳ Ｐゴシック" pitchFamily="34" charset="-128"/>
              </a:rPr>
              <a:t> </a:t>
            </a:r>
            <a:r>
              <a:rPr lang="en-CA" altLang="en-US" sz="1900" dirty="0">
                <a:latin typeface="Source Sans Pro Light" panose="020B0403030403020204" pitchFamily="34" charset="0"/>
                <a:ea typeface="ＭＳ Ｐゴシック" pitchFamily="34" charset="-128"/>
              </a:rPr>
              <a:t>39 Local Committees,  14 Regional Committees, and one Provincial HSJCC </a:t>
            </a:r>
          </a:p>
          <a:p>
            <a:pPr>
              <a:buFontTx/>
              <a:buChar char="-"/>
            </a:pPr>
            <a:r>
              <a:rPr lang="en-CA" altLang="en-US" sz="1900" dirty="0">
                <a:latin typeface="Source Sans Pro Light" panose="020B0403030403020204" pitchFamily="34" charset="0"/>
                <a:ea typeface="ＭＳ Ｐゴシック" pitchFamily="34" charset="-128"/>
              </a:rPr>
              <a:t>Each HSJCC is a voluntary collaboration between health and social service organizations, community mental health and addictions organizations and partners from the justice sector including crown attorneys, judges, police services and correctional service providers.</a:t>
            </a:r>
          </a:p>
          <a:p>
            <a:pPr marL="76200" indent="0">
              <a:buNone/>
            </a:pPr>
            <a:endParaRPr lang="en-US" altLang="en-US" sz="1800" dirty="0">
              <a:latin typeface="Source Sans Pro Light" panose="020B0403030403020204" pitchFamily="34" charset="0"/>
              <a:ea typeface="ＭＳ Ｐゴシック" panose="020B0600070205080204" pitchFamily="34" charset="-128"/>
            </a:endParaRPr>
          </a:p>
          <a:p>
            <a:pPr marL="76200" indent="0">
              <a:buNone/>
            </a:pPr>
            <a:endParaRPr lang="en-CA" altLang="en-US" sz="1800" dirty="0">
              <a:latin typeface="Source Sans Pro Light" panose="020B0403030403020204" pitchFamily="34" charset="0"/>
              <a:ea typeface="ＭＳ Ｐゴシック" panose="020B0600070205080204" pitchFamily="34" charset="-128"/>
            </a:endParaRPr>
          </a:p>
        </p:txBody>
      </p:sp>
    </p:spTree>
    <p:extLst>
      <p:ext uri="{BB962C8B-B14F-4D97-AF65-F5344CB8AC3E}">
        <p14:creationId xmlns:p14="http://schemas.microsoft.com/office/powerpoint/2010/main" val="24403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study methods</a:t>
            </a:r>
            <a:endParaRPr/>
          </a:p>
        </p:txBody>
      </p:sp>
      <p:sp>
        <p:nvSpPr>
          <p:cNvPr id="110" name="Google Shape;110;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500"/>
              </a:spcBef>
              <a:spcAft>
                <a:spcPts val="0"/>
              </a:spcAft>
              <a:buSzPts val="1800"/>
              <a:buChar char="●"/>
            </a:pPr>
            <a:r>
              <a:rPr lang="en">
                <a:solidFill>
                  <a:srgbClr val="534949"/>
                </a:solidFill>
              </a:rPr>
              <a:t>search: 12 databases, reference lists, grey literature for studies from 1987 to 2017, expert consultation</a:t>
            </a:r>
            <a:endParaRPr>
              <a:solidFill>
                <a:srgbClr val="534949"/>
              </a:solidFill>
            </a:endParaRPr>
          </a:p>
          <a:p>
            <a:pPr marL="457200" lvl="0" indent="-342900" algn="l" rtl="0">
              <a:spcBef>
                <a:spcPts val="0"/>
              </a:spcBef>
              <a:spcAft>
                <a:spcPts val="0"/>
              </a:spcAft>
              <a:buSzPts val="1800"/>
              <a:buChar char="●"/>
            </a:pPr>
            <a:r>
              <a:rPr lang="en">
                <a:solidFill>
                  <a:srgbClr val="534949"/>
                </a:solidFill>
              </a:rPr>
              <a:t>inclusion criteria: </a:t>
            </a:r>
            <a:endParaRPr>
              <a:solidFill>
                <a:srgbClr val="534949"/>
              </a:solidFill>
            </a:endParaRPr>
          </a:p>
          <a:p>
            <a:pPr marL="914400" lvl="1" indent="-317500" algn="l" rtl="0">
              <a:spcBef>
                <a:spcPts val="0"/>
              </a:spcBef>
              <a:spcAft>
                <a:spcPts val="0"/>
              </a:spcAft>
              <a:buSzPts val="1400"/>
              <a:buChar char="○"/>
            </a:pPr>
            <a:r>
              <a:rPr lang="en">
                <a:solidFill>
                  <a:srgbClr val="534949"/>
                </a:solidFill>
              </a:rPr>
              <a:t>people in prison in Canada</a:t>
            </a:r>
            <a:endParaRPr>
              <a:solidFill>
                <a:srgbClr val="534949"/>
              </a:solidFill>
            </a:endParaRPr>
          </a:p>
          <a:p>
            <a:pPr marL="914400" lvl="1" indent="-317500" algn="l" rtl="0">
              <a:spcBef>
                <a:spcPts val="0"/>
              </a:spcBef>
              <a:spcAft>
                <a:spcPts val="0"/>
              </a:spcAft>
              <a:buSzPts val="1400"/>
              <a:buChar char="○"/>
            </a:pPr>
            <a:r>
              <a:rPr lang="en">
                <a:solidFill>
                  <a:srgbClr val="534949"/>
                </a:solidFill>
              </a:rPr>
              <a:t>child abuse at &lt;18 yo (based on WHO definition)</a:t>
            </a:r>
            <a:endParaRPr>
              <a:solidFill>
                <a:srgbClr val="534949"/>
              </a:solidFill>
            </a:endParaRPr>
          </a:p>
          <a:p>
            <a:pPr marL="914400" lvl="1" indent="-317500" algn="l" rtl="0">
              <a:spcBef>
                <a:spcPts val="0"/>
              </a:spcBef>
              <a:spcAft>
                <a:spcPts val="0"/>
              </a:spcAft>
              <a:buSzPts val="1400"/>
              <a:buChar char="○"/>
            </a:pPr>
            <a:r>
              <a:rPr lang="en">
                <a:solidFill>
                  <a:srgbClr val="534949"/>
                </a:solidFill>
              </a:rPr>
              <a:t>quantitative studies reporting prevalence</a:t>
            </a:r>
            <a:endParaRPr>
              <a:solidFill>
                <a:srgbClr val="534949"/>
              </a:solidFill>
            </a:endParaRPr>
          </a:p>
          <a:p>
            <a:pPr marL="457200" lvl="0" indent="-342900" algn="l" rtl="0">
              <a:spcBef>
                <a:spcPts val="0"/>
              </a:spcBef>
              <a:spcAft>
                <a:spcPts val="0"/>
              </a:spcAft>
              <a:buSzPts val="1800"/>
              <a:buChar char="●"/>
            </a:pPr>
            <a:r>
              <a:rPr lang="en">
                <a:solidFill>
                  <a:srgbClr val="534949"/>
                </a:solidFill>
              </a:rPr>
              <a:t>review: 2 project team members independently reviewed all titles/abstracts, and all full texts</a:t>
            </a:r>
            <a:endParaRPr>
              <a:solidFill>
                <a:srgbClr val="534949"/>
              </a:solidFill>
            </a:endParaRPr>
          </a:p>
          <a:p>
            <a:pPr marL="457200" lvl="0" indent="-342900" algn="l" rtl="0">
              <a:spcBef>
                <a:spcPts val="0"/>
              </a:spcBef>
              <a:spcAft>
                <a:spcPts val="0"/>
              </a:spcAft>
              <a:buSzPts val="1800"/>
              <a:buChar char="●"/>
            </a:pPr>
            <a:r>
              <a:rPr lang="en">
                <a:solidFill>
                  <a:srgbClr val="534949"/>
                </a:solidFill>
              </a:rPr>
              <a:t>analysis:</a:t>
            </a:r>
            <a:endParaRPr>
              <a:solidFill>
                <a:srgbClr val="534949"/>
              </a:solidFill>
            </a:endParaRPr>
          </a:p>
          <a:p>
            <a:pPr marL="914400" lvl="1" indent="-317500" algn="l" rtl="0">
              <a:spcBef>
                <a:spcPts val="0"/>
              </a:spcBef>
              <a:spcAft>
                <a:spcPts val="0"/>
              </a:spcAft>
              <a:buSzPts val="1400"/>
              <a:buChar char="○"/>
            </a:pPr>
            <a:r>
              <a:rPr lang="en">
                <a:solidFill>
                  <a:srgbClr val="534949"/>
                </a:solidFill>
              </a:rPr>
              <a:t>qualitative summary of study characteristics</a:t>
            </a:r>
            <a:endParaRPr>
              <a:solidFill>
                <a:srgbClr val="534949"/>
              </a:solidFill>
            </a:endParaRPr>
          </a:p>
          <a:p>
            <a:pPr marL="914400" lvl="1" indent="-317500" algn="l" rtl="0">
              <a:spcBef>
                <a:spcPts val="0"/>
              </a:spcBef>
              <a:spcAft>
                <a:spcPts val="0"/>
              </a:spcAft>
              <a:buSzPts val="1400"/>
              <a:buChar char="○"/>
            </a:pPr>
            <a:r>
              <a:rPr lang="en">
                <a:solidFill>
                  <a:srgbClr val="534949"/>
                </a:solidFill>
              </a:rPr>
              <a:t>meta-analysis to generate pooled estimates for each type of child abuse, by sex if appropriate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mt="19000"/>
          </a:blip>
          <a:stretch>
            <a:fillRect/>
          </a:stretch>
        </p:blipFill>
        <p:spPr>
          <a:xfrm>
            <a:off x="1612" y="0"/>
            <a:ext cx="9140777" cy="5143501"/>
          </a:xfrm>
          <a:prstGeom prst="rect">
            <a:avLst/>
          </a:prstGeom>
          <a:noFill/>
          <a:ln>
            <a:noFill/>
          </a:ln>
        </p:spPr>
      </p:pic>
      <p:sp>
        <p:nvSpPr>
          <p:cNvPr id="116" name="Google Shape;11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 abuse definition</a:t>
            </a:r>
            <a:endParaRPr/>
          </a:p>
        </p:txBody>
      </p:sp>
      <p:sp>
        <p:nvSpPr>
          <p:cNvPr id="117" name="Google Shape;117;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World Health Organization:</a:t>
            </a:r>
            <a:endParaRPr b="1">
              <a:solidFill>
                <a:srgbClr val="000000"/>
              </a:solidFill>
            </a:endParaRPr>
          </a:p>
          <a:p>
            <a:pPr marL="457200" lvl="0" indent="0" algn="l" rtl="0">
              <a:spcBef>
                <a:spcPts val="1600"/>
              </a:spcBef>
              <a:spcAft>
                <a:spcPts val="0"/>
              </a:spcAft>
              <a:buNone/>
            </a:pPr>
            <a:r>
              <a:rPr lang="en" b="1">
                <a:solidFill>
                  <a:srgbClr val="000000"/>
                </a:solidFill>
              </a:rPr>
              <a:t>Child abuse or maltreatment constitutes all forms of physical and/or emotional ill-treatment, sexual abuse, neglect or negligent treatment or commercial or other exploitation [of children under 18 years of age], resulting in actual or potential harm to the child’s health, survival, development or dignity in the context of a relationship of responsibility, trust or power.</a:t>
            </a:r>
            <a:endParaRPr b="1">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23" name="Google Shape;123;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None/>
            </a:pPr>
            <a:r>
              <a:rPr lang="en">
                <a:solidFill>
                  <a:srgbClr val="534949"/>
                </a:solidFill>
              </a:rPr>
              <a:t>Search identified 1,429 records and we included 34 studies:</a:t>
            </a:r>
            <a:endParaRPr>
              <a:solidFill>
                <a:srgbClr val="534949"/>
              </a:solidFill>
            </a:endParaRPr>
          </a:p>
          <a:p>
            <a:pPr marL="0" lvl="0" indent="0" algn="l" rtl="0">
              <a:spcBef>
                <a:spcPts val="500"/>
              </a:spcBef>
              <a:spcAft>
                <a:spcPts val="0"/>
              </a:spcAft>
              <a:buNone/>
            </a:pPr>
            <a:endParaRPr>
              <a:solidFill>
                <a:srgbClr val="534949"/>
              </a:solidFill>
            </a:endParaRPr>
          </a:p>
          <a:p>
            <a:pPr marL="0" lvl="0" indent="0" algn="l" rtl="0">
              <a:spcBef>
                <a:spcPts val="500"/>
              </a:spcBef>
              <a:spcAft>
                <a:spcPts val="0"/>
              </a:spcAft>
              <a:buNone/>
            </a:pPr>
            <a:endParaRPr>
              <a:solidFill>
                <a:srgbClr val="534949"/>
              </a:solidFill>
            </a:endParaRPr>
          </a:p>
          <a:p>
            <a:pPr marL="0" lvl="0" indent="0" algn="l" rtl="0">
              <a:spcBef>
                <a:spcPts val="500"/>
              </a:spcBef>
              <a:spcAft>
                <a:spcPts val="0"/>
              </a:spcAft>
              <a:buNone/>
            </a:pPr>
            <a:endParaRPr>
              <a:solidFill>
                <a:srgbClr val="534949"/>
              </a:solidFill>
            </a:endParaRPr>
          </a:p>
          <a:p>
            <a:pPr marL="0" marR="0" lvl="0" indent="0" algn="l" rtl="0">
              <a:lnSpc>
                <a:spcPct val="115000"/>
              </a:lnSpc>
              <a:spcBef>
                <a:spcPts val="500"/>
              </a:spcBef>
              <a:spcAft>
                <a:spcPts val="0"/>
              </a:spcAft>
              <a:buNone/>
            </a:pPr>
            <a:endParaRPr>
              <a:solidFill>
                <a:srgbClr val="534949"/>
              </a:solidFill>
              <a:latin typeface="Arial"/>
              <a:ea typeface="Arial"/>
              <a:cs typeface="Arial"/>
              <a:sym typeface="Arial"/>
            </a:endParaRPr>
          </a:p>
          <a:p>
            <a:pPr marL="0" lvl="0" indent="0" algn="l" rtl="0">
              <a:spcBef>
                <a:spcPts val="0"/>
              </a:spcBef>
              <a:spcAft>
                <a:spcPts val="1600"/>
              </a:spcAft>
              <a:buNone/>
            </a:pPr>
            <a:endParaRPr/>
          </a:p>
        </p:txBody>
      </p:sp>
      <p:graphicFrame>
        <p:nvGraphicFramePr>
          <p:cNvPr id="124" name="Google Shape;124;p23"/>
          <p:cNvGraphicFramePr/>
          <p:nvPr/>
        </p:nvGraphicFramePr>
        <p:xfrm>
          <a:off x="1093525" y="1750875"/>
          <a:ext cx="5287900" cy="2610600"/>
        </p:xfrm>
        <a:graphic>
          <a:graphicData uri="http://schemas.openxmlformats.org/drawingml/2006/table">
            <a:tbl>
              <a:tblPr>
                <a:noFill/>
                <a:tableStyleId>{15669398-8B85-4669-8C46-477DB0920640}</a:tableStyleId>
              </a:tblPr>
              <a:tblGrid>
                <a:gridCol w="2643950">
                  <a:extLst>
                    <a:ext uri="{9D8B030D-6E8A-4147-A177-3AD203B41FA5}">
                      <a16:colId xmlns:a16="http://schemas.microsoft.com/office/drawing/2014/main" val="20000"/>
                    </a:ext>
                  </a:extLst>
                </a:gridCol>
                <a:gridCol w="2643950">
                  <a:extLst>
                    <a:ext uri="{9D8B030D-6E8A-4147-A177-3AD203B41FA5}">
                      <a16:colId xmlns:a16="http://schemas.microsoft.com/office/drawing/2014/main" val="20001"/>
                    </a:ext>
                  </a:extLst>
                </a:gridCol>
              </a:tblGrid>
              <a:tr h="435100">
                <a:tc>
                  <a:txBody>
                    <a:bodyPr/>
                    <a:lstStyle/>
                    <a:p>
                      <a:pPr marL="0" lvl="0" indent="0" algn="l" rtl="0">
                        <a:lnSpc>
                          <a:spcPct val="115000"/>
                        </a:lnSpc>
                        <a:spcBef>
                          <a:spcPts val="0"/>
                        </a:spcBef>
                        <a:spcAft>
                          <a:spcPts val="0"/>
                        </a:spcAft>
                        <a:buNone/>
                      </a:pPr>
                      <a:r>
                        <a:rPr lang="en" b="1">
                          <a:latin typeface="Proxima Nova"/>
                          <a:ea typeface="Proxima Nova"/>
                          <a:cs typeface="Proxima Nova"/>
                          <a:sym typeface="Proxima Nova"/>
                        </a:rPr>
                        <a:t>Type of abuse</a:t>
                      </a:r>
                      <a:endParaRPr b="1">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b="1">
                          <a:latin typeface="Proxima Nova"/>
                          <a:ea typeface="Proxima Nova"/>
                          <a:cs typeface="Proxima Nova"/>
                          <a:sym typeface="Proxima Nova"/>
                        </a:rPr>
                        <a:t>Number of studies</a:t>
                      </a:r>
                      <a:endParaRPr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435100">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Any child abuse</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7</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435100">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Child physical abuse</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23</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2"/>
                  </a:ext>
                </a:extLst>
              </a:tr>
              <a:tr h="435100">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Child sexual abuse</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26</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435100">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Child emotional abuse</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12</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4"/>
                  </a:ext>
                </a:extLst>
              </a:tr>
              <a:tr h="435100">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Child neglect</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8</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4"/>
          <p:cNvPicPr preferRelativeResize="0"/>
          <p:nvPr/>
        </p:nvPicPr>
        <p:blipFill rotWithShape="1">
          <a:blip r:embed="rId3">
            <a:alphaModFix amt="19000"/>
          </a:blip>
          <a:srcRect t="15739"/>
          <a:stretch/>
        </p:blipFill>
        <p:spPr>
          <a:xfrm flipH="1">
            <a:off x="-33723" y="0"/>
            <a:ext cx="9143998" cy="5143500"/>
          </a:xfrm>
          <a:prstGeom prst="rect">
            <a:avLst/>
          </a:prstGeom>
          <a:noFill/>
          <a:ln>
            <a:noFill/>
          </a:ln>
        </p:spPr>
      </p:pic>
      <p:sp>
        <p:nvSpPr>
          <p:cNvPr id="130" name="Google Shape;13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31" name="Google Shape;131;p24"/>
          <p:cNvSpPr txBox="1">
            <a:spLocks noGrp="1"/>
          </p:cNvSpPr>
          <p:nvPr>
            <p:ph type="body" idx="1"/>
          </p:nvPr>
        </p:nvSpPr>
        <p:spPr>
          <a:xfrm>
            <a:off x="311700" y="1304875"/>
            <a:ext cx="8520600" cy="34164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Clr>
                <a:srgbClr val="000000"/>
              </a:buClr>
              <a:buSzPts val="1100"/>
              <a:buFont typeface="Arial"/>
              <a:buNone/>
            </a:pPr>
            <a:r>
              <a:rPr lang="en" b="1">
                <a:solidFill>
                  <a:srgbClr val="000000"/>
                </a:solidFill>
              </a:rPr>
              <a:t>Studies used different methods to collect data:</a:t>
            </a:r>
            <a:endParaRPr b="1">
              <a:solidFill>
                <a:srgbClr val="000000"/>
              </a:solidFill>
            </a:endParaRPr>
          </a:p>
          <a:p>
            <a:pPr marL="457200" lvl="0" indent="-317500" algn="l" rtl="0">
              <a:spcBef>
                <a:spcPts val="400"/>
              </a:spcBef>
              <a:spcAft>
                <a:spcPts val="0"/>
              </a:spcAft>
              <a:buClr>
                <a:srgbClr val="000000"/>
              </a:buClr>
              <a:buSzPts val="1400"/>
              <a:buChar char="●"/>
            </a:pPr>
            <a:r>
              <a:rPr lang="en" sz="1400" b="1">
                <a:solidFill>
                  <a:srgbClr val="000000"/>
                </a:solidFill>
              </a:rPr>
              <a:t>interview- 17</a:t>
            </a:r>
            <a:endParaRPr sz="1400" b="1">
              <a:solidFill>
                <a:srgbClr val="000000"/>
              </a:solidFill>
            </a:endParaRPr>
          </a:p>
          <a:p>
            <a:pPr marL="457200" lvl="0" indent="-317500" algn="l" rtl="0">
              <a:spcBef>
                <a:spcPts val="0"/>
              </a:spcBef>
              <a:spcAft>
                <a:spcPts val="0"/>
              </a:spcAft>
              <a:buClr>
                <a:srgbClr val="000000"/>
              </a:buClr>
              <a:buSzPts val="1400"/>
              <a:buChar char="●"/>
            </a:pPr>
            <a:r>
              <a:rPr lang="en" sz="1400" b="1">
                <a:solidFill>
                  <a:srgbClr val="000000"/>
                </a:solidFill>
              </a:rPr>
              <a:t>administrative file review- 17</a:t>
            </a:r>
            <a:endParaRPr sz="1400" b="1">
              <a:solidFill>
                <a:srgbClr val="000000"/>
              </a:solidFill>
            </a:endParaRPr>
          </a:p>
          <a:p>
            <a:pPr marL="457200" lvl="0" indent="-317500" algn="l" rtl="0">
              <a:spcBef>
                <a:spcPts val="0"/>
              </a:spcBef>
              <a:spcAft>
                <a:spcPts val="0"/>
              </a:spcAft>
              <a:buClr>
                <a:srgbClr val="000000"/>
              </a:buClr>
              <a:buSzPts val="1400"/>
              <a:buChar char="●"/>
            </a:pPr>
            <a:r>
              <a:rPr lang="en" sz="1400" b="1">
                <a:solidFill>
                  <a:srgbClr val="000000"/>
                </a:solidFill>
              </a:rPr>
              <a:t>questionnaire- 8</a:t>
            </a:r>
            <a:endParaRPr sz="1400" b="1">
              <a:solidFill>
                <a:srgbClr val="000000"/>
              </a:solidFill>
            </a:endParaRPr>
          </a:p>
          <a:p>
            <a:pPr marL="0" lvl="0" indent="0" algn="l" rtl="0">
              <a:spcBef>
                <a:spcPts val="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of meta-analysis</a:t>
            </a:r>
            <a:endParaRPr/>
          </a:p>
        </p:txBody>
      </p:sp>
      <p:sp>
        <p:nvSpPr>
          <p:cNvPr id="137" name="Google Shape;137;p25"/>
          <p:cNvSpPr txBox="1">
            <a:spLocks noGrp="1"/>
          </p:cNvSpPr>
          <p:nvPr>
            <p:ph type="body" idx="1"/>
          </p:nvPr>
        </p:nvSpPr>
        <p:spPr>
          <a:xfrm>
            <a:off x="311700" y="1152475"/>
            <a:ext cx="8520600" cy="361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solidFill>
                  <a:srgbClr val="000000"/>
                </a:solidFill>
              </a:rPr>
              <a:t>*for any child abuse in men, there was a single study with prevalence of 35.5%</a:t>
            </a:r>
            <a:endParaRPr/>
          </a:p>
        </p:txBody>
      </p:sp>
      <p:graphicFrame>
        <p:nvGraphicFramePr>
          <p:cNvPr id="138" name="Google Shape;138;p25"/>
          <p:cNvGraphicFramePr/>
          <p:nvPr/>
        </p:nvGraphicFramePr>
        <p:xfrm>
          <a:off x="936038" y="1152475"/>
          <a:ext cx="6627825" cy="2708600"/>
        </p:xfrm>
        <a:graphic>
          <a:graphicData uri="http://schemas.openxmlformats.org/drawingml/2006/table">
            <a:tbl>
              <a:tblPr>
                <a:noFill/>
                <a:tableStyleId>{15669398-8B85-4669-8C46-477DB0920640}</a:tableStyleId>
              </a:tblPr>
              <a:tblGrid>
                <a:gridCol w="2209275">
                  <a:extLst>
                    <a:ext uri="{9D8B030D-6E8A-4147-A177-3AD203B41FA5}">
                      <a16:colId xmlns:a16="http://schemas.microsoft.com/office/drawing/2014/main" val="20000"/>
                    </a:ext>
                  </a:extLst>
                </a:gridCol>
                <a:gridCol w="2209275">
                  <a:extLst>
                    <a:ext uri="{9D8B030D-6E8A-4147-A177-3AD203B41FA5}">
                      <a16:colId xmlns:a16="http://schemas.microsoft.com/office/drawing/2014/main" val="20001"/>
                    </a:ext>
                  </a:extLst>
                </a:gridCol>
                <a:gridCol w="2209275">
                  <a:extLst>
                    <a:ext uri="{9D8B030D-6E8A-4147-A177-3AD203B41FA5}">
                      <a16:colId xmlns:a16="http://schemas.microsoft.com/office/drawing/2014/main" val="20002"/>
                    </a:ext>
                  </a:extLst>
                </a:gridCol>
              </a:tblGrid>
              <a:tr h="422225">
                <a:tc>
                  <a:txBody>
                    <a:bodyPr/>
                    <a:lstStyle/>
                    <a:p>
                      <a:pPr marL="0" lvl="0" indent="0" algn="l" rtl="0">
                        <a:spcBef>
                          <a:spcPts val="0"/>
                        </a:spcBef>
                        <a:spcAft>
                          <a:spcPts val="0"/>
                        </a:spcAft>
                        <a:buNone/>
                      </a:pPr>
                      <a:r>
                        <a:rPr lang="en" b="1">
                          <a:latin typeface="Proxima Nova"/>
                          <a:ea typeface="Proxima Nova"/>
                          <a:cs typeface="Proxima Nova"/>
                          <a:sym typeface="Proxima Nova"/>
                        </a:rPr>
                        <a:t>Type of abuse</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b="1">
                          <a:latin typeface="Proxima Nova"/>
                          <a:ea typeface="Proxima Nova"/>
                          <a:cs typeface="Proxima Nova"/>
                          <a:sym typeface="Proxima Nova"/>
                        </a:rPr>
                        <a:t>Men</a:t>
                      </a:r>
                      <a:endParaRPr b="1">
                        <a:latin typeface="Proxima Nova"/>
                        <a:ea typeface="Proxima Nova"/>
                        <a:cs typeface="Proxima Nova"/>
                        <a:sym typeface="Proxima Nova"/>
                      </a:endParaRPr>
                    </a:p>
                  </a:txBody>
                  <a:tcPr marL="91425" marR="91425" marT="91425" marB="91425"/>
                </a:tc>
                <a:tc>
                  <a:txBody>
                    <a:bodyPr/>
                    <a:lstStyle/>
                    <a:p>
                      <a:pPr marL="0" lvl="0" indent="0" algn="l" rtl="0">
                        <a:spcBef>
                          <a:spcPts val="0"/>
                        </a:spcBef>
                        <a:spcAft>
                          <a:spcPts val="0"/>
                        </a:spcAft>
                        <a:buNone/>
                      </a:pPr>
                      <a:r>
                        <a:rPr lang="en" b="1">
                          <a:latin typeface="Proxima Nova"/>
                          <a:ea typeface="Proxima Nova"/>
                          <a:cs typeface="Proxima Nova"/>
                          <a:sym typeface="Proxima Nova"/>
                        </a:rPr>
                        <a:t>Women</a:t>
                      </a:r>
                      <a:endParaRPr b="1">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0"/>
                  </a:ext>
                </a:extLst>
              </a:tr>
              <a:tr h="457275">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Any</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no pooled estimate*</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65.7% (52.6-77.7)</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1"/>
                  </a:ext>
                </a:extLst>
              </a:tr>
              <a:tr h="457275">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Physical abuse</a:t>
                      </a:r>
                      <a:endParaRPr>
                        <a:latin typeface="Proxima Nova"/>
                        <a:ea typeface="Proxima Nova"/>
                        <a:cs typeface="Proxima Nova"/>
                        <a:sym typeface="Proxima Nova"/>
                      </a:endParaRPr>
                    </a:p>
                  </a:txBody>
                  <a:tcPr marL="91425" marR="91425" marT="91425" marB="91425"/>
                </a:tc>
                <a:tc gridSpan="2">
                  <a:txBody>
                    <a:bodyPr/>
                    <a:lstStyle/>
                    <a:p>
                      <a:pPr marL="0" lvl="0" indent="0" algn="ctr" rtl="0">
                        <a:lnSpc>
                          <a:spcPct val="115000"/>
                        </a:lnSpc>
                        <a:spcBef>
                          <a:spcPts val="0"/>
                        </a:spcBef>
                        <a:spcAft>
                          <a:spcPts val="0"/>
                        </a:spcAft>
                        <a:buNone/>
                      </a:pPr>
                      <a:r>
                        <a:rPr lang="en">
                          <a:latin typeface="Proxima Nova"/>
                          <a:ea typeface="Proxima Nova"/>
                          <a:cs typeface="Proxima Nova"/>
                          <a:sym typeface="Proxima Nova"/>
                        </a:rPr>
                        <a:t>47.7% (41.3-54.0)</a:t>
                      </a:r>
                      <a:endParaRPr>
                        <a:latin typeface="Proxima Nova"/>
                        <a:ea typeface="Proxima Nova"/>
                        <a:cs typeface="Proxima Nova"/>
                        <a:sym typeface="Proxima Nova"/>
                      </a:endParaRPr>
                    </a:p>
                  </a:txBody>
                  <a:tcPr marL="91425" marR="91425" marT="91425" marB="91425"/>
                </a:tc>
                <a:tc hMerge="1">
                  <a:txBody>
                    <a:bodyPr/>
                    <a:lstStyle/>
                    <a:p>
                      <a:endParaRPr lang="en-US"/>
                    </a:p>
                  </a:txBody>
                  <a:tcPr/>
                </a:tc>
                <a:extLst>
                  <a:ext uri="{0D108BD9-81ED-4DB2-BD59-A6C34878D82A}">
                    <a16:rowId xmlns:a16="http://schemas.microsoft.com/office/drawing/2014/main" val="10002"/>
                  </a:ext>
                </a:extLst>
              </a:tr>
              <a:tr h="457275">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Sexual abuse</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21.9% (15.7-28.8)</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50.4% (33.5-67.2)</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3"/>
                  </a:ext>
                </a:extLst>
              </a:tr>
              <a:tr h="457275">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Emotional abuse</a:t>
                      </a:r>
                      <a:endParaRPr>
                        <a:latin typeface="Proxima Nova"/>
                        <a:ea typeface="Proxima Nova"/>
                        <a:cs typeface="Proxima Nova"/>
                        <a:sym typeface="Proxima Nova"/>
                      </a:endParaRPr>
                    </a:p>
                  </a:txBody>
                  <a:tcPr marL="91425" marR="91425" marT="91425" marB="91425"/>
                </a:tc>
                <a:tc gridSpan="2">
                  <a:txBody>
                    <a:bodyPr/>
                    <a:lstStyle/>
                    <a:p>
                      <a:pPr marL="0" lvl="0" indent="0" algn="ctr" rtl="0">
                        <a:lnSpc>
                          <a:spcPct val="115000"/>
                        </a:lnSpc>
                        <a:spcBef>
                          <a:spcPts val="0"/>
                        </a:spcBef>
                        <a:spcAft>
                          <a:spcPts val="0"/>
                        </a:spcAft>
                        <a:buNone/>
                      </a:pPr>
                      <a:r>
                        <a:rPr lang="en">
                          <a:latin typeface="Proxima Nova"/>
                          <a:ea typeface="Proxima Nova"/>
                          <a:cs typeface="Proxima Nova"/>
                          <a:sym typeface="Proxima Nova"/>
                        </a:rPr>
                        <a:t>51.5% (34.8-67.9)</a:t>
                      </a:r>
                      <a:endParaRPr>
                        <a:latin typeface="Proxima Nova"/>
                        <a:ea typeface="Proxima Nova"/>
                        <a:cs typeface="Proxima Nova"/>
                        <a:sym typeface="Proxima Nova"/>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457275">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Neglect</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42.0% (12.7-74.6)</a:t>
                      </a:r>
                      <a:endParaRPr>
                        <a:latin typeface="Proxima Nova"/>
                        <a:ea typeface="Proxima Nova"/>
                        <a:cs typeface="Proxima Nova"/>
                        <a:sym typeface="Proxima Nova"/>
                      </a:endParaRPr>
                    </a:p>
                  </a:txBody>
                  <a:tcPr marL="91425" marR="91425" marT="91425" marB="91425"/>
                </a:tc>
                <a:tc>
                  <a:txBody>
                    <a:bodyPr/>
                    <a:lstStyle/>
                    <a:p>
                      <a:pPr marL="0" lvl="0" indent="0" algn="l" rtl="0">
                        <a:lnSpc>
                          <a:spcPct val="115000"/>
                        </a:lnSpc>
                        <a:spcBef>
                          <a:spcPts val="0"/>
                        </a:spcBef>
                        <a:spcAft>
                          <a:spcPts val="0"/>
                        </a:spcAft>
                        <a:buNone/>
                      </a:pPr>
                      <a:r>
                        <a:rPr lang="en">
                          <a:latin typeface="Proxima Nova"/>
                          <a:ea typeface="Proxima Nova"/>
                          <a:cs typeface="Proxima Nova"/>
                          <a:sym typeface="Proxima Nova"/>
                        </a:rPr>
                        <a:t>51.5% (43.1-59.7)</a:t>
                      </a:r>
                      <a:endParaRPr>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Childhood physical abuse</a:t>
            </a:r>
            <a:endParaRPr/>
          </a:p>
        </p:txBody>
      </p:sp>
      <p:sp>
        <p:nvSpPr>
          <p:cNvPr id="144" name="Google Shape;144;p26"/>
          <p:cNvSpPr txBox="1">
            <a:spLocks noGrp="1"/>
          </p:cNvSpPr>
          <p:nvPr>
            <p:ph type="body" idx="1"/>
          </p:nvPr>
        </p:nvSpPr>
        <p:spPr>
          <a:xfrm>
            <a:off x="311700" y="1152475"/>
            <a:ext cx="4137300" cy="3756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note that estimates vary substantially, e.g. from 16.3% in Joubert et al. to 83.0% in Fraser and Roesch</a:t>
            </a:r>
            <a:endParaRPr/>
          </a:p>
          <a:p>
            <a:pPr marL="457200" lvl="0" indent="-342900" algn="l" rtl="0">
              <a:spcBef>
                <a:spcPts val="0"/>
              </a:spcBef>
              <a:spcAft>
                <a:spcPts val="0"/>
              </a:spcAft>
              <a:buSzPts val="1800"/>
              <a:buChar char="●"/>
            </a:pPr>
            <a:r>
              <a:rPr lang="en"/>
              <a:t>note that the summary estimates for women and men are similar </a:t>
            </a:r>
            <a:endParaRPr/>
          </a:p>
        </p:txBody>
      </p:sp>
      <p:pic>
        <p:nvPicPr>
          <p:cNvPr id="145" name="Google Shape;145;p26"/>
          <p:cNvPicPr preferRelativeResize="0"/>
          <p:nvPr/>
        </p:nvPicPr>
        <p:blipFill>
          <a:blip r:embed="rId3">
            <a:alphaModFix/>
          </a:blip>
          <a:stretch>
            <a:fillRect/>
          </a:stretch>
        </p:blipFill>
        <p:spPr>
          <a:xfrm>
            <a:off x="4572000" y="445025"/>
            <a:ext cx="4534649" cy="44207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Childhood sexual abuse</a:t>
            </a:r>
            <a:endParaRPr/>
          </a:p>
        </p:txBody>
      </p:sp>
      <p:sp>
        <p:nvSpPr>
          <p:cNvPr id="151" name="Google Shape;151;p27"/>
          <p:cNvSpPr txBox="1">
            <a:spLocks noGrp="1"/>
          </p:cNvSpPr>
          <p:nvPr>
            <p:ph type="body" idx="1"/>
          </p:nvPr>
        </p:nvSpPr>
        <p:spPr>
          <a:xfrm>
            <a:off x="311700" y="1152475"/>
            <a:ext cx="4137300" cy="3756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note that the summary estimates for women and men are different </a:t>
            </a:r>
            <a:endParaRPr/>
          </a:p>
        </p:txBody>
      </p:sp>
      <p:pic>
        <p:nvPicPr>
          <p:cNvPr id="152" name="Google Shape;152;p27"/>
          <p:cNvPicPr preferRelativeResize="0"/>
          <p:nvPr/>
        </p:nvPicPr>
        <p:blipFill>
          <a:blip r:embed="rId3">
            <a:alphaModFix/>
          </a:blip>
          <a:stretch>
            <a:fillRect/>
          </a:stretch>
        </p:blipFill>
        <p:spPr>
          <a:xfrm>
            <a:off x="4449000" y="445025"/>
            <a:ext cx="4543201" cy="43883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8"/>
          <p:cNvPicPr preferRelativeResize="0"/>
          <p:nvPr/>
        </p:nvPicPr>
        <p:blipFill rotWithShape="1">
          <a:blip r:embed="rId3">
            <a:alphaModFix amt="18000"/>
          </a:blip>
          <a:srcRect b="15059"/>
          <a:stretch/>
        </p:blipFill>
        <p:spPr>
          <a:xfrm>
            <a:off x="-2850" y="2276"/>
            <a:ext cx="9143998" cy="5143500"/>
          </a:xfrm>
          <a:prstGeom prst="rect">
            <a:avLst/>
          </a:prstGeom>
          <a:noFill/>
          <a:ln>
            <a:noFill/>
          </a:ln>
        </p:spPr>
      </p:pic>
      <p:sp>
        <p:nvSpPr>
          <p:cNvPr id="158" name="Google Shape;158;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Limitations</a:t>
            </a:r>
            <a:endParaRPr/>
          </a:p>
        </p:txBody>
      </p:sp>
      <p:sp>
        <p:nvSpPr>
          <p:cNvPr id="159" name="Google Shape;159;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0000"/>
                </a:solidFill>
              </a:rPr>
              <a:t>High risk of bias in most studies in selection and outcome measurement</a:t>
            </a:r>
            <a:endParaRPr sz="2400" b="1">
              <a:solidFill>
                <a:srgbClr val="000000"/>
              </a:solidFill>
            </a:endParaRPr>
          </a:p>
          <a:p>
            <a:pPr marL="0" lvl="0" indent="0" algn="l" rtl="0">
              <a:spcBef>
                <a:spcPts val="1600"/>
              </a:spcBef>
              <a:spcAft>
                <a:spcPts val="0"/>
              </a:spcAft>
              <a:buNone/>
            </a:pPr>
            <a:r>
              <a:rPr lang="en" sz="2400" b="1">
                <a:solidFill>
                  <a:srgbClr val="000000"/>
                </a:solidFill>
              </a:rPr>
              <a:t>Heterogeneous estimates</a:t>
            </a:r>
            <a:endParaRPr sz="2400" b="1">
              <a:solidFill>
                <a:srgbClr val="000000"/>
              </a:solidFill>
            </a:endParaRPr>
          </a:p>
          <a:p>
            <a:pPr marL="914400" lvl="1" indent="-342900" algn="l" rtl="0">
              <a:spcBef>
                <a:spcPts val="1600"/>
              </a:spcBef>
              <a:spcAft>
                <a:spcPts val="0"/>
              </a:spcAft>
              <a:buClr>
                <a:srgbClr val="000000"/>
              </a:buClr>
              <a:buSzPts val="1800"/>
              <a:buChar char="○"/>
            </a:pPr>
            <a:r>
              <a:rPr lang="en" sz="1800" b="1">
                <a:solidFill>
                  <a:srgbClr val="000000"/>
                </a:solidFill>
              </a:rPr>
              <a:t>may reflect true differences in prevalence of abuse across populations or differences due to how studies defined or measured abuse</a:t>
            </a:r>
            <a:endParaRPr sz="1800" b="1">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9"/>
          <p:cNvPicPr preferRelativeResize="0"/>
          <p:nvPr/>
        </p:nvPicPr>
        <p:blipFill rotWithShape="1">
          <a:blip r:embed="rId3">
            <a:alphaModFix amt="25000"/>
          </a:blip>
          <a:srcRect t="28408" b="-4022"/>
          <a:stretch/>
        </p:blipFill>
        <p:spPr>
          <a:xfrm>
            <a:off x="-12950" y="1"/>
            <a:ext cx="9144000" cy="5448299"/>
          </a:xfrm>
          <a:prstGeom prst="rect">
            <a:avLst/>
          </a:prstGeom>
          <a:noFill/>
          <a:ln>
            <a:noFill/>
          </a:ln>
        </p:spPr>
      </p:pic>
      <p:sp>
        <p:nvSpPr>
          <p:cNvPr id="165" name="Google Shape;16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Implications for Research</a:t>
            </a:r>
            <a:endParaRPr/>
          </a:p>
        </p:txBody>
      </p:sp>
      <p:sp>
        <p:nvSpPr>
          <p:cNvPr id="166" name="Google Shape;166;p29"/>
          <p:cNvSpPr txBox="1">
            <a:spLocks noGrp="1"/>
          </p:cNvSpPr>
          <p:nvPr>
            <p:ph type="body" idx="1"/>
          </p:nvPr>
        </p:nvSpPr>
        <p:spPr>
          <a:xfrm>
            <a:off x="3791900" y="923875"/>
            <a:ext cx="4137600" cy="3416400"/>
          </a:xfrm>
          <a:prstGeom prst="rect">
            <a:avLst/>
          </a:prstGeom>
        </p:spPr>
        <p:txBody>
          <a:bodyPr spcFirstLastPara="1" wrap="square" lIns="91425" tIns="91425" rIns="91425" bIns="91425" anchor="t" anchorCtr="0">
            <a:noAutofit/>
          </a:bodyPr>
          <a:lstStyle/>
          <a:p>
            <a:pPr marL="0" lvl="0" indent="457200" algn="r" rtl="0">
              <a:spcBef>
                <a:spcPts val="0"/>
              </a:spcBef>
              <a:spcAft>
                <a:spcPts val="0"/>
              </a:spcAft>
              <a:buNone/>
            </a:pPr>
            <a:r>
              <a:rPr lang="en" sz="3000" b="1">
                <a:solidFill>
                  <a:srgbClr val="000000"/>
                </a:solidFill>
              </a:rPr>
              <a:t>Relationships</a:t>
            </a:r>
            <a:endParaRPr sz="3000" b="1">
              <a:solidFill>
                <a:srgbClr val="000000"/>
              </a:solidFill>
            </a:endParaRPr>
          </a:p>
          <a:p>
            <a:pPr marL="0" lvl="0" indent="457200" algn="r" rtl="0">
              <a:spcBef>
                <a:spcPts val="1600"/>
              </a:spcBef>
              <a:spcAft>
                <a:spcPts val="0"/>
              </a:spcAft>
              <a:buNone/>
            </a:pPr>
            <a:r>
              <a:rPr lang="en" sz="3000" b="1">
                <a:solidFill>
                  <a:srgbClr val="000000"/>
                </a:solidFill>
              </a:rPr>
              <a:t>Programs</a:t>
            </a:r>
            <a:endParaRPr sz="3000" b="1">
              <a:solidFill>
                <a:srgbClr val="000000"/>
              </a:solidFill>
            </a:endParaRPr>
          </a:p>
          <a:p>
            <a:pPr marL="0" lvl="0" indent="457200" algn="r" rtl="0">
              <a:spcBef>
                <a:spcPts val="1600"/>
              </a:spcBef>
              <a:spcAft>
                <a:spcPts val="0"/>
              </a:spcAft>
              <a:buNone/>
            </a:pPr>
            <a:r>
              <a:rPr lang="en" sz="3000" b="1">
                <a:solidFill>
                  <a:srgbClr val="000000"/>
                </a:solidFill>
              </a:rPr>
              <a:t>Policies</a:t>
            </a:r>
            <a:endParaRPr sz="3000" b="1">
              <a:solidFill>
                <a:srgbClr val="000000"/>
              </a:solidFill>
            </a:endParaRPr>
          </a:p>
          <a:p>
            <a:pPr marL="0" lvl="0" indent="457200" algn="r" rtl="0">
              <a:spcBef>
                <a:spcPts val="1600"/>
              </a:spcBef>
              <a:spcAft>
                <a:spcPts val="0"/>
              </a:spcAft>
              <a:buNone/>
            </a:pPr>
            <a:r>
              <a:rPr lang="en" sz="3000" b="1">
                <a:solidFill>
                  <a:srgbClr val="000000"/>
                </a:solidFill>
              </a:rPr>
              <a:t>Prevention</a:t>
            </a:r>
            <a:endParaRPr sz="3000" b="1">
              <a:solidFill>
                <a:srgbClr val="000000"/>
              </a:solidFill>
            </a:endParaRPr>
          </a:p>
          <a:p>
            <a:pPr marL="0" lvl="0" indent="457200" algn="r" rtl="0">
              <a:spcBef>
                <a:spcPts val="1600"/>
              </a:spcBef>
              <a:spcAft>
                <a:spcPts val="1600"/>
              </a:spcAft>
              <a:buNone/>
            </a:pPr>
            <a:r>
              <a:rPr lang="en" sz="3000" b="1">
                <a:solidFill>
                  <a:srgbClr val="000000"/>
                </a:solidFill>
              </a:rPr>
              <a:t>Harm Reduction</a:t>
            </a:r>
            <a:endParaRPr sz="3000" b="1">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0"/>
          <p:cNvPicPr preferRelativeResize="0"/>
          <p:nvPr/>
        </p:nvPicPr>
        <p:blipFill rotWithShape="1">
          <a:blip r:embed="rId3">
            <a:alphaModFix amt="18000"/>
          </a:blip>
          <a:srcRect t="23460" b="5273"/>
          <a:stretch/>
        </p:blipFill>
        <p:spPr>
          <a:xfrm>
            <a:off x="-18475" y="0"/>
            <a:ext cx="9144000" cy="5143497"/>
          </a:xfrm>
          <a:prstGeom prst="rect">
            <a:avLst/>
          </a:prstGeom>
          <a:noFill/>
          <a:ln>
            <a:noFill/>
          </a:ln>
        </p:spPr>
      </p:pic>
      <p:sp>
        <p:nvSpPr>
          <p:cNvPr id="172" name="Google Shape;17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Implications for Practice</a:t>
            </a:r>
            <a:endParaRPr/>
          </a:p>
        </p:txBody>
      </p:sp>
      <p:sp>
        <p:nvSpPr>
          <p:cNvPr id="173" name="Google Shape;173;p30"/>
          <p:cNvSpPr txBox="1">
            <a:spLocks noGrp="1"/>
          </p:cNvSpPr>
          <p:nvPr>
            <p:ph type="body" idx="1"/>
          </p:nvPr>
        </p:nvSpPr>
        <p:spPr>
          <a:xfrm>
            <a:off x="68325" y="1381075"/>
            <a:ext cx="89415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b="1" dirty="0">
                <a:solidFill>
                  <a:srgbClr val="000000"/>
                </a:solidFill>
              </a:rPr>
              <a:t>Child abuse is associated with mental illness</a:t>
            </a:r>
            <a:endParaRPr b="1" dirty="0">
              <a:solidFill>
                <a:srgbClr val="000000"/>
              </a:solidFill>
            </a:endParaRPr>
          </a:p>
          <a:p>
            <a:pPr marL="457200" lvl="0" indent="0" algn="l" rtl="0">
              <a:spcBef>
                <a:spcPts val="1600"/>
              </a:spcBef>
              <a:spcAft>
                <a:spcPts val="0"/>
              </a:spcAft>
              <a:buNone/>
            </a:pPr>
            <a:r>
              <a:rPr lang="en" b="1" dirty="0">
                <a:solidFill>
                  <a:srgbClr val="000000"/>
                </a:solidFill>
              </a:rPr>
              <a:t>Prison can exacerbate trauma-related mental illness</a:t>
            </a:r>
            <a:endParaRPr b="1" dirty="0">
              <a:solidFill>
                <a:srgbClr val="000000"/>
              </a:solidFill>
            </a:endParaRPr>
          </a:p>
          <a:p>
            <a:pPr marL="457200" lvl="0" indent="0" algn="l" rtl="0">
              <a:spcBef>
                <a:spcPts val="1600"/>
              </a:spcBef>
              <a:spcAft>
                <a:spcPts val="0"/>
              </a:spcAft>
              <a:buNone/>
            </a:pPr>
            <a:r>
              <a:rPr lang="en" b="1" dirty="0">
                <a:solidFill>
                  <a:srgbClr val="000000"/>
                </a:solidFill>
              </a:rPr>
              <a:t>	Isolation</a:t>
            </a:r>
            <a:endParaRPr b="1" dirty="0">
              <a:solidFill>
                <a:srgbClr val="000000"/>
              </a:solidFill>
            </a:endParaRPr>
          </a:p>
          <a:p>
            <a:pPr marL="0" lvl="0" indent="0" algn="l" rtl="0">
              <a:spcBef>
                <a:spcPts val="1600"/>
              </a:spcBef>
              <a:spcAft>
                <a:spcPts val="0"/>
              </a:spcAft>
              <a:buNone/>
            </a:pPr>
            <a:r>
              <a:rPr lang="en" b="1" dirty="0">
                <a:solidFill>
                  <a:srgbClr val="000000"/>
                </a:solidFill>
              </a:rPr>
              <a:t>		Lack of control</a:t>
            </a:r>
            <a:endParaRPr b="1" dirty="0">
              <a:solidFill>
                <a:srgbClr val="000000"/>
              </a:solidFill>
            </a:endParaRPr>
          </a:p>
          <a:p>
            <a:pPr marL="0" lvl="0" indent="0" algn="l" rtl="0">
              <a:spcBef>
                <a:spcPts val="1600"/>
              </a:spcBef>
              <a:spcAft>
                <a:spcPts val="0"/>
              </a:spcAft>
              <a:buNone/>
            </a:pPr>
            <a:r>
              <a:rPr lang="en" b="1" dirty="0">
                <a:solidFill>
                  <a:srgbClr val="000000"/>
                </a:solidFill>
              </a:rPr>
              <a:t>		Re-traumatization</a:t>
            </a:r>
            <a:endParaRPr b="1" dirty="0">
              <a:solidFill>
                <a:srgbClr val="000000"/>
              </a:solidFill>
            </a:endParaRPr>
          </a:p>
          <a:p>
            <a:pPr marL="0" lvl="0" indent="0" algn="l" rtl="0">
              <a:spcBef>
                <a:spcPts val="1600"/>
              </a:spcBef>
              <a:spcAft>
                <a:spcPts val="1600"/>
              </a:spcAft>
              <a:buNone/>
            </a:pPr>
            <a:r>
              <a:rPr lang="en" b="1" dirty="0">
                <a:solidFill>
                  <a:srgbClr val="000000"/>
                </a:solidFill>
              </a:rPr>
              <a:t>	Child abuse &amp; incarceration interact with other structural determinants </a:t>
            </a:r>
            <a:r>
              <a:rPr lang="en-CA" b="1">
                <a:solidFill>
                  <a:srgbClr val="000000"/>
                </a:solidFill>
              </a:rPr>
              <a:t>	</a:t>
            </a:r>
            <a:r>
              <a:rPr lang="en" b="1">
                <a:solidFill>
                  <a:srgbClr val="000000"/>
                </a:solidFill>
              </a:rPr>
              <a:t>of health</a:t>
            </a:r>
            <a:endParaRPr b="1"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2700" y="1512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Prevalence of Exposure to Childhood Abuse Amongst People in Prison in Canada: A Systematic Review and Meta Analysis</a:t>
            </a:r>
            <a:endParaRPr sz="4000"/>
          </a:p>
        </p:txBody>
      </p:sp>
      <p:sp>
        <p:nvSpPr>
          <p:cNvPr id="60" name="Google Shape;60;p13"/>
          <p:cNvSpPr txBox="1">
            <a:spLocks noGrp="1"/>
          </p:cNvSpPr>
          <p:nvPr>
            <p:ph type="subTitle" idx="1"/>
          </p:nvPr>
        </p:nvSpPr>
        <p:spPr>
          <a:xfrm>
            <a:off x="512700" y="35557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Claire Bodkin and Fiona Kouyoumdjian</a:t>
            </a:r>
            <a:endParaRPr/>
          </a:p>
          <a:p>
            <a:pPr marL="0" lvl="0" indent="0" algn="l" rtl="0">
              <a:spcBef>
                <a:spcPts val="0"/>
              </a:spcBef>
              <a:spcAft>
                <a:spcPts val="0"/>
              </a:spcAft>
              <a:buNone/>
            </a:pPr>
            <a:r>
              <a:rPr lang="en"/>
              <a:t>Department of Family Medicine, McMaster University</a:t>
            </a:r>
            <a:endParaRPr/>
          </a:p>
          <a:p>
            <a:pPr marL="0" lvl="0" indent="0" algn="l" rtl="0">
              <a:spcBef>
                <a:spcPts val="0"/>
              </a:spcBef>
              <a:spcAft>
                <a:spcPts val="0"/>
              </a:spcAft>
              <a:buNone/>
            </a:pPr>
            <a:r>
              <a:rPr lang="en"/>
              <a:t>April 15, 2019</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1"/>
          <p:cNvPicPr preferRelativeResize="0"/>
          <p:nvPr/>
        </p:nvPicPr>
        <p:blipFill rotWithShape="1">
          <a:blip r:embed="rId3">
            <a:alphaModFix amt="40000"/>
          </a:blip>
          <a:srcRect t="13222" b="11775"/>
          <a:stretch/>
        </p:blipFill>
        <p:spPr>
          <a:xfrm>
            <a:off x="0" y="-23725"/>
            <a:ext cx="9144001" cy="5143499"/>
          </a:xfrm>
          <a:prstGeom prst="rect">
            <a:avLst/>
          </a:prstGeom>
          <a:noFill/>
          <a:ln>
            <a:noFill/>
          </a:ln>
        </p:spPr>
      </p:pic>
      <p:sp>
        <p:nvSpPr>
          <p:cNvPr id="179" name="Google Shape;179;p31"/>
          <p:cNvSpPr txBox="1">
            <a:spLocks noGrp="1"/>
          </p:cNvSpPr>
          <p:nvPr>
            <p:ph type="body" idx="1"/>
          </p:nvPr>
        </p:nvSpPr>
        <p:spPr>
          <a:xfrm>
            <a:off x="311700" y="8476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solidFill>
                  <a:srgbClr val="000000"/>
                </a:solidFill>
              </a:rPr>
              <a:t>What are structural determinants of health?</a:t>
            </a:r>
            <a:endParaRPr sz="6000" b="1">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2"/>
          <p:cNvPicPr preferRelativeResize="0"/>
          <p:nvPr/>
        </p:nvPicPr>
        <p:blipFill>
          <a:blip r:embed="rId3">
            <a:alphaModFix amt="11000"/>
          </a:blip>
          <a:stretch>
            <a:fillRect/>
          </a:stretch>
        </p:blipFill>
        <p:spPr>
          <a:xfrm>
            <a:off x="-1" y="0"/>
            <a:ext cx="9144004" cy="6085382"/>
          </a:xfrm>
          <a:prstGeom prst="rect">
            <a:avLst/>
          </a:prstGeom>
          <a:noFill/>
          <a:ln>
            <a:noFill/>
          </a:ln>
        </p:spPr>
      </p:pic>
      <p:sp>
        <p:nvSpPr>
          <p:cNvPr id="185" name="Google Shape;185;p32"/>
          <p:cNvSpPr txBox="1">
            <a:spLocks noGrp="1"/>
          </p:cNvSpPr>
          <p:nvPr>
            <p:ph type="body" idx="1"/>
          </p:nvPr>
        </p:nvSpPr>
        <p:spPr>
          <a:xfrm>
            <a:off x="311700" y="8476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solidFill>
                  <a:srgbClr val="000000"/>
                </a:solidFill>
              </a:rPr>
              <a:t>What is trauma?</a:t>
            </a:r>
            <a:endParaRPr sz="6000" b="1">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3"/>
          <p:cNvPicPr preferRelativeResize="0"/>
          <p:nvPr/>
        </p:nvPicPr>
        <p:blipFill>
          <a:blip r:embed="rId3">
            <a:alphaModFix amt="19000"/>
          </a:blip>
          <a:stretch>
            <a:fillRect/>
          </a:stretch>
        </p:blipFill>
        <p:spPr>
          <a:xfrm>
            <a:off x="-197000" y="9275"/>
            <a:ext cx="9437300" cy="6353426"/>
          </a:xfrm>
          <a:prstGeom prst="rect">
            <a:avLst/>
          </a:prstGeom>
          <a:noFill/>
          <a:ln>
            <a:noFill/>
          </a:ln>
        </p:spPr>
      </p:pic>
      <p:sp>
        <p:nvSpPr>
          <p:cNvPr id="191" name="Google Shape;191;p33"/>
          <p:cNvSpPr txBox="1">
            <a:spLocks noGrp="1"/>
          </p:cNvSpPr>
          <p:nvPr>
            <p:ph type="body" idx="1"/>
          </p:nvPr>
        </p:nvSpPr>
        <p:spPr>
          <a:xfrm>
            <a:off x="261350" y="277700"/>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solidFill>
                  <a:srgbClr val="000000"/>
                </a:solidFill>
              </a:rPr>
              <a:t>What is trauma informed care?</a:t>
            </a:r>
            <a:endParaRPr sz="6000" b="1">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a:t>Can prisons be(come) trauma informed?</a:t>
            </a:r>
            <a:endParaRPr sz="6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5"/>
          <p:cNvPicPr preferRelativeResize="0"/>
          <p:nvPr/>
        </p:nvPicPr>
        <p:blipFill rotWithShape="1">
          <a:blip r:embed="rId3">
            <a:alphaModFix amt="30000"/>
          </a:blip>
          <a:srcRect t="1673" b="12496"/>
          <a:stretch/>
        </p:blipFill>
        <p:spPr>
          <a:xfrm>
            <a:off x="0" y="-88525"/>
            <a:ext cx="9144000" cy="5232026"/>
          </a:xfrm>
          <a:prstGeom prst="rect">
            <a:avLst/>
          </a:prstGeom>
          <a:noFill/>
          <a:ln>
            <a:noFill/>
          </a:ln>
        </p:spPr>
      </p:pic>
      <p:sp>
        <p:nvSpPr>
          <p:cNvPr id="202" name="Google Shape;202;p35"/>
          <p:cNvSpPr txBox="1">
            <a:spLocks noGrp="1"/>
          </p:cNvSpPr>
          <p:nvPr>
            <p:ph type="title"/>
          </p:nvPr>
        </p:nvSpPr>
        <p:spPr>
          <a:xfrm>
            <a:off x="311700" y="991475"/>
            <a:ext cx="8520600" cy="191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a:t>Universal Precautions</a:t>
            </a:r>
            <a:endParaRPr sz="7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6"/>
          <p:cNvPicPr preferRelativeResize="0"/>
          <p:nvPr/>
        </p:nvPicPr>
        <p:blipFill>
          <a:blip r:embed="rId3">
            <a:alphaModFix/>
          </a:blip>
          <a:stretch>
            <a:fillRect/>
          </a:stretch>
        </p:blipFill>
        <p:spPr>
          <a:xfrm>
            <a:off x="1250600" y="1079075"/>
            <a:ext cx="6625571" cy="3820975"/>
          </a:xfrm>
          <a:prstGeom prst="rect">
            <a:avLst/>
          </a:prstGeom>
          <a:noFill/>
          <a:ln>
            <a:noFill/>
          </a:ln>
        </p:spPr>
      </p:pic>
      <p:sp>
        <p:nvSpPr>
          <p:cNvPr id="208" name="Google Shape;20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Health &amp; Social Service Workers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Correctional Service Workers</a:t>
            </a:r>
            <a:endParaRPr/>
          </a:p>
        </p:txBody>
      </p:sp>
      <p:pic>
        <p:nvPicPr>
          <p:cNvPr id="214" name="Google Shape;214;p37"/>
          <p:cNvPicPr preferRelativeResize="0"/>
          <p:nvPr/>
        </p:nvPicPr>
        <p:blipFill>
          <a:blip r:embed="rId3">
            <a:alphaModFix/>
          </a:blip>
          <a:stretch>
            <a:fillRect/>
          </a:stretch>
        </p:blipFill>
        <p:spPr>
          <a:xfrm>
            <a:off x="1295400" y="1170125"/>
            <a:ext cx="6474430" cy="3820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a:t>
            </a:r>
            <a:endParaRPr/>
          </a:p>
        </p:txBody>
      </p:sp>
      <p:sp>
        <p:nvSpPr>
          <p:cNvPr id="220" name="Google Shape;220;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About half of people in prison experienced abuse in childhood.</a:t>
            </a:r>
            <a:endParaRPr b="1"/>
          </a:p>
          <a:p>
            <a:pPr marL="0" lvl="0" indent="0" algn="l" rtl="0">
              <a:spcBef>
                <a:spcPts val="1600"/>
              </a:spcBef>
              <a:spcAft>
                <a:spcPts val="0"/>
              </a:spcAft>
              <a:buNone/>
            </a:pPr>
            <a:r>
              <a:rPr lang="en" b="1"/>
              <a:t>We need to do more research to better understand how childhood abuse affects the risk of imprisonment.</a:t>
            </a:r>
            <a:endParaRPr b="1"/>
          </a:p>
          <a:p>
            <a:pPr marL="0" lvl="0" indent="0" algn="l" rtl="0">
              <a:spcBef>
                <a:spcPts val="1600"/>
              </a:spcBef>
              <a:spcAft>
                <a:spcPts val="1600"/>
              </a:spcAft>
              <a:buNone/>
            </a:pPr>
            <a:r>
              <a:rPr lang="en" b="1"/>
              <a:t>We need to provide trauma-informed care for this population while in prison and in the community.</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sp>
        <p:nvSpPr>
          <p:cNvPr id="226" name="Google Shape;226;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None/>
            </a:pPr>
            <a:r>
              <a:rPr lang="en">
                <a:solidFill>
                  <a:srgbClr val="534949"/>
                </a:solidFill>
              </a:rPr>
              <a:t>Thank you for your attention.</a:t>
            </a:r>
            <a:endParaRPr>
              <a:solidFill>
                <a:srgbClr val="534949"/>
              </a:solidFill>
            </a:endParaRPr>
          </a:p>
          <a:p>
            <a:pPr marL="0" lvl="0" indent="0" algn="l" rtl="0">
              <a:spcBef>
                <a:spcPts val="500"/>
              </a:spcBef>
              <a:spcAft>
                <a:spcPts val="0"/>
              </a:spcAft>
              <a:buNone/>
            </a:pPr>
            <a:endParaRPr>
              <a:solidFill>
                <a:srgbClr val="534949"/>
              </a:solidFill>
            </a:endParaRPr>
          </a:p>
          <a:p>
            <a:pPr marL="0" lvl="0" indent="0" algn="l" rtl="0">
              <a:spcBef>
                <a:spcPts val="500"/>
              </a:spcBef>
              <a:spcAft>
                <a:spcPts val="0"/>
              </a:spcAft>
              <a:buNone/>
            </a:pPr>
            <a:r>
              <a:rPr lang="en">
                <a:solidFill>
                  <a:srgbClr val="534949"/>
                </a:solidFill>
              </a:rPr>
              <a:t>For more information:</a:t>
            </a:r>
            <a:endParaRPr>
              <a:solidFill>
                <a:srgbClr val="534949"/>
              </a:solidFill>
            </a:endParaRPr>
          </a:p>
          <a:p>
            <a:pPr marL="914400" lvl="1" indent="-342900" algn="l" rtl="0">
              <a:spcBef>
                <a:spcPts val="500"/>
              </a:spcBef>
              <a:spcAft>
                <a:spcPts val="0"/>
              </a:spcAft>
              <a:buClr>
                <a:srgbClr val="534949"/>
              </a:buClr>
              <a:buSzPts val="1800"/>
              <a:buChar char="○"/>
            </a:pPr>
            <a:r>
              <a:rPr lang="en" sz="1800">
                <a:solidFill>
                  <a:srgbClr val="534949"/>
                </a:solidFill>
              </a:rPr>
              <a:t>see the full publication in the American Journal of Public Health, https://ajph.aphapublications.org/doi/abs/10.2105/AJPH.2018.304855</a:t>
            </a:r>
            <a:endParaRPr sz="1800">
              <a:solidFill>
                <a:srgbClr val="534949"/>
              </a:solidFill>
            </a:endParaRPr>
          </a:p>
          <a:p>
            <a:pPr marL="914400" lvl="1" indent="-342900" algn="l" rtl="0">
              <a:spcBef>
                <a:spcPts val="0"/>
              </a:spcBef>
              <a:spcAft>
                <a:spcPts val="0"/>
              </a:spcAft>
              <a:buClr>
                <a:srgbClr val="534949"/>
              </a:buClr>
              <a:buSzPts val="1800"/>
              <a:buChar char="○"/>
            </a:pPr>
            <a:r>
              <a:rPr lang="en" sz="1800">
                <a:solidFill>
                  <a:srgbClr val="534949"/>
                </a:solidFill>
              </a:rPr>
              <a:t>contact us: </a:t>
            </a:r>
            <a:endParaRPr sz="1800">
              <a:solidFill>
                <a:srgbClr val="534949"/>
              </a:solidFill>
            </a:endParaRPr>
          </a:p>
          <a:p>
            <a:pPr marL="457200" lvl="0" indent="457200" algn="l" rtl="0">
              <a:spcBef>
                <a:spcPts val="500"/>
              </a:spcBef>
              <a:spcAft>
                <a:spcPts val="0"/>
              </a:spcAft>
              <a:buNone/>
            </a:pPr>
            <a:r>
              <a:rPr lang="en">
                <a:solidFill>
                  <a:srgbClr val="534949"/>
                </a:solidFill>
              </a:rPr>
              <a:t>Claire Bodkin- claire.bodkin@medportal.ca</a:t>
            </a:r>
            <a:endParaRPr>
              <a:solidFill>
                <a:srgbClr val="534949"/>
              </a:solidFill>
            </a:endParaRPr>
          </a:p>
          <a:p>
            <a:pPr marL="457200" lvl="0" indent="457200" algn="l" rtl="0">
              <a:spcBef>
                <a:spcPts val="500"/>
              </a:spcBef>
              <a:spcAft>
                <a:spcPts val="0"/>
              </a:spcAft>
              <a:buNone/>
            </a:pPr>
            <a:r>
              <a:rPr lang="en">
                <a:solidFill>
                  <a:srgbClr val="534949"/>
                </a:solidFill>
              </a:rPr>
              <a:t>Fiona Kouyoumdjian- kouyouf@mcmaster.ca</a:t>
            </a:r>
            <a:endParaRPr>
              <a:solidFill>
                <a:srgbClr val="53494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SLIDES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we are</a:t>
            </a:r>
            <a:endParaRPr/>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Claire Bodkin is a final-year medical student who is starting her residency training in Family Medicine in July. She has trained in a variety of settings, including correctional facilities, and strives to act in solidarity with people who experience imprisonment.</a:t>
            </a:r>
            <a:endParaRPr/>
          </a:p>
          <a:p>
            <a:pPr marL="0" lvl="0" indent="0" algn="l" rtl="0">
              <a:spcBef>
                <a:spcPts val="1600"/>
              </a:spcBef>
              <a:spcAft>
                <a:spcPts val="1600"/>
              </a:spcAft>
              <a:buNone/>
            </a:pPr>
            <a:r>
              <a:rPr lang="en"/>
              <a:t>Fiona Kouyoumdjian is a Family Physician and works part-time at a provincial correctional facility and does research on the health status of people who experience imprisonment.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 childhood abuse</a:t>
            </a:r>
            <a:endParaRPr/>
          </a:p>
        </p:txBody>
      </p:sp>
      <p:pic>
        <p:nvPicPr>
          <p:cNvPr id="237" name="Google Shape;237;p41"/>
          <p:cNvPicPr preferRelativeResize="0"/>
          <p:nvPr/>
        </p:nvPicPr>
        <p:blipFill>
          <a:blip r:embed="rId3">
            <a:alphaModFix/>
          </a:blip>
          <a:stretch>
            <a:fillRect/>
          </a:stretch>
        </p:blipFill>
        <p:spPr>
          <a:xfrm>
            <a:off x="1823175" y="1017725"/>
            <a:ext cx="4934664" cy="37938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Childhood emotional abuse</a:t>
            </a:r>
            <a:endParaRPr/>
          </a:p>
        </p:txBody>
      </p:sp>
      <p:pic>
        <p:nvPicPr>
          <p:cNvPr id="243" name="Google Shape;243;p42"/>
          <p:cNvPicPr preferRelativeResize="0"/>
          <p:nvPr/>
        </p:nvPicPr>
        <p:blipFill>
          <a:blip r:embed="rId3">
            <a:alphaModFix/>
          </a:blip>
          <a:stretch>
            <a:fillRect/>
          </a:stretch>
        </p:blipFill>
        <p:spPr>
          <a:xfrm>
            <a:off x="1823403" y="1076312"/>
            <a:ext cx="4568323" cy="39086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Childhood neglect</a:t>
            </a:r>
            <a:endParaRPr/>
          </a:p>
        </p:txBody>
      </p:sp>
      <p:pic>
        <p:nvPicPr>
          <p:cNvPr id="249" name="Google Shape;249;p43"/>
          <p:cNvPicPr preferRelativeResize="0"/>
          <p:nvPr/>
        </p:nvPicPr>
        <p:blipFill>
          <a:blip r:embed="rId3">
            <a:alphaModFix/>
          </a:blip>
          <a:stretch>
            <a:fillRect/>
          </a:stretch>
        </p:blipFill>
        <p:spPr>
          <a:xfrm>
            <a:off x="1813800" y="1017725"/>
            <a:ext cx="4714620" cy="3891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project team members</a:t>
            </a:r>
            <a:endParaRPr/>
          </a:p>
        </p:txBody>
      </p:sp>
      <p:sp>
        <p:nvSpPr>
          <p:cNvPr id="72" name="Google Shape;72;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None/>
            </a:pPr>
            <a:r>
              <a:rPr lang="en">
                <a:solidFill>
                  <a:srgbClr val="534949"/>
                </a:solidFill>
              </a:rPr>
              <a:t>Lucie Pivnick and Carolyn Ziegler at St. Michael’s Hospital</a:t>
            </a:r>
            <a:endParaRPr>
              <a:solidFill>
                <a:srgbClr val="534949"/>
              </a:solidFill>
            </a:endParaRPr>
          </a:p>
          <a:p>
            <a:pPr marL="0" lvl="0" indent="0" algn="l" rtl="0">
              <a:spcBef>
                <a:spcPts val="500"/>
              </a:spcBef>
              <a:spcAft>
                <a:spcPts val="0"/>
              </a:spcAft>
              <a:buNone/>
            </a:pPr>
            <a:r>
              <a:rPr lang="en">
                <a:solidFill>
                  <a:srgbClr val="534949"/>
                </a:solidFill>
              </a:rPr>
              <a:t>Sue Bondy at the Dalla Lana School of Public Health at the University of Toronto</a:t>
            </a:r>
            <a:endParaRPr>
              <a:solidFill>
                <a:srgbClr val="534949"/>
              </a:solidFill>
            </a:endParaRPr>
          </a:p>
          <a:p>
            <a:pPr marL="0" lvl="0" indent="0" algn="l" rtl="0">
              <a:spcBef>
                <a:spcPts val="500"/>
              </a:spcBef>
              <a:spcAft>
                <a:spcPts val="0"/>
              </a:spcAft>
              <a:buNone/>
            </a:pPr>
            <a:r>
              <a:rPr lang="en">
                <a:solidFill>
                  <a:srgbClr val="534949"/>
                </a:solidFill>
              </a:rPr>
              <a:t>Ruth Elwood Martin at the University of British Columbia</a:t>
            </a:r>
            <a:endParaRPr>
              <a:solidFill>
                <a:srgbClr val="534949"/>
              </a:solidFill>
            </a:endParaRPr>
          </a:p>
          <a:p>
            <a:pPr marL="0" lvl="0" indent="0" algn="l" rtl="0">
              <a:spcBef>
                <a:spcPts val="500"/>
              </a:spcBef>
              <a:spcAft>
                <a:spcPts val="0"/>
              </a:spcAft>
              <a:buNone/>
            </a:pPr>
            <a:r>
              <a:rPr lang="en">
                <a:solidFill>
                  <a:srgbClr val="534949"/>
                </a:solidFill>
              </a:rPr>
              <a:t>Carey Jernigan at Columbia University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Conflicts of interest</a:t>
            </a:r>
            <a:endParaRPr/>
          </a:p>
        </p:txBody>
      </p:sp>
      <p:sp>
        <p:nvSpPr>
          <p:cNvPr id="78" name="Google Shape;78;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none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rotWithShape="1">
          <a:blip r:embed="rId3">
            <a:alphaModFix amt="24000"/>
          </a:blip>
          <a:srcRect t="-1818" b="-15524"/>
          <a:stretch/>
        </p:blipFill>
        <p:spPr>
          <a:xfrm>
            <a:off x="0" y="-1063041"/>
            <a:ext cx="9144000" cy="7193292"/>
          </a:xfrm>
          <a:prstGeom prst="rect">
            <a:avLst/>
          </a:prstGeom>
          <a:noFill/>
          <a:ln>
            <a:noFill/>
          </a:ln>
        </p:spPr>
      </p:pic>
      <p:sp>
        <p:nvSpPr>
          <p:cNvPr id="84" name="Google Shape;84;p17"/>
          <p:cNvSpPr txBox="1">
            <a:spLocks noGrp="1"/>
          </p:cNvSpPr>
          <p:nvPr>
            <p:ph type="title"/>
          </p:nvPr>
        </p:nvSpPr>
        <p:spPr>
          <a:xfrm>
            <a:off x="311700" y="826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a:t>
            </a:r>
            <a:endParaRPr/>
          </a:p>
        </p:txBody>
      </p:sp>
      <p:sp>
        <p:nvSpPr>
          <p:cNvPr id="85" name="Google Shape;85;p17"/>
          <p:cNvSpPr txBox="1">
            <a:spLocks noGrp="1"/>
          </p:cNvSpPr>
          <p:nvPr>
            <p:ph type="body" idx="1"/>
          </p:nvPr>
        </p:nvSpPr>
        <p:spPr>
          <a:xfrm>
            <a:off x="547200" y="1908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~50,000 people are detained or incarcerated in provincial prisons in Ontario each year.</a:t>
            </a:r>
            <a:endParaRPr b="1">
              <a:solidFill>
                <a:srgbClr val="000000"/>
              </a:solidFill>
            </a:endParaRPr>
          </a:p>
          <a:p>
            <a:pPr marL="0" lvl="0" indent="0" algn="l" rtl="0">
              <a:spcBef>
                <a:spcPts val="1600"/>
              </a:spcBef>
              <a:spcAft>
                <a:spcPts val="1600"/>
              </a:spcAft>
              <a:buNone/>
            </a:pPr>
            <a:r>
              <a:rPr lang="en" b="1">
                <a:solidFill>
                  <a:srgbClr val="000000"/>
                </a:solidFill>
              </a:rPr>
              <a:t>People in prison have often experienced abuse and other traumatic experiences in childhood.</a:t>
            </a:r>
            <a:endParaRPr b="1">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Childhood abuse and imprisonment</a:t>
            </a:r>
            <a:endParaRPr/>
          </a:p>
        </p:txBody>
      </p:sp>
      <p:sp>
        <p:nvSpPr>
          <p:cNvPr id="91" name="Google Shape;91;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Could be associated through different mechanisms:</a:t>
            </a:r>
            <a:endParaRPr dirty="0"/>
          </a:p>
          <a:p>
            <a:pPr marL="914400" lvl="1" indent="-330200" algn="l" rtl="0">
              <a:spcBef>
                <a:spcPts val="1600"/>
              </a:spcBef>
              <a:spcAft>
                <a:spcPts val="0"/>
              </a:spcAft>
              <a:buSzPts val="1600"/>
              <a:buAutoNum type="alphaLcPeriod"/>
            </a:pPr>
            <a:r>
              <a:rPr lang="en" sz="1600" dirty="0">
                <a:solidFill>
                  <a:srgbClr val="534949"/>
                </a:solidFill>
                <a:latin typeface="Arial"/>
                <a:ea typeface="Arial"/>
                <a:cs typeface="Arial"/>
                <a:sym typeface="Arial"/>
              </a:rPr>
              <a:t>child abuse → perpetration of violence</a:t>
            </a:r>
            <a:endParaRPr sz="1600" dirty="0">
              <a:solidFill>
                <a:srgbClr val="534949"/>
              </a:solidFill>
              <a:latin typeface="Arial"/>
              <a:ea typeface="Arial"/>
              <a:cs typeface="Arial"/>
              <a:sym typeface="Arial"/>
            </a:endParaRPr>
          </a:p>
          <a:p>
            <a:pPr marL="914400" lvl="1" indent="-330200" algn="l" rtl="0">
              <a:spcBef>
                <a:spcPts val="0"/>
              </a:spcBef>
              <a:spcAft>
                <a:spcPts val="0"/>
              </a:spcAft>
              <a:buSzPts val="1600"/>
              <a:buAutoNum type="alphaLcPeriod"/>
            </a:pPr>
            <a:r>
              <a:rPr lang="en" sz="1600" dirty="0">
                <a:solidFill>
                  <a:srgbClr val="534949"/>
                </a:solidFill>
                <a:latin typeface="Arial"/>
                <a:ea typeface="Arial"/>
                <a:cs typeface="Arial"/>
                <a:sym typeface="Arial"/>
              </a:rPr>
              <a:t>child abuse → substance use disorders → imprisonment</a:t>
            </a:r>
            <a:endParaRPr sz="1600" dirty="0">
              <a:solidFill>
                <a:srgbClr val="534949"/>
              </a:solidFill>
              <a:latin typeface="Arial"/>
              <a:ea typeface="Arial"/>
              <a:cs typeface="Arial"/>
              <a:sym typeface="Arial"/>
            </a:endParaRPr>
          </a:p>
          <a:p>
            <a:pPr lvl="1" indent="-330200">
              <a:spcBef>
                <a:spcPts val="0"/>
              </a:spcBef>
              <a:buSzPts val="1600"/>
              <a:buAutoNum type="alphaLcPeriod"/>
            </a:pPr>
            <a:r>
              <a:rPr lang="en" sz="1600" dirty="0">
                <a:solidFill>
                  <a:srgbClr val="534949"/>
                </a:solidFill>
                <a:latin typeface="Arial"/>
                <a:ea typeface="Arial"/>
                <a:cs typeface="Arial"/>
                <a:sym typeface="Arial"/>
              </a:rPr>
              <a:t>poor parenting/family disorganization → child abuse → imprisonment</a:t>
            </a:r>
            <a:endParaRPr sz="1600" dirty="0">
              <a:solidFill>
                <a:srgbClr val="534949"/>
              </a:solidFill>
              <a:latin typeface="Arial"/>
              <a:ea typeface="Arial"/>
              <a:cs typeface="Arial"/>
              <a:sym typeface="Arial"/>
            </a:endParaRPr>
          </a:p>
          <a:p>
            <a:pPr marL="0" lvl="0" indent="0" algn="l" rtl="0">
              <a:spcBef>
                <a:spcPts val="400"/>
              </a:spcBef>
              <a:spcAft>
                <a:spcPts val="0"/>
              </a:spcAft>
              <a:buNone/>
            </a:pPr>
            <a:endParaRPr dirty="0">
              <a:solidFill>
                <a:srgbClr val="534949"/>
              </a:solidFill>
            </a:endParaRPr>
          </a:p>
          <a:p>
            <a:pPr marL="0" lvl="0" indent="0" algn="l" rtl="0">
              <a:spcBef>
                <a:spcPts val="400"/>
              </a:spcBef>
              <a:spcAft>
                <a:spcPts val="0"/>
              </a:spcAft>
              <a:buNone/>
            </a:pPr>
            <a:r>
              <a:rPr lang="en" dirty="0">
                <a:solidFill>
                  <a:srgbClr val="534949"/>
                </a:solidFill>
              </a:rPr>
              <a:t>If trauma is common in this population, we need to consider how this affects the care and services that we provide for people in the criminal justice system.</a:t>
            </a:r>
            <a:endParaRPr sz="1800" dirty="0">
              <a:solidFill>
                <a:srgbClr val="53494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rotWithShape="1">
          <a:blip r:embed="rId3">
            <a:alphaModFix amt="19000"/>
          </a:blip>
          <a:srcRect t="15059"/>
          <a:stretch/>
        </p:blipFill>
        <p:spPr>
          <a:xfrm>
            <a:off x="0" y="-61375"/>
            <a:ext cx="9191627" cy="5204876"/>
          </a:xfrm>
          <a:prstGeom prst="rect">
            <a:avLst/>
          </a:prstGeom>
          <a:noFill/>
          <a:ln>
            <a:noFill/>
          </a:ln>
        </p:spPr>
      </p:pic>
      <p:sp>
        <p:nvSpPr>
          <p:cNvPr id="97" name="Google Shape;9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Study objective</a:t>
            </a:r>
            <a:endParaRPr/>
          </a:p>
        </p:txBody>
      </p:sp>
      <p:sp>
        <p:nvSpPr>
          <p:cNvPr id="98" name="Google Shape;9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None/>
            </a:pPr>
            <a:r>
              <a:rPr lang="en" sz="3000" b="1">
                <a:solidFill>
                  <a:srgbClr val="000000"/>
                </a:solidFill>
              </a:rPr>
              <a:t>To summarize data on the prevalence of a history of child abuse in people in prisons in Canada.</a:t>
            </a:r>
            <a:endParaRPr sz="3000" b="1">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Methods</a:t>
            </a:r>
            <a:endParaRPr/>
          </a:p>
        </p:txBody>
      </p:sp>
      <p:sp>
        <p:nvSpPr>
          <p:cNvPr id="104" name="Google Shape;10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Systematic review and meta-analysis steps</a:t>
            </a:r>
            <a:endParaRPr/>
          </a:p>
          <a:p>
            <a:pPr marL="457200" lvl="0" indent="-342900" algn="l" rtl="0">
              <a:spcBef>
                <a:spcPts val="1600"/>
              </a:spcBef>
              <a:spcAft>
                <a:spcPts val="0"/>
              </a:spcAft>
              <a:buSzPts val="1800"/>
              <a:buChar char="●"/>
            </a:pPr>
            <a:r>
              <a:rPr lang="en"/>
              <a:t>search for all studies and reports on the topic</a:t>
            </a:r>
            <a:endParaRPr/>
          </a:p>
          <a:p>
            <a:pPr marL="457200" lvl="0" indent="-342900" algn="l" rtl="0">
              <a:spcBef>
                <a:spcPts val="0"/>
              </a:spcBef>
              <a:spcAft>
                <a:spcPts val="0"/>
              </a:spcAft>
              <a:buSzPts val="1800"/>
              <a:buChar char="●"/>
            </a:pPr>
            <a:r>
              <a:rPr lang="en"/>
              <a:t>structured process to review all identified articles and select those that meet inclusion and exclusion criteria</a:t>
            </a:r>
            <a:endParaRPr/>
          </a:p>
          <a:p>
            <a:pPr marL="457200" lvl="0" indent="-342900" algn="l" rtl="0">
              <a:spcBef>
                <a:spcPts val="0"/>
              </a:spcBef>
              <a:spcAft>
                <a:spcPts val="0"/>
              </a:spcAft>
              <a:buSzPts val="1800"/>
              <a:buChar char="●"/>
            </a:pPr>
            <a:r>
              <a:rPr lang="en"/>
              <a:t>extract relevant data and assess risk of bias</a:t>
            </a:r>
            <a:endParaRPr/>
          </a:p>
          <a:p>
            <a:pPr marL="457200" lvl="0" indent="-342900" algn="l" rtl="0">
              <a:spcBef>
                <a:spcPts val="0"/>
              </a:spcBef>
              <a:spcAft>
                <a:spcPts val="0"/>
              </a:spcAft>
              <a:buSzPts val="1800"/>
              <a:buChar char="●"/>
            </a:pPr>
            <a:r>
              <a:rPr lang="en"/>
              <a:t>summarize data on all included studies</a:t>
            </a:r>
            <a:endParaRPr/>
          </a:p>
          <a:p>
            <a:pPr marL="457200" lvl="0" indent="-342900" algn="l" rtl="0">
              <a:spcBef>
                <a:spcPts val="0"/>
              </a:spcBef>
              <a:spcAft>
                <a:spcPts val="0"/>
              </a:spcAft>
              <a:buSzPts val="1800"/>
              <a:buChar char="●"/>
            </a:pPr>
            <a:r>
              <a:rPr lang="en"/>
              <a:t>meta-analysis involves using statistical methods to summarize results across studies</a:t>
            </a:r>
            <a:endParaRPr/>
          </a:p>
        </p:txBody>
      </p:sp>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27FA93B5D6184DA4180286C47FB252" ma:contentTypeVersion="10" ma:contentTypeDescription="Create a new document." ma:contentTypeScope="" ma:versionID="42dfcc89410637078b24cc61cc5a3672">
  <xsd:schema xmlns:xsd="http://www.w3.org/2001/XMLSchema" xmlns:xs="http://www.w3.org/2001/XMLSchema" xmlns:p="http://schemas.microsoft.com/office/2006/metadata/properties" xmlns:ns2="5451eeb3-7a28-4b6e-9829-0e6c004dc1bb" xmlns:ns3="21202671-567b-4ea3-a6d4-82e018bcc9a2" targetNamespace="http://schemas.microsoft.com/office/2006/metadata/properties" ma:root="true" ma:fieldsID="4d3746513618db41e2f8c95715ef7db6" ns2:_="" ns3:_="">
    <xsd:import namespace="5451eeb3-7a28-4b6e-9829-0e6c004dc1bb"/>
    <xsd:import namespace="21202671-567b-4ea3-a6d4-82e018bcc9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eeb3-7a28-4b6e-9829-0e6c004dc1b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202671-567b-4ea3-a6d4-82e018bcc9a2"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3EADD3-9F4F-4BE0-B250-7D409AFBF9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1eeb3-7a28-4b6e-9829-0e6c004dc1bb"/>
    <ds:schemaRef ds:uri="21202671-567b-4ea3-a6d4-82e018bcc9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12EEDB-DCF5-418B-A708-C21BE801C53A}">
  <ds:schemaRefs>
    <ds:schemaRef ds:uri="http://schemas.microsoft.com/sharepoint/v3/contenttype/forms"/>
  </ds:schemaRefs>
</ds:datastoreItem>
</file>

<file path=customXml/itemProps3.xml><?xml version="1.0" encoding="utf-8"?>
<ds:datastoreItem xmlns:ds="http://schemas.openxmlformats.org/officeDocument/2006/customXml" ds:itemID="{5B566AB6-2886-46A6-A476-62EC4160901A}">
  <ds:schemaRefs>
    <ds:schemaRef ds:uri="http://purl.org/dc/dcmitype/"/>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21202671-567b-4ea3-a6d4-82e018bcc9a2"/>
    <ds:schemaRef ds:uri="5451eeb3-7a28-4b6e-9829-0e6c004dc1b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101</TotalTime>
  <Words>2626</Words>
  <Application>Microsoft Office PowerPoint</Application>
  <PresentationFormat>On-screen Show (16:9)</PresentationFormat>
  <Paragraphs>242</Paragraphs>
  <Slides>32</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Source Sans Pro Light</vt:lpstr>
      <vt:lpstr>Arial</vt:lpstr>
      <vt:lpstr>ＭＳ Ｐゴシック</vt:lpstr>
      <vt:lpstr>Quattrocento Sans</vt:lpstr>
      <vt:lpstr>Roboto</vt:lpstr>
      <vt:lpstr>Proxima Nova</vt:lpstr>
      <vt:lpstr>Spearmint</vt:lpstr>
      <vt:lpstr>P-HSJCC Webinar Series: History of Childhood Abuse in Populations Incarcerated in Canada</vt:lpstr>
      <vt:lpstr>Prevalence of Exposure to Childhood Abuse Amongst People in Prison in Canada: A Systematic Review and Meta Analysis</vt:lpstr>
      <vt:lpstr>Who we are</vt:lpstr>
      <vt:lpstr>Other project team members</vt:lpstr>
      <vt:lpstr>Conflicts of interest</vt:lpstr>
      <vt:lpstr>Background</vt:lpstr>
      <vt:lpstr>Childhood abuse and imprisonment</vt:lpstr>
      <vt:lpstr>Study objective</vt:lpstr>
      <vt:lpstr>Methods</vt:lpstr>
      <vt:lpstr>Our study methods</vt:lpstr>
      <vt:lpstr>Child abuse definition</vt:lpstr>
      <vt:lpstr>Results</vt:lpstr>
      <vt:lpstr>Results</vt:lpstr>
      <vt:lpstr>Results of meta-analysis</vt:lpstr>
      <vt:lpstr>Childhood physical abuse</vt:lpstr>
      <vt:lpstr>Childhood sexual abuse</vt:lpstr>
      <vt:lpstr>Limitations</vt:lpstr>
      <vt:lpstr>Implications for Research</vt:lpstr>
      <vt:lpstr>Implications for Practice</vt:lpstr>
      <vt:lpstr>PowerPoint Presentation</vt:lpstr>
      <vt:lpstr>PowerPoint Presentation</vt:lpstr>
      <vt:lpstr>PowerPoint Presentation</vt:lpstr>
      <vt:lpstr>PowerPoint Presentation</vt:lpstr>
      <vt:lpstr>Universal Precautions</vt:lpstr>
      <vt:lpstr>Health &amp; Social Service Workers</vt:lpstr>
      <vt:lpstr>Correctional Service Workers</vt:lpstr>
      <vt:lpstr>Conclusions</vt:lpstr>
      <vt:lpstr>Questions?</vt:lpstr>
      <vt:lpstr>ADDITIONAL SLIDES</vt:lpstr>
      <vt:lpstr>Any childhood abuse</vt:lpstr>
      <vt:lpstr>Childhood emotional abuse</vt:lpstr>
      <vt:lpstr>Childhood neglect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Prevalence of Exposure to Childhood Abuse Amongst People in Prison in Canada: A Systematic Review and Meta Analysis</dc:title>
  <dc:creator>Tasha Rennie - HSJCC</dc:creator>
  <cp:lastModifiedBy>Tasha Rennie - HSJCC</cp:lastModifiedBy>
  <cp:revision>3</cp:revision>
  <dcterms:modified xsi:type="dcterms:W3CDTF">2019-04-15T15:40:37Z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0x0101007827FA93B5D6184DA4180286C47FB252</vt:lpwstr>
  </property>
</Properties>
</file>