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8" r:id="rId1"/>
  </p:sldMasterIdLst>
  <p:notesMasterIdLst>
    <p:notesMasterId r:id="rId40"/>
  </p:notesMasterIdLst>
  <p:sldIdLst>
    <p:sldId id="287" r:id="rId2"/>
    <p:sldId id="288" r:id="rId3"/>
    <p:sldId id="289" r:id="rId4"/>
    <p:sldId id="290" r:id="rId5"/>
    <p:sldId id="256" r:id="rId6"/>
    <p:sldId id="291" r:id="rId7"/>
    <p:sldId id="264" r:id="rId8"/>
    <p:sldId id="281" r:id="rId9"/>
    <p:sldId id="292" r:id="rId10"/>
    <p:sldId id="266" r:id="rId11"/>
    <p:sldId id="267" r:id="rId12"/>
    <p:sldId id="268" r:id="rId13"/>
    <p:sldId id="269" r:id="rId14"/>
    <p:sldId id="270" r:id="rId15"/>
    <p:sldId id="300" r:id="rId16"/>
    <p:sldId id="282" r:id="rId17"/>
    <p:sldId id="301" r:id="rId18"/>
    <p:sldId id="271" r:id="rId19"/>
    <p:sldId id="273" r:id="rId20"/>
    <p:sldId id="280" r:id="rId21"/>
    <p:sldId id="274" r:id="rId22"/>
    <p:sldId id="275" r:id="rId23"/>
    <p:sldId id="279" r:id="rId24"/>
    <p:sldId id="302" r:id="rId25"/>
    <p:sldId id="283" r:id="rId26"/>
    <p:sldId id="303" r:id="rId27"/>
    <p:sldId id="259" r:id="rId28"/>
    <p:sldId id="260" r:id="rId29"/>
    <p:sldId id="261" r:id="rId30"/>
    <p:sldId id="262" r:id="rId31"/>
    <p:sldId id="263" r:id="rId32"/>
    <p:sldId id="304" r:id="rId33"/>
    <p:sldId id="284" r:id="rId34"/>
    <p:sldId id="305" r:id="rId35"/>
    <p:sldId id="257" r:id="rId36"/>
    <p:sldId id="258" r:id="rId37"/>
    <p:sldId id="306" r:id="rId38"/>
    <p:sldId id="28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65" autoAdjust="0"/>
    <p:restoredTop sz="75469" autoAdjust="0"/>
  </p:normalViewPr>
  <p:slideViewPr>
    <p:cSldViewPr snapToGrid="0">
      <p:cViewPr varScale="1">
        <p:scale>
          <a:sx n="86" d="100"/>
          <a:sy n="86" d="100"/>
        </p:scale>
        <p:origin x="402" y="84"/>
      </p:cViewPr>
      <p:guideLst/>
    </p:cSldViewPr>
  </p:slideViewPr>
  <p:notesTextViewPr>
    <p:cViewPr>
      <p:scale>
        <a:sx n="1" d="1"/>
        <a:sy n="1" d="1"/>
      </p:scale>
      <p:origin x="0" y="0"/>
    </p:cViewPr>
  </p:notesTextViewPr>
  <p:sorterViewPr>
    <p:cViewPr>
      <p:scale>
        <a:sx n="100" d="100"/>
        <a:sy n="100" d="100"/>
      </p:scale>
      <p:origin x="0" y="-1518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9B98C0-0F18-4E02-A599-12AFB82B0BF6}" type="datetimeFigureOut">
              <a:rPr lang="en-CA" smtClean="0"/>
              <a:t>21/06/2018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0630C-35DF-49FE-85B6-B8829A222938}" type="slidenum">
              <a:rPr lang="en-CA" smtClean="0"/>
              <a:t>‹#›</a:t>
            </a:fld>
            <a:endParaRPr lang="en-CA"/>
          </a:p>
        </p:txBody>
      </p:sp>
    </p:spTree>
    <p:extLst>
      <p:ext uri="{BB962C8B-B14F-4D97-AF65-F5344CB8AC3E}">
        <p14:creationId xmlns:p14="http://schemas.microsoft.com/office/powerpoint/2010/main" val="1598684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1870C049-F621-4A6B-BDBA-966CE35865B3}"/>
              </a:ext>
            </a:extLst>
          </p:cNvPr>
          <p:cNvSpPr>
            <a:spLocks noGrp="1" noRot="1" noChangeAspect="1" noChangeArrowheads="1" noTextEdit="1"/>
          </p:cNvSpPr>
          <p:nvPr>
            <p:ph type="sldImg"/>
          </p:nvPr>
        </p:nvSpPr>
        <p:spPr>
          <a:xfrm>
            <a:off x="685800" y="1143000"/>
            <a:ext cx="5486400" cy="3086100"/>
          </a:xfrm>
          <a:ln/>
        </p:spPr>
      </p:sp>
      <p:sp>
        <p:nvSpPr>
          <p:cNvPr id="27651" name="Notes Placeholder 2">
            <a:extLst>
              <a:ext uri="{FF2B5EF4-FFF2-40B4-BE49-F238E27FC236}">
                <a16:creationId xmlns:a16="http://schemas.microsoft.com/office/drawing/2014/main" id="{F3D3A83B-B105-41F6-A9F5-539CA04E1F9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Times" panose="02020603050405020304" pitchFamily="18" charset="0"/>
                <a:ea typeface="ＭＳ Ｐゴシック" panose="020B0600070205080204" pitchFamily="34" charset="-128"/>
              </a:rPr>
              <a:t>Trevor</a:t>
            </a:r>
          </a:p>
        </p:txBody>
      </p:sp>
      <p:sp>
        <p:nvSpPr>
          <p:cNvPr id="4" name="Slide Number Placeholder 3">
            <a:extLst>
              <a:ext uri="{FF2B5EF4-FFF2-40B4-BE49-F238E27FC236}">
                <a16:creationId xmlns:a16="http://schemas.microsoft.com/office/drawing/2014/main" id="{1CC0FE2D-7C63-4631-8569-2A303076B6F3}"/>
              </a:ext>
            </a:extLst>
          </p:cNvPr>
          <p:cNvSpPr>
            <a:spLocks noGrp="1"/>
          </p:cNvSpPr>
          <p:nvPr>
            <p:ph type="sldNum" sz="quarter" idx="4294967295"/>
          </p:nvPr>
        </p:nvSpPr>
        <p:spPr>
          <a:xfrm>
            <a:off x="0" y="0"/>
            <a:ext cx="0" cy="0"/>
          </a:xfrm>
        </p:spPr>
        <p:txBody>
          <a:bodyPr/>
          <a:lstStyle/>
          <a:p>
            <a:pPr algn="r" eaLnBrk="1" fontAlgn="auto" hangingPunct="1">
              <a:spcBef>
                <a:spcPts val="0"/>
              </a:spcBef>
              <a:spcAft>
                <a:spcPts val="0"/>
              </a:spcAft>
              <a:defRPr/>
            </a:pPr>
            <a:fld id="{79530A66-716A-4A69-8CD5-4087FF22BFFF}" type="slidenum">
              <a:rPr lang="en-CA" sz="1200" i="0">
                <a:solidFill>
                  <a:prstClr val="black"/>
                </a:solidFill>
                <a:latin typeface="Calibri" panose="020F0502020204030204"/>
                <a:ea typeface="+mn-ea"/>
              </a:rPr>
              <a:pPr algn="r" eaLnBrk="1" fontAlgn="auto" hangingPunct="1">
                <a:spcBef>
                  <a:spcPts val="0"/>
                </a:spcBef>
                <a:spcAft>
                  <a:spcPts val="0"/>
                </a:spcAft>
                <a:defRPr/>
              </a:pPr>
              <a:t>2</a:t>
            </a:fld>
            <a:endParaRPr lang="en-CA" sz="1200" i="0">
              <a:solidFill>
                <a:prstClr val="black"/>
              </a:solidFill>
              <a:latin typeface="Calibri" panose="020F0502020204030204"/>
              <a:ea typeface="+mn-ea"/>
            </a:endParaRPr>
          </a:p>
        </p:txBody>
      </p:sp>
    </p:spTree>
    <p:extLst>
      <p:ext uri="{BB962C8B-B14F-4D97-AF65-F5344CB8AC3E}">
        <p14:creationId xmlns:p14="http://schemas.microsoft.com/office/powerpoint/2010/main" val="2307348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23B6618-D795-4537-B051-5A6684BD7B92}" type="slidenum">
              <a:rPr lang="en-CA" smtClean="0"/>
              <a:t>30</a:t>
            </a:fld>
            <a:endParaRPr lang="en-CA"/>
          </a:p>
        </p:txBody>
      </p:sp>
    </p:spTree>
    <p:extLst>
      <p:ext uri="{BB962C8B-B14F-4D97-AF65-F5344CB8AC3E}">
        <p14:creationId xmlns:p14="http://schemas.microsoft.com/office/powerpoint/2010/main" val="3922499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a:p>
          <a:p>
            <a:endParaRPr lang="en-CA" dirty="0"/>
          </a:p>
        </p:txBody>
      </p:sp>
      <p:sp>
        <p:nvSpPr>
          <p:cNvPr id="4" name="Slide Number Placeholder 3"/>
          <p:cNvSpPr>
            <a:spLocks noGrp="1"/>
          </p:cNvSpPr>
          <p:nvPr>
            <p:ph type="sldNum" sz="quarter" idx="10"/>
          </p:nvPr>
        </p:nvSpPr>
        <p:spPr/>
        <p:txBody>
          <a:bodyPr/>
          <a:lstStyle/>
          <a:p>
            <a:fld id="{F23B6618-D795-4537-B051-5A6684BD7B92}" type="slidenum">
              <a:rPr lang="en-CA" smtClean="0"/>
              <a:t>31</a:t>
            </a:fld>
            <a:endParaRPr lang="en-CA"/>
          </a:p>
        </p:txBody>
      </p:sp>
    </p:spTree>
    <p:extLst>
      <p:ext uri="{BB962C8B-B14F-4D97-AF65-F5344CB8AC3E}">
        <p14:creationId xmlns:p14="http://schemas.microsoft.com/office/powerpoint/2010/main" val="3191194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080630C-35DF-49FE-85B6-B8829A222938}" type="slidenum">
              <a:rPr lang="en-CA" smtClean="0"/>
              <a:t>35</a:t>
            </a:fld>
            <a:endParaRPr lang="en-CA"/>
          </a:p>
        </p:txBody>
      </p:sp>
    </p:spTree>
    <p:extLst>
      <p:ext uri="{BB962C8B-B14F-4D97-AF65-F5344CB8AC3E}">
        <p14:creationId xmlns:p14="http://schemas.microsoft.com/office/powerpoint/2010/main" val="339578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080630C-35DF-49FE-85B6-B8829A222938}" type="slidenum">
              <a:rPr lang="en-CA" smtClean="0"/>
              <a:t>36</a:t>
            </a:fld>
            <a:endParaRPr lang="en-CA"/>
          </a:p>
        </p:txBody>
      </p:sp>
    </p:spTree>
    <p:extLst>
      <p:ext uri="{BB962C8B-B14F-4D97-AF65-F5344CB8AC3E}">
        <p14:creationId xmlns:p14="http://schemas.microsoft.com/office/powerpoint/2010/main" val="2225256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080630C-35DF-49FE-85B6-B8829A222938}" type="slidenum">
              <a:rPr lang="en-CA" smtClean="0"/>
              <a:t>38</a:t>
            </a:fld>
            <a:endParaRPr lang="en-CA"/>
          </a:p>
        </p:txBody>
      </p:sp>
    </p:spTree>
    <p:extLst>
      <p:ext uri="{BB962C8B-B14F-4D97-AF65-F5344CB8AC3E}">
        <p14:creationId xmlns:p14="http://schemas.microsoft.com/office/powerpoint/2010/main" val="3381556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6D6DAEDB-AFA7-4F88-BB26-CB622D6A669F}"/>
              </a:ext>
            </a:extLst>
          </p:cNvPr>
          <p:cNvSpPr>
            <a:spLocks noGrp="1" noRot="1" noChangeAspect="1" noChangeArrowheads="1" noTextEdit="1"/>
          </p:cNvSpPr>
          <p:nvPr>
            <p:ph type="sldImg"/>
          </p:nvPr>
        </p:nvSpPr>
        <p:spPr>
          <a:xfrm>
            <a:off x="685800" y="1143000"/>
            <a:ext cx="5486400" cy="3086100"/>
          </a:xfrm>
          <a:ln/>
        </p:spPr>
      </p:sp>
      <p:sp>
        <p:nvSpPr>
          <p:cNvPr id="29699" name="Notes Placeholder 2">
            <a:extLst>
              <a:ext uri="{FF2B5EF4-FFF2-40B4-BE49-F238E27FC236}">
                <a16:creationId xmlns:a16="http://schemas.microsoft.com/office/drawing/2014/main" id="{21D4E998-D8C8-4512-80D1-5A2F2360E26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Times" panose="02020603050405020304" pitchFamily="18" charset="0"/>
                <a:ea typeface="ＭＳ Ｐゴシック" panose="020B0600070205080204" pitchFamily="34" charset="-128"/>
              </a:rPr>
              <a:t>Trevor</a:t>
            </a:r>
          </a:p>
        </p:txBody>
      </p:sp>
      <p:sp>
        <p:nvSpPr>
          <p:cNvPr id="29700" name="Slide Number Placeholder 3">
            <a:extLst>
              <a:ext uri="{FF2B5EF4-FFF2-40B4-BE49-F238E27FC236}">
                <a16:creationId xmlns:a16="http://schemas.microsoft.com/office/drawing/2014/main" id="{7C38E69D-9C32-452F-96D8-3A3F80216C1D}"/>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800" i="1">
                <a:solidFill>
                  <a:srgbClr val="000000"/>
                </a:solidFill>
                <a:latin typeface="Times" panose="02020603050405020304" pitchFamily="18" charset="0"/>
                <a:ea typeface="Songti SC Regular" pitchFamily="-65" charset="-122"/>
                <a:sym typeface="Times" panose="02020603050405020304" pitchFamily="18" charset="0"/>
              </a:defRPr>
            </a:lvl1pPr>
            <a:lvl2pPr marL="742950" indent="-285750" algn="ctr">
              <a:defRPr sz="4800" i="1">
                <a:solidFill>
                  <a:srgbClr val="000000"/>
                </a:solidFill>
                <a:latin typeface="Times" panose="02020603050405020304" pitchFamily="18" charset="0"/>
                <a:ea typeface="Songti SC Regular" pitchFamily="-65" charset="-122"/>
                <a:sym typeface="Times" panose="02020603050405020304" pitchFamily="18" charset="0"/>
              </a:defRPr>
            </a:lvl2pPr>
            <a:lvl3pPr marL="1143000" indent="-228600" algn="ctr">
              <a:defRPr sz="4800" i="1">
                <a:solidFill>
                  <a:srgbClr val="000000"/>
                </a:solidFill>
                <a:latin typeface="Times" panose="02020603050405020304" pitchFamily="18" charset="0"/>
                <a:ea typeface="Songti SC Regular" pitchFamily="-65" charset="-122"/>
                <a:sym typeface="Times" panose="02020603050405020304" pitchFamily="18" charset="0"/>
              </a:defRPr>
            </a:lvl3pPr>
            <a:lvl4pPr marL="1600200" indent="-228600" algn="ctr">
              <a:defRPr sz="4800" i="1">
                <a:solidFill>
                  <a:srgbClr val="000000"/>
                </a:solidFill>
                <a:latin typeface="Times" panose="02020603050405020304" pitchFamily="18" charset="0"/>
                <a:ea typeface="Songti SC Regular" pitchFamily="-65" charset="-122"/>
                <a:sym typeface="Times" panose="02020603050405020304" pitchFamily="18" charset="0"/>
              </a:defRPr>
            </a:lvl4pPr>
            <a:lvl5pPr marL="2057400" indent="-228600" algn="ctr">
              <a:defRPr sz="4800" i="1">
                <a:solidFill>
                  <a:srgbClr val="000000"/>
                </a:solidFill>
                <a:latin typeface="Times" panose="02020603050405020304" pitchFamily="18" charset="0"/>
                <a:ea typeface="Songti SC Regular" pitchFamily="-65" charset="-122"/>
                <a:sym typeface="Times" panose="02020603050405020304" pitchFamily="18" charset="0"/>
              </a:defRPr>
            </a:lvl5pPr>
            <a:lvl6pPr marL="2514600" indent="-228600" algn="ctr" eaLnBrk="0" fontAlgn="base" hangingPunct="0">
              <a:spcBef>
                <a:spcPct val="0"/>
              </a:spcBef>
              <a:spcAft>
                <a:spcPct val="0"/>
              </a:spcAft>
              <a:defRPr sz="4800" i="1">
                <a:solidFill>
                  <a:srgbClr val="000000"/>
                </a:solidFill>
                <a:latin typeface="Times" panose="02020603050405020304" pitchFamily="18" charset="0"/>
                <a:ea typeface="Songti SC Regular" pitchFamily="-65" charset="-122"/>
                <a:sym typeface="Times" panose="02020603050405020304" pitchFamily="18" charset="0"/>
              </a:defRPr>
            </a:lvl6pPr>
            <a:lvl7pPr marL="2971800" indent="-228600" algn="ctr" eaLnBrk="0" fontAlgn="base" hangingPunct="0">
              <a:spcBef>
                <a:spcPct val="0"/>
              </a:spcBef>
              <a:spcAft>
                <a:spcPct val="0"/>
              </a:spcAft>
              <a:defRPr sz="4800" i="1">
                <a:solidFill>
                  <a:srgbClr val="000000"/>
                </a:solidFill>
                <a:latin typeface="Times" panose="02020603050405020304" pitchFamily="18" charset="0"/>
                <a:ea typeface="Songti SC Regular" pitchFamily="-65" charset="-122"/>
                <a:sym typeface="Times" panose="02020603050405020304" pitchFamily="18" charset="0"/>
              </a:defRPr>
            </a:lvl7pPr>
            <a:lvl8pPr marL="3429000" indent="-228600" algn="ctr" eaLnBrk="0" fontAlgn="base" hangingPunct="0">
              <a:spcBef>
                <a:spcPct val="0"/>
              </a:spcBef>
              <a:spcAft>
                <a:spcPct val="0"/>
              </a:spcAft>
              <a:defRPr sz="4800" i="1">
                <a:solidFill>
                  <a:srgbClr val="000000"/>
                </a:solidFill>
                <a:latin typeface="Times" panose="02020603050405020304" pitchFamily="18" charset="0"/>
                <a:ea typeface="Songti SC Regular" pitchFamily="-65" charset="-122"/>
                <a:sym typeface="Times" panose="02020603050405020304" pitchFamily="18" charset="0"/>
              </a:defRPr>
            </a:lvl8pPr>
            <a:lvl9pPr marL="3886200" indent="-228600" algn="ctr" eaLnBrk="0" fontAlgn="base" hangingPunct="0">
              <a:spcBef>
                <a:spcPct val="0"/>
              </a:spcBef>
              <a:spcAft>
                <a:spcPct val="0"/>
              </a:spcAft>
              <a:defRPr sz="4800" i="1">
                <a:solidFill>
                  <a:srgbClr val="000000"/>
                </a:solidFill>
                <a:latin typeface="Times" panose="02020603050405020304" pitchFamily="18" charset="0"/>
                <a:ea typeface="Songti SC Regular" pitchFamily="-65" charset="-122"/>
                <a:sym typeface="Times" panose="02020603050405020304" pitchFamily="18" charset="0"/>
              </a:defRPr>
            </a:lvl9pPr>
          </a:lstStyle>
          <a:p>
            <a:pPr eaLnBrk="1" hangingPunct="1"/>
            <a:fld id="{99B4609A-7552-4E52-AA4F-FE3AE08EA141}" type="slidenum">
              <a:rPr lang="en-US" altLang="en-US"/>
              <a:pPr eaLnBrk="1" hangingPunct="1"/>
              <a:t>3</a:t>
            </a:fld>
            <a:endParaRPr lang="en-US" altLang="en-US"/>
          </a:p>
        </p:txBody>
      </p:sp>
    </p:spTree>
    <p:extLst>
      <p:ext uri="{BB962C8B-B14F-4D97-AF65-F5344CB8AC3E}">
        <p14:creationId xmlns:p14="http://schemas.microsoft.com/office/powerpoint/2010/main" val="342281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793F082C-46CA-4446-9EBB-7D1146A706D6}"/>
              </a:ext>
            </a:extLst>
          </p:cNvPr>
          <p:cNvSpPr>
            <a:spLocks noGrp="1" noRot="1" noChangeAspect="1" noChangeArrowheads="1" noTextEdit="1"/>
          </p:cNvSpPr>
          <p:nvPr>
            <p:ph type="sldImg"/>
          </p:nvPr>
        </p:nvSpPr>
        <p:spPr>
          <a:xfrm>
            <a:off x="685800" y="1143000"/>
            <a:ext cx="5486400" cy="3086100"/>
          </a:xfrm>
          <a:ln/>
        </p:spPr>
      </p:sp>
      <p:sp>
        <p:nvSpPr>
          <p:cNvPr id="31747" name="Notes Placeholder 2">
            <a:extLst>
              <a:ext uri="{FF2B5EF4-FFF2-40B4-BE49-F238E27FC236}">
                <a16:creationId xmlns:a16="http://schemas.microsoft.com/office/drawing/2014/main" id="{80B79684-A55F-412E-A1A7-6C123C5D943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a:latin typeface="Times" panose="02020603050405020304" pitchFamily="18" charset="0"/>
                <a:ea typeface="ＭＳ Ｐゴシック" panose="020B0600070205080204" pitchFamily="34" charset="-128"/>
              </a:rPr>
              <a:t>Trevor</a:t>
            </a:r>
          </a:p>
        </p:txBody>
      </p:sp>
      <p:sp>
        <p:nvSpPr>
          <p:cNvPr id="31748" name="Slide Number Placeholder 3">
            <a:extLst>
              <a:ext uri="{FF2B5EF4-FFF2-40B4-BE49-F238E27FC236}">
                <a16:creationId xmlns:a16="http://schemas.microsoft.com/office/drawing/2014/main" id="{72F3FDD7-1B3D-4AE7-A0FF-38F2FF3DDBA1}"/>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800" i="1">
                <a:solidFill>
                  <a:srgbClr val="000000"/>
                </a:solidFill>
                <a:latin typeface="Times" panose="02020603050405020304" pitchFamily="18" charset="0"/>
                <a:ea typeface="Songti SC Regular" pitchFamily="-65" charset="-122"/>
                <a:sym typeface="Times" panose="02020603050405020304" pitchFamily="18" charset="0"/>
              </a:defRPr>
            </a:lvl1pPr>
            <a:lvl2pPr marL="742950" indent="-285750" algn="ctr">
              <a:defRPr sz="4800" i="1">
                <a:solidFill>
                  <a:srgbClr val="000000"/>
                </a:solidFill>
                <a:latin typeface="Times" panose="02020603050405020304" pitchFamily="18" charset="0"/>
                <a:ea typeface="Songti SC Regular" pitchFamily="-65" charset="-122"/>
                <a:sym typeface="Times" panose="02020603050405020304" pitchFamily="18" charset="0"/>
              </a:defRPr>
            </a:lvl2pPr>
            <a:lvl3pPr marL="1143000" indent="-228600" algn="ctr">
              <a:defRPr sz="4800" i="1">
                <a:solidFill>
                  <a:srgbClr val="000000"/>
                </a:solidFill>
                <a:latin typeface="Times" panose="02020603050405020304" pitchFamily="18" charset="0"/>
                <a:ea typeface="Songti SC Regular" pitchFamily="-65" charset="-122"/>
                <a:sym typeface="Times" panose="02020603050405020304" pitchFamily="18" charset="0"/>
              </a:defRPr>
            </a:lvl3pPr>
            <a:lvl4pPr marL="1600200" indent="-228600" algn="ctr">
              <a:defRPr sz="4800" i="1">
                <a:solidFill>
                  <a:srgbClr val="000000"/>
                </a:solidFill>
                <a:latin typeface="Times" panose="02020603050405020304" pitchFamily="18" charset="0"/>
                <a:ea typeface="Songti SC Regular" pitchFamily="-65" charset="-122"/>
                <a:sym typeface="Times" panose="02020603050405020304" pitchFamily="18" charset="0"/>
              </a:defRPr>
            </a:lvl4pPr>
            <a:lvl5pPr marL="2057400" indent="-228600" algn="ctr">
              <a:defRPr sz="4800" i="1">
                <a:solidFill>
                  <a:srgbClr val="000000"/>
                </a:solidFill>
                <a:latin typeface="Times" panose="02020603050405020304" pitchFamily="18" charset="0"/>
                <a:ea typeface="Songti SC Regular" pitchFamily="-65" charset="-122"/>
                <a:sym typeface="Times" panose="02020603050405020304" pitchFamily="18" charset="0"/>
              </a:defRPr>
            </a:lvl5pPr>
            <a:lvl6pPr marL="2514600" indent="-228600" algn="ctr" eaLnBrk="0" fontAlgn="base" hangingPunct="0">
              <a:spcBef>
                <a:spcPct val="0"/>
              </a:spcBef>
              <a:spcAft>
                <a:spcPct val="0"/>
              </a:spcAft>
              <a:defRPr sz="4800" i="1">
                <a:solidFill>
                  <a:srgbClr val="000000"/>
                </a:solidFill>
                <a:latin typeface="Times" panose="02020603050405020304" pitchFamily="18" charset="0"/>
                <a:ea typeface="Songti SC Regular" pitchFamily="-65" charset="-122"/>
                <a:sym typeface="Times" panose="02020603050405020304" pitchFamily="18" charset="0"/>
              </a:defRPr>
            </a:lvl6pPr>
            <a:lvl7pPr marL="2971800" indent="-228600" algn="ctr" eaLnBrk="0" fontAlgn="base" hangingPunct="0">
              <a:spcBef>
                <a:spcPct val="0"/>
              </a:spcBef>
              <a:spcAft>
                <a:spcPct val="0"/>
              </a:spcAft>
              <a:defRPr sz="4800" i="1">
                <a:solidFill>
                  <a:srgbClr val="000000"/>
                </a:solidFill>
                <a:latin typeface="Times" panose="02020603050405020304" pitchFamily="18" charset="0"/>
                <a:ea typeface="Songti SC Regular" pitchFamily="-65" charset="-122"/>
                <a:sym typeface="Times" panose="02020603050405020304" pitchFamily="18" charset="0"/>
              </a:defRPr>
            </a:lvl7pPr>
            <a:lvl8pPr marL="3429000" indent="-228600" algn="ctr" eaLnBrk="0" fontAlgn="base" hangingPunct="0">
              <a:spcBef>
                <a:spcPct val="0"/>
              </a:spcBef>
              <a:spcAft>
                <a:spcPct val="0"/>
              </a:spcAft>
              <a:defRPr sz="4800" i="1">
                <a:solidFill>
                  <a:srgbClr val="000000"/>
                </a:solidFill>
                <a:latin typeface="Times" panose="02020603050405020304" pitchFamily="18" charset="0"/>
                <a:ea typeface="Songti SC Regular" pitchFamily="-65" charset="-122"/>
                <a:sym typeface="Times" panose="02020603050405020304" pitchFamily="18" charset="0"/>
              </a:defRPr>
            </a:lvl8pPr>
            <a:lvl9pPr marL="3886200" indent="-228600" algn="ctr" eaLnBrk="0" fontAlgn="base" hangingPunct="0">
              <a:spcBef>
                <a:spcPct val="0"/>
              </a:spcBef>
              <a:spcAft>
                <a:spcPct val="0"/>
              </a:spcAft>
              <a:defRPr sz="4800" i="1">
                <a:solidFill>
                  <a:srgbClr val="000000"/>
                </a:solidFill>
                <a:latin typeface="Times" panose="02020603050405020304" pitchFamily="18" charset="0"/>
                <a:ea typeface="Songti SC Regular" pitchFamily="-65" charset="-122"/>
                <a:sym typeface="Times" panose="02020603050405020304" pitchFamily="18" charset="0"/>
              </a:defRPr>
            </a:lvl9pPr>
          </a:lstStyle>
          <a:p>
            <a:pPr eaLnBrk="1" hangingPunct="1"/>
            <a:fld id="{BF6BB658-3A9A-4BAE-AAD6-AD7C9D9BC254}" type="slidenum">
              <a:rPr lang="en-US" altLang="en-US"/>
              <a:pPr eaLnBrk="1" hangingPunct="1"/>
              <a:t>4</a:t>
            </a:fld>
            <a:endParaRPr lang="en-US" altLang="en-US"/>
          </a:p>
        </p:txBody>
      </p:sp>
    </p:spTree>
    <p:extLst>
      <p:ext uri="{BB962C8B-B14F-4D97-AF65-F5344CB8AC3E}">
        <p14:creationId xmlns:p14="http://schemas.microsoft.com/office/powerpoint/2010/main" val="2135419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080630C-35DF-49FE-85B6-B8829A222938}" type="slidenum">
              <a:rPr lang="en-CA" smtClean="0"/>
              <a:t>5</a:t>
            </a:fld>
            <a:endParaRPr lang="en-CA"/>
          </a:p>
        </p:txBody>
      </p:sp>
    </p:spTree>
    <p:extLst>
      <p:ext uri="{BB962C8B-B14F-4D97-AF65-F5344CB8AC3E}">
        <p14:creationId xmlns:p14="http://schemas.microsoft.com/office/powerpoint/2010/main" val="4235966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080630C-35DF-49FE-85B6-B8829A222938}" type="slidenum">
              <a:rPr lang="en-CA" smtClean="0"/>
              <a:t>6</a:t>
            </a:fld>
            <a:endParaRPr lang="en-CA"/>
          </a:p>
        </p:txBody>
      </p:sp>
    </p:spTree>
    <p:extLst>
      <p:ext uri="{BB962C8B-B14F-4D97-AF65-F5344CB8AC3E}">
        <p14:creationId xmlns:p14="http://schemas.microsoft.com/office/powerpoint/2010/main" val="2480034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080630C-35DF-49FE-85B6-B8829A222938}" type="slidenum">
              <a:rPr lang="en-CA" smtClean="0"/>
              <a:t>11</a:t>
            </a:fld>
            <a:endParaRPr lang="en-CA"/>
          </a:p>
        </p:txBody>
      </p:sp>
    </p:spTree>
    <p:extLst>
      <p:ext uri="{BB962C8B-B14F-4D97-AF65-F5344CB8AC3E}">
        <p14:creationId xmlns:p14="http://schemas.microsoft.com/office/powerpoint/2010/main" val="2920862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While recognizing that older adults will interface</a:t>
            </a:r>
            <a:r>
              <a:rPr lang="en-CA" baseline="0" dirty="0"/>
              <a:t> with the legal system for a variety of reasons, we thought we’d share several real life examples of cases were BSO has been involved. </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a:t>Our hope is that these cases will be reflective of your own experiences and stimulate your thinking as to potential solutions and areas of opportunity to support these individuals both through proactive approaches and more reactive ones.</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a:p>
        </p:txBody>
      </p:sp>
      <p:sp>
        <p:nvSpPr>
          <p:cNvPr id="4" name="Slide Number Placeholder 3"/>
          <p:cNvSpPr>
            <a:spLocks noGrp="1"/>
          </p:cNvSpPr>
          <p:nvPr>
            <p:ph type="sldNum" sz="quarter" idx="10"/>
          </p:nvPr>
        </p:nvSpPr>
        <p:spPr/>
        <p:txBody>
          <a:bodyPr/>
          <a:lstStyle/>
          <a:p>
            <a:fld id="{F23B6618-D795-4537-B051-5A6684BD7B92}" type="slidenum">
              <a:rPr lang="en-CA" smtClean="0"/>
              <a:t>27</a:t>
            </a:fld>
            <a:endParaRPr lang="en-CA"/>
          </a:p>
        </p:txBody>
      </p:sp>
    </p:spTree>
    <p:extLst>
      <p:ext uri="{BB962C8B-B14F-4D97-AF65-F5344CB8AC3E}">
        <p14:creationId xmlns:p14="http://schemas.microsoft.com/office/powerpoint/2010/main" val="2447744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F23B6618-D795-4537-B051-5A6684BD7B92}" type="slidenum">
              <a:rPr lang="en-CA" smtClean="0"/>
              <a:t>28</a:t>
            </a:fld>
            <a:endParaRPr lang="en-CA"/>
          </a:p>
        </p:txBody>
      </p:sp>
    </p:spTree>
    <p:extLst>
      <p:ext uri="{BB962C8B-B14F-4D97-AF65-F5344CB8AC3E}">
        <p14:creationId xmlns:p14="http://schemas.microsoft.com/office/powerpoint/2010/main" val="3958610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23B6618-D795-4537-B051-5A6684BD7B92}" type="slidenum">
              <a:rPr lang="en-CA" smtClean="0"/>
              <a:t>29</a:t>
            </a:fld>
            <a:endParaRPr lang="en-CA"/>
          </a:p>
        </p:txBody>
      </p:sp>
    </p:spTree>
    <p:extLst>
      <p:ext uri="{BB962C8B-B14F-4D97-AF65-F5344CB8AC3E}">
        <p14:creationId xmlns:p14="http://schemas.microsoft.com/office/powerpoint/2010/main" val="1695153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F62D6726-41EA-4A9C-835A-7E1BF1B4770D}" type="datetimeFigureOut">
              <a:rPr lang="en-CA" smtClean="0"/>
              <a:t>21/06/2018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7D0FB4-0618-4346-AF26-29DA6501BF99}" type="slidenum">
              <a:rPr lang="en-CA" smtClean="0"/>
              <a:t>‹#›</a:t>
            </a:fld>
            <a:endParaRPr lang="en-CA"/>
          </a:p>
        </p:txBody>
      </p:sp>
    </p:spTree>
    <p:extLst>
      <p:ext uri="{BB962C8B-B14F-4D97-AF65-F5344CB8AC3E}">
        <p14:creationId xmlns:p14="http://schemas.microsoft.com/office/powerpoint/2010/main" val="2644222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F62D6726-41EA-4A9C-835A-7E1BF1B4770D}" type="datetimeFigureOut">
              <a:rPr lang="en-CA" smtClean="0"/>
              <a:t>21/06/2018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7D0FB4-0618-4346-AF26-29DA6501BF99}" type="slidenum">
              <a:rPr lang="en-CA" smtClean="0"/>
              <a:t>‹#›</a:t>
            </a:fld>
            <a:endParaRPr lang="en-CA"/>
          </a:p>
        </p:txBody>
      </p:sp>
    </p:spTree>
    <p:extLst>
      <p:ext uri="{BB962C8B-B14F-4D97-AF65-F5344CB8AC3E}">
        <p14:creationId xmlns:p14="http://schemas.microsoft.com/office/powerpoint/2010/main" val="1680605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F62D6726-41EA-4A9C-835A-7E1BF1B4770D}" type="datetimeFigureOut">
              <a:rPr lang="en-CA" smtClean="0"/>
              <a:t>21/06/2018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7D0FB4-0618-4346-AF26-29DA6501BF99}" type="slidenum">
              <a:rPr lang="en-CA" smtClean="0"/>
              <a:t>‹#›</a:t>
            </a:fld>
            <a:endParaRPr lang="en-CA"/>
          </a:p>
        </p:txBody>
      </p:sp>
    </p:spTree>
    <p:extLst>
      <p:ext uri="{BB962C8B-B14F-4D97-AF65-F5344CB8AC3E}">
        <p14:creationId xmlns:p14="http://schemas.microsoft.com/office/powerpoint/2010/main" val="249438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F62D6726-41EA-4A9C-835A-7E1BF1B4770D}" type="datetimeFigureOut">
              <a:rPr lang="en-CA" smtClean="0"/>
              <a:t>21/06/2018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7D0FB4-0618-4346-AF26-29DA6501BF99}" type="slidenum">
              <a:rPr lang="en-CA" smtClean="0"/>
              <a:t>‹#›</a:t>
            </a:fld>
            <a:endParaRPr lang="en-CA"/>
          </a:p>
        </p:txBody>
      </p:sp>
    </p:spTree>
    <p:extLst>
      <p:ext uri="{BB962C8B-B14F-4D97-AF65-F5344CB8AC3E}">
        <p14:creationId xmlns:p14="http://schemas.microsoft.com/office/powerpoint/2010/main" val="4118344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2D6726-41EA-4A9C-835A-7E1BF1B4770D}" type="datetimeFigureOut">
              <a:rPr lang="en-CA" smtClean="0"/>
              <a:t>21/06/2018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7D0FB4-0618-4346-AF26-29DA6501BF99}" type="slidenum">
              <a:rPr lang="en-CA" smtClean="0"/>
              <a:t>‹#›</a:t>
            </a:fld>
            <a:endParaRPr lang="en-CA"/>
          </a:p>
        </p:txBody>
      </p:sp>
    </p:spTree>
    <p:extLst>
      <p:ext uri="{BB962C8B-B14F-4D97-AF65-F5344CB8AC3E}">
        <p14:creationId xmlns:p14="http://schemas.microsoft.com/office/powerpoint/2010/main" val="2648604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F62D6726-41EA-4A9C-835A-7E1BF1B4770D}" type="datetimeFigureOut">
              <a:rPr lang="en-CA" smtClean="0"/>
              <a:t>21/06/2018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7D0FB4-0618-4346-AF26-29DA6501BF99}" type="slidenum">
              <a:rPr lang="en-CA" smtClean="0"/>
              <a:t>‹#›</a:t>
            </a:fld>
            <a:endParaRPr lang="en-CA"/>
          </a:p>
        </p:txBody>
      </p:sp>
    </p:spTree>
    <p:extLst>
      <p:ext uri="{BB962C8B-B14F-4D97-AF65-F5344CB8AC3E}">
        <p14:creationId xmlns:p14="http://schemas.microsoft.com/office/powerpoint/2010/main" val="231981850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F62D6726-41EA-4A9C-835A-7E1BF1B4770D}" type="datetimeFigureOut">
              <a:rPr lang="en-CA" smtClean="0"/>
              <a:t>21/06/2018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7D0FB4-0618-4346-AF26-29DA6501BF99}" type="slidenum">
              <a:rPr lang="en-CA" smtClean="0"/>
              <a:t>‹#›</a:t>
            </a:fld>
            <a:endParaRPr lang="en-CA"/>
          </a:p>
        </p:txBody>
      </p:sp>
    </p:spTree>
    <p:extLst>
      <p:ext uri="{BB962C8B-B14F-4D97-AF65-F5344CB8AC3E}">
        <p14:creationId xmlns:p14="http://schemas.microsoft.com/office/powerpoint/2010/main" val="413201449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F62D6726-41EA-4A9C-835A-7E1BF1B4770D}" type="datetimeFigureOut">
              <a:rPr lang="en-CA" smtClean="0"/>
              <a:t>21/06/2018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7D0FB4-0618-4346-AF26-29DA6501BF99}" type="slidenum">
              <a:rPr lang="en-CA" smtClean="0"/>
              <a:t>‹#›</a:t>
            </a:fld>
            <a:endParaRPr lang="en-CA"/>
          </a:p>
        </p:txBody>
      </p:sp>
    </p:spTree>
    <p:extLst>
      <p:ext uri="{BB962C8B-B14F-4D97-AF65-F5344CB8AC3E}">
        <p14:creationId xmlns:p14="http://schemas.microsoft.com/office/powerpoint/2010/main" val="2608245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D6726-41EA-4A9C-835A-7E1BF1B4770D}" type="datetimeFigureOut">
              <a:rPr lang="en-CA" smtClean="0"/>
              <a:t>21/06/2018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7D0FB4-0618-4346-AF26-29DA6501BF99}" type="slidenum">
              <a:rPr lang="en-CA" smtClean="0"/>
              <a:t>‹#›</a:t>
            </a:fld>
            <a:endParaRPr lang="en-CA"/>
          </a:p>
        </p:txBody>
      </p:sp>
    </p:spTree>
    <p:extLst>
      <p:ext uri="{BB962C8B-B14F-4D97-AF65-F5344CB8AC3E}">
        <p14:creationId xmlns:p14="http://schemas.microsoft.com/office/powerpoint/2010/main" val="1922156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2D6726-41EA-4A9C-835A-7E1BF1B4770D}" type="datetimeFigureOut">
              <a:rPr lang="en-CA" smtClean="0"/>
              <a:t>21/06/2018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7D0FB4-0618-4346-AF26-29DA6501BF99}" type="slidenum">
              <a:rPr lang="en-CA" smtClean="0"/>
              <a:t>‹#›</a:t>
            </a:fld>
            <a:endParaRPr lang="en-CA"/>
          </a:p>
        </p:txBody>
      </p:sp>
    </p:spTree>
    <p:extLst>
      <p:ext uri="{BB962C8B-B14F-4D97-AF65-F5344CB8AC3E}">
        <p14:creationId xmlns:p14="http://schemas.microsoft.com/office/powerpoint/2010/main" val="235046006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2D6726-41EA-4A9C-835A-7E1BF1B4770D}" type="datetimeFigureOut">
              <a:rPr lang="en-CA" smtClean="0"/>
              <a:t>21/06/2018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7D0FB4-0618-4346-AF26-29DA6501BF99}" type="slidenum">
              <a:rPr lang="en-CA" smtClean="0"/>
              <a:t>‹#›</a:t>
            </a:fld>
            <a:endParaRPr lang="en-CA"/>
          </a:p>
        </p:txBody>
      </p:sp>
    </p:spTree>
    <p:extLst>
      <p:ext uri="{BB962C8B-B14F-4D97-AF65-F5344CB8AC3E}">
        <p14:creationId xmlns:p14="http://schemas.microsoft.com/office/powerpoint/2010/main" val="1169045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D6726-41EA-4A9C-835A-7E1BF1B4770D}" type="datetimeFigureOut">
              <a:rPr lang="en-CA" smtClean="0"/>
              <a:t>21/06/2018</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7D0FB4-0618-4346-AF26-29DA6501BF99}" type="slidenum">
              <a:rPr lang="en-CA" smtClean="0"/>
              <a:t>‹#›</a:t>
            </a:fld>
            <a:endParaRPr lang="en-CA"/>
          </a:p>
        </p:txBody>
      </p:sp>
    </p:spTree>
    <p:extLst>
      <p:ext uri="{BB962C8B-B14F-4D97-AF65-F5344CB8AC3E}">
        <p14:creationId xmlns:p14="http://schemas.microsoft.com/office/powerpoint/2010/main" val="291351836"/>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69791-E141-4E90-B47A-C2946132710E}"/>
              </a:ext>
            </a:extLst>
          </p:cNvPr>
          <p:cNvSpPr>
            <a:spLocks noGrp="1"/>
          </p:cNvSpPr>
          <p:nvPr>
            <p:ph type="title"/>
          </p:nvPr>
        </p:nvSpPr>
        <p:spPr>
          <a:xfrm>
            <a:off x="1763394" y="2096020"/>
            <a:ext cx="8665209" cy="913061"/>
          </a:xfrm>
        </p:spPr>
        <p:txBody>
          <a:bodyPr>
            <a:normAutofit fontScale="90000"/>
          </a:bodyPr>
          <a:lstStyle/>
          <a:p>
            <a:pPr algn="ctr">
              <a:defRPr/>
            </a:pPr>
            <a:r>
              <a:rPr lang="en-US" sz="3600" dirty="0">
                <a:solidFill>
                  <a:srgbClr val="005F62"/>
                </a:solidFill>
                <a:latin typeface="Source Sans Pro Light" panose="020B0403030403020204" pitchFamily="34" charset="0"/>
              </a:rPr>
              <a:t>P-HSJCC Webinar Series:</a:t>
            </a:r>
            <a:br>
              <a:rPr lang="en-US" dirty="0">
                <a:solidFill>
                  <a:srgbClr val="005F62"/>
                </a:solidFill>
                <a:latin typeface="Source Sans Pro Light" panose="020B0403030403020204" pitchFamily="34" charset="0"/>
              </a:rPr>
            </a:br>
            <a:r>
              <a:rPr lang="en-US" sz="5300" b="1" dirty="0">
                <a:solidFill>
                  <a:srgbClr val="005F62"/>
                </a:solidFill>
                <a:latin typeface="Source Sans Pro Light" panose="020B0403030403020204" pitchFamily="34" charset="0"/>
              </a:rPr>
              <a:t>Dementia and the Justice System</a:t>
            </a:r>
          </a:p>
        </p:txBody>
      </p:sp>
      <p:sp>
        <p:nvSpPr>
          <p:cNvPr id="3" name="Content Placeholder 2">
            <a:extLst>
              <a:ext uri="{FF2B5EF4-FFF2-40B4-BE49-F238E27FC236}">
                <a16:creationId xmlns:a16="http://schemas.microsoft.com/office/drawing/2014/main" id="{9865D1CC-AF79-47CB-8FDD-B48505FED5C4}"/>
              </a:ext>
            </a:extLst>
          </p:cNvPr>
          <p:cNvSpPr>
            <a:spLocks noGrp="1"/>
          </p:cNvSpPr>
          <p:nvPr>
            <p:ph idx="1"/>
          </p:nvPr>
        </p:nvSpPr>
        <p:spPr>
          <a:xfrm>
            <a:off x="1981646" y="3528839"/>
            <a:ext cx="8228707" cy="1572741"/>
          </a:xfrm>
        </p:spPr>
        <p:txBody>
          <a:bodyPr>
            <a:normAutofit/>
          </a:bodyPr>
          <a:lstStyle/>
          <a:p>
            <a:pPr marL="0" indent="0" algn="ctr">
              <a:buNone/>
              <a:defRPr/>
            </a:pPr>
            <a:r>
              <a:rPr lang="en-US" sz="1800" dirty="0">
                <a:solidFill>
                  <a:srgbClr val="016163"/>
                </a:solidFill>
                <a:latin typeface="Source Sans Pro Light" panose="020B0403030403020204" pitchFamily="34" charset="0"/>
              </a:rPr>
              <a:t>June 21, 2018</a:t>
            </a:r>
          </a:p>
          <a:p>
            <a:pPr marL="0" indent="0" algn="ctr">
              <a:buNone/>
              <a:defRPr/>
            </a:pPr>
            <a:r>
              <a:rPr lang="en-US" sz="1800" dirty="0">
                <a:solidFill>
                  <a:srgbClr val="016163"/>
                </a:solidFill>
                <a:latin typeface="Source Sans Pro Light" panose="020B0403030403020204" pitchFamily="34" charset="0"/>
              </a:rPr>
              <a:t>Moderator: Tasha Rennie</a:t>
            </a:r>
          </a:p>
          <a:p>
            <a:pPr marL="0" indent="0" algn="ctr">
              <a:buNone/>
              <a:defRPr/>
            </a:pPr>
            <a:r>
              <a:rPr lang="en-US" sz="1800" dirty="0">
                <a:solidFill>
                  <a:srgbClr val="016163"/>
                </a:solidFill>
                <a:latin typeface="Source Sans Pro Light" panose="020B0403030403020204" pitchFamily="34" charset="0"/>
              </a:rPr>
              <a:t>Network Engagement and Communications Officer, HSJCC Secretariat</a:t>
            </a:r>
          </a:p>
          <a:p>
            <a:pPr marL="0" indent="0" algn="ctr">
              <a:buNone/>
              <a:defRPr/>
            </a:pPr>
            <a:endParaRPr lang="en-US" sz="1800" dirty="0">
              <a:solidFill>
                <a:srgbClr val="04617B"/>
              </a:solidFill>
              <a:latin typeface="Source Sans Pro Light" panose="020B0403030403020204" pitchFamily="34" charset="0"/>
            </a:endParaRPr>
          </a:p>
        </p:txBody>
      </p:sp>
      <p:pic>
        <p:nvPicPr>
          <p:cNvPr id="25604" name="Picture 2" descr="http://eenet.ca/wp-content/themes/eenet/img/eenet_logo.png">
            <a:extLst>
              <a:ext uri="{FF2B5EF4-FFF2-40B4-BE49-F238E27FC236}">
                <a16:creationId xmlns:a16="http://schemas.microsoft.com/office/drawing/2014/main" id="{021A9C90-EA9F-460E-A868-89F140A187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3512" y="5786438"/>
            <a:ext cx="1524744" cy="780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6">
            <a:extLst>
              <a:ext uri="{FF2B5EF4-FFF2-40B4-BE49-F238E27FC236}">
                <a16:creationId xmlns:a16="http://schemas.microsoft.com/office/drawing/2014/main" id="{A4CDC906-00DA-4B4B-8339-BE8741D8F4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4707" y="5786438"/>
            <a:ext cx="2471291" cy="84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2753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C6966-C351-4250-BB99-937E5F1CF4DC}"/>
              </a:ext>
            </a:extLst>
          </p:cNvPr>
          <p:cNvSpPr>
            <a:spLocks noGrp="1"/>
          </p:cNvSpPr>
          <p:nvPr>
            <p:ph type="title"/>
          </p:nvPr>
        </p:nvSpPr>
        <p:spPr/>
        <p:txBody>
          <a:bodyPr/>
          <a:lstStyle/>
          <a:p>
            <a:r>
              <a:rPr lang="en-CA" dirty="0"/>
              <a:t>What is dementia?</a:t>
            </a:r>
            <a:endParaRPr lang="en-US" dirty="0"/>
          </a:p>
        </p:txBody>
      </p:sp>
      <p:sp>
        <p:nvSpPr>
          <p:cNvPr id="3" name="Content Placeholder 2">
            <a:extLst>
              <a:ext uri="{FF2B5EF4-FFF2-40B4-BE49-F238E27FC236}">
                <a16:creationId xmlns:a16="http://schemas.microsoft.com/office/drawing/2014/main" id="{8881762A-9793-471C-BD81-DD53B07AD2F3}"/>
              </a:ext>
            </a:extLst>
          </p:cNvPr>
          <p:cNvSpPr>
            <a:spLocks noGrp="1"/>
          </p:cNvSpPr>
          <p:nvPr>
            <p:ph idx="1"/>
          </p:nvPr>
        </p:nvSpPr>
        <p:spPr>
          <a:xfrm>
            <a:off x="1371600" y="1863968"/>
            <a:ext cx="9601200" cy="4308231"/>
          </a:xfrm>
        </p:spPr>
        <p:txBody>
          <a:bodyPr>
            <a:noAutofit/>
          </a:bodyPr>
          <a:lstStyle/>
          <a:p>
            <a:r>
              <a:rPr lang="en-CA" sz="2400" dirty="0"/>
              <a:t>A set of symptoms that occur when the brain is affected by certain </a:t>
            </a:r>
            <a:r>
              <a:rPr lang="en-US" sz="2400" dirty="0"/>
              <a:t>diseases or conditions</a:t>
            </a:r>
          </a:p>
          <a:p>
            <a:r>
              <a:rPr lang="en-CA" sz="2400" dirty="0"/>
              <a:t>Symptoms may include changes in:</a:t>
            </a:r>
          </a:p>
          <a:p>
            <a:pPr lvl="1"/>
            <a:r>
              <a:rPr lang="en-CA" sz="2400" dirty="0"/>
              <a:t>Memory</a:t>
            </a:r>
          </a:p>
          <a:p>
            <a:pPr lvl="1"/>
            <a:r>
              <a:rPr lang="en-CA" sz="2400" dirty="0"/>
              <a:t>Thinking</a:t>
            </a:r>
          </a:p>
          <a:p>
            <a:pPr lvl="1"/>
            <a:r>
              <a:rPr lang="en-CA" sz="2400" dirty="0"/>
              <a:t>Concentration</a:t>
            </a:r>
          </a:p>
          <a:p>
            <a:pPr lvl="1"/>
            <a:r>
              <a:rPr lang="en-CA" sz="2400" dirty="0"/>
              <a:t>Judgment</a:t>
            </a:r>
          </a:p>
          <a:p>
            <a:pPr lvl="1"/>
            <a:r>
              <a:rPr lang="en-CA" sz="2400" dirty="0"/>
              <a:t>Problem solving</a:t>
            </a:r>
          </a:p>
          <a:p>
            <a:pPr lvl="1"/>
            <a:r>
              <a:rPr lang="en-CA" sz="2400" dirty="0"/>
              <a:t>Functioning – all of which affect a person’s ability to perform normal daily activities.</a:t>
            </a:r>
            <a:endParaRPr lang="en-US" sz="24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1410" y="2772776"/>
            <a:ext cx="2409339" cy="1857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descr="adbra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82340" y="2772775"/>
            <a:ext cx="2476265" cy="1857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016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AD14B-2C3B-4C7E-80B9-28858E4D00AB}"/>
              </a:ext>
            </a:extLst>
          </p:cNvPr>
          <p:cNvSpPr>
            <a:spLocks noGrp="1"/>
          </p:cNvSpPr>
          <p:nvPr>
            <p:ph type="title"/>
          </p:nvPr>
        </p:nvSpPr>
        <p:spPr/>
        <p:txBody>
          <a:bodyPr/>
          <a:lstStyle/>
          <a:p>
            <a:r>
              <a:rPr lang="en-CA" dirty="0"/>
              <a:t>Dementia Statistics</a:t>
            </a:r>
            <a:endParaRPr lang="en-US" dirty="0"/>
          </a:p>
        </p:txBody>
      </p:sp>
      <p:sp>
        <p:nvSpPr>
          <p:cNvPr id="3" name="Content Placeholder 2">
            <a:extLst>
              <a:ext uri="{FF2B5EF4-FFF2-40B4-BE49-F238E27FC236}">
                <a16:creationId xmlns:a16="http://schemas.microsoft.com/office/drawing/2014/main" id="{41D58ECF-25AA-4599-AEF0-ADF4958EC980}"/>
              </a:ext>
            </a:extLst>
          </p:cNvPr>
          <p:cNvSpPr>
            <a:spLocks noGrp="1"/>
          </p:cNvSpPr>
          <p:nvPr>
            <p:ph idx="1"/>
          </p:nvPr>
        </p:nvSpPr>
        <p:spPr>
          <a:xfrm>
            <a:off x="838200" y="1690688"/>
            <a:ext cx="6259484" cy="3581400"/>
          </a:xfrm>
        </p:spPr>
        <p:txBody>
          <a:bodyPr>
            <a:normAutofit lnSpcReduction="10000"/>
          </a:bodyPr>
          <a:lstStyle/>
          <a:p>
            <a:r>
              <a:rPr lang="en-US" sz="2800" dirty="0"/>
              <a:t>In 2016 -- 546,000 Canadians were estimated to be living with some form of dementia or cognitive impairment</a:t>
            </a:r>
          </a:p>
          <a:p>
            <a:r>
              <a:rPr lang="en-US" sz="2800" dirty="0"/>
              <a:t>Currently, there are over 230,000 older adults in Ontario (65+) estimated to be living with some form of dementia</a:t>
            </a:r>
          </a:p>
          <a:p>
            <a:pPr lvl="1"/>
            <a:r>
              <a:rPr lang="en-US" sz="2800" dirty="0"/>
              <a:t>This number is expected to  increase by 13% to nearly one quarter of a million people by 2020.</a:t>
            </a:r>
          </a:p>
        </p:txBody>
      </p:sp>
      <p:pic>
        <p:nvPicPr>
          <p:cNvPr id="4098" name="Picture 2" descr="Image result for dementia"/>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097684" y="1080654"/>
            <a:ext cx="4794251" cy="4823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351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48781-EBCA-48A1-BC17-2019194CEACF}"/>
              </a:ext>
            </a:extLst>
          </p:cNvPr>
          <p:cNvSpPr>
            <a:spLocks noGrp="1"/>
          </p:cNvSpPr>
          <p:nvPr>
            <p:ph type="title"/>
          </p:nvPr>
        </p:nvSpPr>
        <p:spPr/>
        <p:txBody>
          <a:bodyPr/>
          <a:lstStyle/>
          <a:p>
            <a:r>
              <a:rPr lang="en-CA" dirty="0"/>
              <a:t>Dementia Statistics</a:t>
            </a:r>
            <a:endParaRPr lang="en-US" dirty="0"/>
          </a:p>
        </p:txBody>
      </p:sp>
      <p:sp>
        <p:nvSpPr>
          <p:cNvPr id="3" name="Content Placeholder 2">
            <a:extLst>
              <a:ext uri="{FF2B5EF4-FFF2-40B4-BE49-F238E27FC236}">
                <a16:creationId xmlns:a16="http://schemas.microsoft.com/office/drawing/2014/main" id="{A0738306-A520-4233-9341-16E03973C7C9}"/>
              </a:ext>
            </a:extLst>
          </p:cNvPr>
          <p:cNvSpPr>
            <a:spLocks noGrp="1"/>
          </p:cNvSpPr>
          <p:nvPr>
            <p:ph idx="1"/>
          </p:nvPr>
        </p:nvSpPr>
        <p:spPr>
          <a:xfrm>
            <a:off x="838200" y="1690688"/>
            <a:ext cx="9601200" cy="4703085"/>
          </a:xfrm>
        </p:spPr>
        <p:txBody>
          <a:bodyPr>
            <a:normAutofit lnSpcReduction="10000"/>
          </a:bodyPr>
          <a:lstStyle/>
          <a:p>
            <a:pPr lvl="0"/>
            <a:r>
              <a:rPr lang="en-US" sz="3600" dirty="0"/>
              <a:t>In 2013 – 99,330 Ontarians (40+) living in the community (</a:t>
            </a:r>
            <a:r>
              <a:rPr lang="en-US" sz="3600" i="1" dirty="0"/>
              <a:t>not including long-term care</a:t>
            </a:r>
            <a:r>
              <a:rPr lang="en-US" sz="3600" dirty="0"/>
              <a:t>) were living with a diagnosis of dementia, an increase of more than 40% since 2007</a:t>
            </a:r>
          </a:p>
          <a:p>
            <a:pPr lvl="0"/>
            <a:r>
              <a:rPr lang="en-US" sz="3600" dirty="0"/>
              <a:t>In 2013 – almost 60% of community-dwelling Ontarians with a diagnosis of dementia were women</a:t>
            </a:r>
          </a:p>
          <a:p>
            <a:r>
              <a:rPr lang="en-US" sz="3600" dirty="0"/>
              <a:t>In 2013 – the median age of community-dwelling Ontarians with dementia was 81 years old</a:t>
            </a:r>
          </a:p>
          <a:p>
            <a:pPr lvl="0"/>
            <a:endParaRPr lang="en-US" sz="2800" dirty="0"/>
          </a:p>
        </p:txBody>
      </p:sp>
    </p:spTree>
    <p:extLst>
      <p:ext uri="{BB962C8B-B14F-4D97-AF65-F5344CB8AC3E}">
        <p14:creationId xmlns:p14="http://schemas.microsoft.com/office/powerpoint/2010/main" val="4243352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48781-EBCA-48A1-BC17-2019194CEACF}"/>
              </a:ext>
            </a:extLst>
          </p:cNvPr>
          <p:cNvSpPr>
            <a:spLocks noGrp="1"/>
          </p:cNvSpPr>
          <p:nvPr>
            <p:ph type="title"/>
          </p:nvPr>
        </p:nvSpPr>
        <p:spPr/>
        <p:txBody>
          <a:bodyPr/>
          <a:lstStyle/>
          <a:p>
            <a:r>
              <a:rPr lang="en-CA" dirty="0"/>
              <a:t>Dementia Statistics</a:t>
            </a:r>
            <a:endParaRPr lang="en-US" dirty="0"/>
          </a:p>
        </p:txBody>
      </p:sp>
      <p:sp>
        <p:nvSpPr>
          <p:cNvPr id="3" name="Content Placeholder 2">
            <a:extLst>
              <a:ext uri="{FF2B5EF4-FFF2-40B4-BE49-F238E27FC236}">
                <a16:creationId xmlns:a16="http://schemas.microsoft.com/office/drawing/2014/main" id="{A0738306-A520-4233-9341-16E03973C7C9}"/>
              </a:ext>
            </a:extLst>
          </p:cNvPr>
          <p:cNvSpPr>
            <a:spLocks noGrp="1"/>
          </p:cNvSpPr>
          <p:nvPr>
            <p:ph idx="1"/>
          </p:nvPr>
        </p:nvSpPr>
        <p:spPr>
          <a:xfrm>
            <a:off x="838199" y="1488671"/>
            <a:ext cx="10899371" cy="3581400"/>
          </a:xfrm>
        </p:spPr>
        <p:txBody>
          <a:bodyPr>
            <a:noAutofit/>
          </a:bodyPr>
          <a:lstStyle/>
          <a:p>
            <a:pPr marL="0" indent="0">
              <a:buNone/>
            </a:pPr>
            <a:r>
              <a:rPr lang="en-CA" sz="4000" i="1" dirty="0"/>
              <a:t>Under 65</a:t>
            </a:r>
            <a:endParaRPr lang="en-US" sz="4000" i="1" dirty="0"/>
          </a:p>
          <a:p>
            <a:pPr lvl="0"/>
            <a:r>
              <a:rPr lang="en-CA" sz="4000" dirty="0"/>
              <a:t>While the risk for dementia increases with age, 2-10% of people with dementia are below the age of 65</a:t>
            </a:r>
            <a:endParaRPr lang="en-US" sz="4000" dirty="0"/>
          </a:p>
          <a:p>
            <a:r>
              <a:rPr lang="en-CA" sz="4000" dirty="0"/>
              <a:t>In 2013 -- more than 8,900 community-dwelling Ontarians  between the ages of 40 and 65 were living with a diagnosis of dementia (9.0% of the total community-dwelling population)</a:t>
            </a:r>
            <a:endParaRPr lang="en-US" sz="4000" dirty="0"/>
          </a:p>
        </p:txBody>
      </p:sp>
    </p:spTree>
    <p:extLst>
      <p:ext uri="{BB962C8B-B14F-4D97-AF65-F5344CB8AC3E}">
        <p14:creationId xmlns:p14="http://schemas.microsoft.com/office/powerpoint/2010/main" val="2910254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48781-EBCA-48A1-BC17-2019194CEACF}"/>
              </a:ext>
            </a:extLst>
          </p:cNvPr>
          <p:cNvSpPr>
            <a:spLocks noGrp="1"/>
          </p:cNvSpPr>
          <p:nvPr>
            <p:ph type="title"/>
          </p:nvPr>
        </p:nvSpPr>
        <p:spPr/>
        <p:txBody>
          <a:bodyPr/>
          <a:lstStyle/>
          <a:p>
            <a:r>
              <a:rPr lang="en-CA" dirty="0"/>
              <a:t>What is a Responsive Behaviour?</a:t>
            </a:r>
            <a:endParaRPr lang="en-US" dirty="0"/>
          </a:p>
        </p:txBody>
      </p:sp>
      <p:sp>
        <p:nvSpPr>
          <p:cNvPr id="3" name="Content Placeholder 2">
            <a:extLst>
              <a:ext uri="{FF2B5EF4-FFF2-40B4-BE49-F238E27FC236}">
                <a16:creationId xmlns:a16="http://schemas.microsoft.com/office/drawing/2014/main" id="{A0738306-A520-4233-9341-16E03973C7C9}"/>
              </a:ext>
            </a:extLst>
          </p:cNvPr>
          <p:cNvSpPr>
            <a:spLocks noGrp="1"/>
          </p:cNvSpPr>
          <p:nvPr>
            <p:ph idx="1"/>
          </p:nvPr>
        </p:nvSpPr>
        <p:spPr>
          <a:xfrm>
            <a:off x="803324" y="1431922"/>
            <a:ext cx="10550476" cy="4652963"/>
          </a:xfrm>
        </p:spPr>
        <p:txBody>
          <a:bodyPr>
            <a:noAutofit/>
          </a:bodyPr>
          <a:lstStyle/>
          <a:p>
            <a:r>
              <a:rPr lang="en-CA" sz="3200" dirty="0"/>
              <a:t>Responsive behaviours is a term that is often preferred by persons living with dementia, mental health, substance use and/or other neurological disorders to describe how their actions, words and gestures are a response to something important in their personal, social or physical environment </a:t>
            </a:r>
            <a:r>
              <a:rPr lang="en-CA" sz="3200" i="1" dirty="0"/>
              <a:t>(Alzheimer Society of Ontario, 2014)</a:t>
            </a:r>
            <a:r>
              <a:rPr lang="en-CA" sz="3200" dirty="0"/>
              <a:t>. </a:t>
            </a:r>
          </a:p>
          <a:p>
            <a:r>
              <a:rPr lang="en-CA" sz="3200" dirty="0"/>
              <a:t>These behaviours are often a result of changes in the brain affecting memory, judgement, orientation and mood.</a:t>
            </a:r>
          </a:p>
          <a:p>
            <a:r>
              <a:rPr lang="en-CA" sz="3200" dirty="0"/>
              <a:t>Responsive behaviour indicates a change in a person’s baseline behaviour.</a:t>
            </a:r>
            <a:endParaRPr lang="en-US" sz="3200" dirty="0"/>
          </a:p>
        </p:txBody>
      </p:sp>
    </p:spTree>
    <p:extLst>
      <p:ext uri="{BB962C8B-B14F-4D97-AF65-F5344CB8AC3E}">
        <p14:creationId xmlns:p14="http://schemas.microsoft.com/office/powerpoint/2010/main" val="3673448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8945" y="0"/>
            <a:ext cx="9402793" cy="2098226"/>
          </a:xfrm>
        </p:spPr>
        <p:txBody>
          <a:bodyPr/>
          <a:lstStyle/>
          <a:p>
            <a:r>
              <a:rPr lang="en-CA" b="1" dirty="0"/>
              <a:t>Chat Pod reflection</a:t>
            </a:r>
          </a:p>
        </p:txBody>
      </p:sp>
      <p:sp>
        <p:nvSpPr>
          <p:cNvPr id="3" name="Subtitle 2"/>
          <p:cNvSpPr>
            <a:spLocks noGrp="1"/>
          </p:cNvSpPr>
          <p:nvPr>
            <p:ph type="subTitle" idx="1"/>
          </p:nvPr>
        </p:nvSpPr>
        <p:spPr>
          <a:xfrm>
            <a:off x="919575" y="2098226"/>
            <a:ext cx="6965752" cy="1668145"/>
          </a:xfrm>
        </p:spPr>
        <p:txBody>
          <a:bodyPr>
            <a:noAutofit/>
          </a:bodyPr>
          <a:lstStyle/>
          <a:p>
            <a:r>
              <a:rPr lang="en-CA" sz="3600" dirty="0"/>
              <a:t>“Having completed this brief segment on dementia and responsive behaviours, please describe opportunities that may exist within the justice sector to enhance knowledge and build capacity in this area?”</a:t>
            </a:r>
          </a:p>
        </p:txBody>
      </p:sp>
      <p:pic>
        <p:nvPicPr>
          <p:cNvPr id="3074" name="Picture 2" descr="Image result for chat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1602" y="2281106"/>
            <a:ext cx="3569590" cy="2408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183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CD001-C4D7-41CF-AEDC-C712C258E46A}"/>
              </a:ext>
            </a:extLst>
          </p:cNvPr>
          <p:cNvSpPr>
            <a:spLocks noGrp="1"/>
          </p:cNvSpPr>
          <p:nvPr>
            <p:ph type="title"/>
          </p:nvPr>
        </p:nvSpPr>
        <p:spPr>
          <a:xfrm>
            <a:off x="449464" y="1736726"/>
            <a:ext cx="10515600" cy="2852737"/>
          </a:xfrm>
        </p:spPr>
        <p:txBody>
          <a:bodyPr>
            <a:normAutofit/>
          </a:bodyPr>
          <a:lstStyle/>
          <a:p>
            <a:r>
              <a:rPr lang="en-US" sz="4000" dirty="0"/>
              <a:t>Dementia and Justice System statistics</a:t>
            </a:r>
          </a:p>
        </p:txBody>
      </p:sp>
      <p:sp>
        <p:nvSpPr>
          <p:cNvPr id="3" name="Text Placeholder 2">
            <a:extLst>
              <a:ext uri="{FF2B5EF4-FFF2-40B4-BE49-F238E27FC236}">
                <a16:creationId xmlns:a16="http://schemas.microsoft.com/office/drawing/2014/main" id="{04A33CC7-CB6D-434A-8E60-1B2B3D551AF3}"/>
              </a:ext>
            </a:extLst>
          </p:cNvPr>
          <p:cNvSpPr>
            <a:spLocks noGrp="1"/>
          </p:cNvSpPr>
          <p:nvPr>
            <p:ph type="body" idx="1"/>
          </p:nvPr>
        </p:nvSpPr>
        <p:spPr/>
        <p:txBody>
          <a:bodyPr>
            <a:noAutofit/>
          </a:bodyPr>
          <a:lstStyle/>
          <a:p>
            <a:r>
              <a:rPr lang="en-US" sz="3600" dirty="0"/>
              <a:t>Monica Bretzlaff</a:t>
            </a:r>
            <a:br>
              <a:rPr lang="en-US" sz="3600" dirty="0"/>
            </a:br>
            <a:endParaRPr lang="en-US" sz="3600" dirty="0"/>
          </a:p>
        </p:txBody>
      </p:sp>
      <p:pic>
        <p:nvPicPr>
          <p:cNvPr id="5" name="Picture 4"/>
          <p:cNvPicPr>
            <a:picLocks noChangeAspect="1"/>
          </p:cNvPicPr>
          <p:nvPr/>
        </p:nvPicPr>
        <p:blipFill>
          <a:blip r:embed="rId2"/>
          <a:stretch>
            <a:fillRect/>
          </a:stretch>
        </p:blipFill>
        <p:spPr>
          <a:xfrm>
            <a:off x="7323124" y="738187"/>
            <a:ext cx="4024326" cy="2620155"/>
          </a:xfrm>
          <a:prstGeom prst="rect">
            <a:avLst/>
          </a:prstGeom>
        </p:spPr>
      </p:pic>
    </p:spTree>
    <p:extLst>
      <p:ext uri="{BB962C8B-B14F-4D97-AF65-F5344CB8AC3E}">
        <p14:creationId xmlns:p14="http://schemas.microsoft.com/office/powerpoint/2010/main" val="3809867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8945" y="0"/>
            <a:ext cx="9402793" cy="2098226"/>
          </a:xfrm>
        </p:spPr>
        <p:txBody>
          <a:bodyPr/>
          <a:lstStyle/>
          <a:p>
            <a:r>
              <a:rPr lang="en-CA" b="1" dirty="0"/>
              <a:t>Chat Pod reflection</a:t>
            </a:r>
          </a:p>
        </p:txBody>
      </p:sp>
      <p:sp>
        <p:nvSpPr>
          <p:cNvPr id="3" name="Subtitle 2"/>
          <p:cNvSpPr>
            <a:spLocks noGrp="1"/>
          </p:cNvSpPr>
          <p:nvPr>
            <p:ph type="subTitle" idx="1"/>
          </p:nvPr>
        </p:nvSpPr>
        <p:spPr>
          <a:xfrm>
            <a:off x="919575" y="2098226"/>
            <a:ext cx="6965752" cy="1668145"/>
          </a:xfrm>
        </p:spPr>
        <p:txBody>
          <a:bodyPr>
            <a:noAutofit/>
          </a:bodyPr>
          <a:lstStyle/>
          <a:p>
            <a:r>
              <a:rPr lang="en-CA" sz="3600" dirty="0"/>
              <a:t>“What types of quantitative and/or qualitative data may be helpful to collect in order to advocate for enhanced supports and system improvements?”</a:t>
            </a:r>
          </a:p>
        </p:txBody>
      </p:sp>
      <p:pic>
        <p:nvPicPr>
          <p:cNvPr id="3074" name="Picture 2" descr="Image result for chat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1602" y="2281106"/>
            <a:ext cx="3569590" cy="2408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217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0F38E-C62C-4995-8656-D91A92B634A2}"/>
              </a:ext>
            </a:extLst>
          </p:cNvPr>
          <p:cNvSpPr>
            <a:spLocks noGrp="1"/>
          </p:cNvSpPr>
          <p:nvPr>
            <p:ph type="title"/>
          </p:nvPr>
        </p:nvSpPr>
        <p:spPr/>
        <p:txBody>
          <a:bodyPr>
            <a:normAutofit/>
          </a:bodyPr>
          <a:lstStyle/>
          <a:p>
            <a:r>
              <a:rPr lang="en-CA" sz="3900" dirty="0"/>
              <a:t>Dementia and Justice System Statistics</a:t>
            </a:r>
            <a:endParaRPr lang="en-US" sz="3900" dirty="0"/>
          </a:p>
        </p:txBody>
      </p:sp>
      <p:sp>
        <p:nvSpPr>
          <p:cNvPr id="3" name="Content Placeholder 2">
            <a:extLst>
              <a:ext uri="{FF2B5EF4-FFF2-40B4-BE49-F238E27FC236}">
                <a16:creationId xmlns:a16="http://schemas.microsoft.com/office/drawing/2014/main" id="{4C6DD839-3C4E-45B6-8F76-E5F0E56E86B6}"/>
              </a:ext>
            </a:extLst>
          </p:cNvPr>
          <p:cNvSpPr>
            <a:spLocks noGrp="1"/>
          </p:cNvSpPr>
          <p:nvPr>
            <p:ph idx="1"/>
          </p:nvPr>
        </p:nvSpPr>
        <p:spPr>
          <a:xfrm>
            <a:off x="838200" y="1690688"/>
            <a:ext cx="9601200" cy="4220307"/>
          </a:xfrm>
        </p:spPr>
        <p:txBody>
          <a:bodyPr>
            <a:noAutofit/>
          </a:bodyPr>
          <a:lstStyle/>
          <a:p>
            <a:pPr marL="457200" indent="-457200">
              <a:defRPr/>
            </a:pPr>
            <a:r>
              <a:rPr lang="en-US" sz="2400" dirty="0"/>
              <a:t>The type of incident varies, but according to a study published January 2015 in JAMA Neurology, </a:t>
            </a:r>
            <a:r>
              <a:rPr lang="en-US" sz="2400" u="sng" dirty="0"/>
              <a:t>more than a third</a:t>
            </a:r>
            <a:r>
              <a:rPr lang="en-US" sz="2400" dirty="0"/>
              <a:t> of people with </a:t>
            </a:r>
            <a:r>
              <a:rPr lang="en-US" sz="2400" dirty="0" err="1"/>
              <a:t>frontotemporal</a:t>
            </a:r>
            <a:r>
              <a:rPr lang="en-US" sz="2400" dirty="0"/>
              <a:t> dementia (FTD) act out criminal behaviors. </a:t>
            </a:r>
          </a:p>
          <a:p>
            <a:pPr>
              <a:buNone/>
              <a:defRPr/>
            </a:pPr>
            <a:endParaRPr lang="en-US" sz="2400" dirty="0"/>
          </a:p>
          <a:p>
            <a:pPr marL="457200" indent="-457200">
              <a:defRPr/>
            </a:pPr>
            <a:r>
              <a:rPr lang="en-US" sz="2400" dirty="0"/>
              <a:t>The study raises questions about how the criminal justice system should handle people with FTD and, even more pressingly, concerns about the plight of undiagnosed patients who may be languishing in prisons or on the streets.</a:t>
            </a:r>
          </a:p>
          <a:p>
            <a:pPr>
              <a:buNone/>
              <a:defRPr/>
            </a:pPr>
            <a:r>
              <a:rPr lang="en-US" sz="2400" dirty="0"/>
              <a:t> </a:t>
            </a:r>
          </a:p>
          <a:p>
            <a:pPr>
              <a:buNone/>
              <a:defRPr/>
            </a:pPr>
            <a:r>
              <a:rPr lang="en-CA" dirty="0"/>
              <a:t>Source: http://www.alzforum.org/</a:t>
            </a:r>
          </a:p>
          <a:p>
            <a:endParaRPr lang="en-US" sz="2400" dirty="0"/>
          </a:p>
        </p:txBody>
      </p:sp>
    </p:spTree>
    <p:extLst>
      <p:ext uri="{BB962C8B-B14F-4D97-AF65-F5344CB8AC3E}">
        <p14:creationId xmlns:p14="http://schemas.microsoft.com/office/powerpoint/2010/main" val="3520870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48154" y="342414"/>
            <a:ext cx="8670925" cy="1325563"/>
          </a:xfrm>
          <a:prstGeom prst="rect">
            <a:avLst/>
          </a:prstGeom>
        </p:spPr>
        <p:txBody>
          <a:bodyPr/>
          <a:lstStyle/>
          <a:p>
            <a:pPr>
              <a:lnSpc>
                <a:spcPct val="90000"/>
              </a:lnSpc>
              <a:spcBef>
                <a:spcPct val="0"/>
              </a:spcBef>
              <a:defRPr/>
            </a:pPr>
            <a:r>
              <a:rPr lang="en-CA" altLang="en-US" sz="3000" dirty="0">
                <a:ea typeface="+mj-ea"/>
                <a:cs typeface="+mj-cs"/>
              </a:rPr>
              <a:t>Criminal Behavior in Frontotemporal Dementia </a:t>
            </a:r>
          </a:p>
          <a:p>
            <a:pPr>
              <a:lnSpc>
                <a:spcPct val="90000"/>
              </a:lnSpc>
              <a:spcBef>
                <a:spcPct val="0"/>
              </a:spcBef>
              <a:defRPr/>
            </a:pPr>
            <a:r>
              <a:rPr lang="en-CA" altLang="en-US" sz="3000" dirty="0">
                <a:ea typeface="+mj-ea"/>
                <a:cs typeface="+mj-cs"/>
              </a:rPr>
              <a:t>and Alzheimer Disease</a:t>
            </a:r>
            <a:br>
              <a:rPr lang="en-CA" altLang="en-US" sz="1600" dirty="0">
                <a:latin typeface="+mj-lt"/>
                <a:ea typeface="+mj-ea"/>
                <a:cs typeface="+mj-cs"/>
              </a:rPr>
            </a:br>
            <a:endParaRPr lang="en-CA" altLang="en-US" sz="1600" dirty="0">
              <a:latin typeface="+mj-lt"/>
              <a:ea typeface="+mj-ea"/>
              <a:cs typeface="+mj-cs"/>
            </a:endParaRPr>
          </a:p>
        </p:txBody>
      </p:sp>
      <p:sp>
        <p:nvSpPr>
          <p:cNvPr id="3" name="Content Placeholder 2"/>
          <p:cNvSpPr txBox="1">
            <a:spLocks/>
          </p:cNvSpPr>
          <p:nvPr/>
        </p:nvSpPr>
        <p:spPr>
          <a:xfrm>
            <a:off x="633901" y="1396542"/>
            <a:ext cx="6747802" cy="4571999"/>
          </a:xfrm>
          <a:prstGeom prst="rect">
            <a:avLst/>
          </a:prstGeom>
        </p:spPr>
        <p:txBody>
          <a:bodyPr rtlCol="0">
            <a:normAutofit lnSpcReduction="10000"/>
          </a:bodyPr>
          <a:lstStyle/>
          <a:p>
            <a:pPr marL="457200" indent="-457200">
              <a:lnSpc>
                <a:spcPct val="90000"/>
              </a:lnSpc>
              <a:spcBef>
                <a:spcPts val="1000"/>
              </a:spcBef>
              <a:buFont typeface="Wingdings" panose="05000000000000000000" pitchFamily="2" charset="2"/>
              <a:buChar char="§"/>
              <a:defRPr/>
            </a:pPr>
            <a:r>
              <a:rPr lang="en-CA" sz="2400" dirty="0"/>
              <a:t>Criminal behaviours emerge in individuals with no history of antisocial activities and have been observed in patients with a variety of neurocognitive illnesses, including Alzheimer disease (AD), Frontotemporal dementia (FTD), semantic variant of Primary Progressive Aphasia (</a:t>
            </a:r>
            <a:r>
              <a:rPr lang="en-CA" sz="2400" dirty="0" err="1"/>
              <a:t>svPPA</a:t>
            </a:r>
            <a:r>
              <a:rPr lang="en-CA" sz="2400" dirty="0"/>
              <a:t>), Huntington disease (HD), Human Immunodeficiency Virus–related dementia, and Substance-induced dementia.</a:t>
            </a:r>
          </a:p>
          <a:p>
            <a:pPr marL="457200" indent="-457200">
              <a:lnSpc>
                <a:spcPct val="90000"/>
              </a:lnSpc>
              <a:spcBef>
                <a:spcPts val="1000"/>
              </a:spcBef>
              <a:buFont typeface="Wingdings" panose="05000000000000000000" pitchFamily="2" charset="2"/>
              <a:buChar char="§"/>
              <a:defRPr/>
            </a:pPr>
            <a:endParaRPr lang="en-CA" sz="2400" dirty="0"/>
          </a:p>
          <a:p>
            <a:pPr marL="457200" indent="-457200">
              <a:lnSpc>
                <a:spcPct val="90000"/>
              </a:lnSpc>
              <a:spcBef>
                <a:spcPts val="1000"/>
              </a:spcBef>
              <a:buFont typeface="Wingdings" panose="05000000000000000000" pitchFamily="2" charset="2"/>
              <a:buChar char="§"/>
              <a:defRPr/>
            </a:pPr>
            <a:r>
              <a:rPr lang="en-CA" sz="2400" dirty="0"/>
              <a:t>The crimes committed by people with dementia range from theft, traffic violations with or without the influence of alcohol, violence, hypersexuality and homicide.</a:t>
            </a:r>
          </a:p>
          <a:p>
            <a:pPr marL="228600" indent="-228600">
              <a:lnSpc>
                <a:spcPct val="90000"/>
              </a:lnSpc>
              <a:spcBef>
                <a:spcPts val="1000"/>
              </a:spcBef>
              <a:buFont typeface="Wingdings" panose="05000000000000000000" pitchFamily="2" charset="2"/>
              <a:buChar char="§"/>
              <a:defRPr/>
            </a:pPr>
            <a:endParaRPr lang="en-CA" sz="2400" dirty="0"/>
          </a:p>
        </p:txBody>
      </p:sp>
      <p:pic>
        <p:nvPicPr>
          <p:cNvPr id="8194" name="Picture 2" descr="Image result for dement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703" y="1667977"/>
            <a:ext cx="4538990" cy="3881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528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9EF3173D-D768-4E5A-90F1-A1DA0A746A94}"/>
              </a:ext>
            </a:extLst>
          </p:cNvPr>
          <p:cNvSpPr>
            <a:spLocks noGrp="1"/>
          </p:cNvSpPr>
          <p:nvPr>
            <p:ph type="title"/>
          </p:nvPr>
        </p:nvSpPr>
        <p:spPr>
          <a:xfrm>
            <a:off x="2130103" y="492249"/>
            <a:ext cx="4628926" cy="789161"/>
          </a:xfrm>
        </p:spPr>
        <p:txBody>
          <a:bodyPr/>
          <a:lstStyle/>
          <a:p>
            <a:pPr eaLnBrk="1" hangingPunct="1">
              <a:defRPr/>
            </a:pPr>
            <a:r>
              <a:rPr lang="en-US" altLang="en-US" sz="3600" b="1" dirty="0">
                <a:solidFill>
                  <a:srgbClr val="016163"/>
                </a:solidFill>
                <a:latin typeface="Source Sans Pro Light" panose="020B0403030403020204" pitchFamily="34" charset="0"/>
                <a:ea typeface="ＭＳ Ｐゴシック" panose="020B0600070205080204" pitchFamily="34" charset="-128"/>
              </a:rPr>
              <a:t>HSJCC Webinars</a:t>
            </a:r>
          </a:p>
        </p:txBody>
      </p:sp>
      <p:sp>
        <p:nvSpPr>
          <p:cNvPr id="8195" name="Content Placeholder 2">
            <a:extLst>
              <a:ext uri="{FF2B5EF4-FFF2-40B4-BE49-F238E27FC236}">
                <a16:creationId xmlns:a16="http://schemas.microsoft.com/office/drawing/2014/main" id="{74EA11D7-C6B8-4157-9236-B79C0E14843C}"/>
              </a:ext>
            </a:extLst>
          </p:cNvPr>
          <p:cNvSpPr>
            <a:spLocks noGrp="1"/>
          </p:cNvSpPr>
          <p:nvPr>
            <p:ph idx="1"/>
          </p:nvPr>
        </p:nvSpPr>
        <p:spPr>
          <a:xfrm>
            <a:off x="2130103" y="1981275"/>
            <a:ext cx="9135995" cy="3388816"/>
          </a:xfrm>
        </p:spPr>
        <p:txBody>
          <a:bodyPr>
            <a:normAutofit/>
          </a:bodyPr>
          <a:lstStyle/>
          <a:p>
            <a:pPr eaLnBrk="1" hangingPunct="1">
              <a:defRPr/>
            </a:pPr>
            <a:r>
              <a:rPr lang="en-CA" altLang="en-US" sz="2400" dirty="0">
                <a:latin typeface="Source Sans Pro Light" panose="020B0403030403020204" pitchFamily="34" charset="0"/>
                <a:ea typeface="ＭＳ Ｐゴシック" panose="020B0600070205080204" pitchFamily="34" charset="-128"/>
              </a:rPr>
              <a:t>We will pause for key chat pod reflections following each section.  Furthermore, we will hold a Q&amp;A period at the end of our webinar. To ask a question, please type your question in the chat box</a:t>
            </a:r>
            <a:r>
              <a:rPr lang="en-US" altLang="en-US" sz="2400" dirty="0">
                <a:latin typeface="Source Sans Pro Light" panose="020B0403030403020204" pitchFamily="34" charset="0"/>
                <a:ea typeface="ＭＳ Ｐゴシック" panose="020B0600070205080204" pitchFamily="34" charset="-128"/>
              </a:rPr>
              <a:t>.</a:t>
            </a:r>
          </a:p>
          <a:p>
            <a:pPr marL="0" indent="0">
              <a:buNone/>
              <a:defRPr/>
            </a:pPr>
            <a:endParaRPr lang="en-US" altLang="en-US" sz="2400" dirty="0">
              <a:latin typeface="Source Sans Pro Light" panose="020B0403030403020204" pitchFamily="34" charset="0"/>
              <a:ea typeface="ＭＳ Ｐゴシック" panose="020B0600070205080204" pitchFamily="34" charset="-128"/>
            </a:endParaRPr>
          </a:p>
          <a:p>
            <a:pPr eaLnBrk="1" hangingPunct="1">
              <a:defRPr/>
            </a:pPr>
            <a:r>
              <a:rPr lang="en-US" altLang="en-US" sz="2400" dirty="0">
                <a:latin typeface="Source Sans Pro Light" panose="020B0403030403020204" pitchFamily="34" charset="0"/>
                <a:ea typeface="ＭＳ Ｐゴシック" panose="020B0600070205080204" pitchFamily="34" charset="-128"/>
              </a:rPr>
              <a:t>The power-point presentation will be available following the webinar.</a:t>
            </a:r>
          </a:p>
          <a:p>
            <a:pPr eaLnBrk="1" hangingPunct="1">
              <a:buFont typeface="Arial" panose="020B0604020202020204" pitchFamily="34" charset="0"/>
              <a:buNone/>
              <a:defRPr/>
            </a:pPr>
            <a:endParaRPr lang="en-US" altLang="en-US" sz="2400" dirty="0">
              <a:latin typeface="Source Sans Pro Light" panose="020B0403030403020204" pitchFamily="34" charset="0"/>
              <a:ea typeface="ＭＳ Ｐゴシック" panose="020B0600070205080204" pitchFamily="34" charset="-128"/>
            </a:endParaRPr>
          </a:p>
          <a:p>
            <a:pPr eaLnBrk="1" hangingPunct="1">
              <a:defRPr/>
            </a:pPr>
            <a:r>
              <a:rPr lang="en-US" altLang="en-US" sz="2400" dirty="0">
                <a:latin typeface="Source Sans Pro Light" panose="020B0403030403020204" pitchFamily="34" charset="0"/>
                <a:ea typeface="ＭＳ Ｐゴシック" panose="020B0600070205080204" pitchFamily="34" charset="-128"/>
              </a:rPr>
              <a:t>Please complete the brief evaluation survey following the webinar.</a:t>
            </a:r>
            <a:endParaRPr lang="en-CA" altLang="en-US" sz="2400" dirty="0">
              <a:latin typeface="Source Sans Pro Light" panose="020B0403030403020204" pitchFamily="34" charset="0"/>
              <a:ea typeface="ＭＳ Ｐゴシック" panose="020B0600070205080204" pitchFamily="34" charset="-128"/>
            </a:endParaRPr>
          </a:p>
        </p:txBody>
      </p:sp>
      <p:pic>
        <p:nvPicPr>
          <p:cNvPr id="26628" name="Picture 2" descr="http://eenet.ca/wp-content/themes/eenet/img/eenet_logo.png">
            <a:extLst>
              <a:ext uri="{FF2B5EF4-FFF2-40B4-BE49-F238E27FC236}">
                <a16:creationId xmlns:a16="http://schemas.microsoft.com/office/drawing/2014/main" id="{7957954D-8400-4033-A159-6DC6652958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3512" y="5786438"/>
            <a:ext cx="1524744" cy="780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0">
            <a:extLst>
              <a:ext uri="{FF2B5EF4-FFF2-40B4-BE49-F238E27FC236}">
                <a16:creationId xmlns:a16="http://schemas.microsoft.com/office/drawing/2014/main" id="{9ACEECCD-BFF6-4201-9D01-8E89A27D35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338" y="5648028"/>
            <a:ext cx="2471291" cy="84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5063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5E8A87D-2ADB-4F5A-AE8D-FB3AEE633891}"/>
              </a:ext>
            </a:extLst>
          </p:cNvPr>
          <p:cNvSpPr txBox="1">
            <a:spLocks noGrp="1"/>
          </p:cNvSpPr>
          <p:nvPr>
            <p:ph type="title"/>
          </p:nvPr>
        </p:nvSpPr>
        <p:spPr>
          <a:xfrm>
            <a:off x="1371600" y="685800"/>
            <a:ext cx="9601200" cy="1019908"/>
          </a:xfrm>
          <a:prstGeom prst="rect">
            <a:avLst/>
          </a:prstGeom>
        </p:spPr>
        <p:txBody>
          <a:bodyPr>
            <a:normAutofit/>
          </a:bodyPr>
          <a:lstStyle/>
          <a:p>
            <a:pPr>
              <a:lnSpc>
                <a:spcPct val="90000"/>
              </a:lnSpc>
              <a:spcBef>
                <a:spcPct val="0"/>
              </a:spcBef>
              <a:defRPr/>
            </a:pPr>
            <a:r>
              <a:rPr lang="en-CA" altLang="en-US" sz="3000" dirty="0">
                <a:ea typeface="+mj-ea"/>
                <a:cs typeface="+mj-cs"/>
              </a:rPr>
              <a:t>Criminal Behavior in Frontotemporal Dementia </a:t>
            </a:r>
          </a:p>
          <a:p>
            <a:pPr>
              <a:lnSpc>
                <a:spcPct val="90000"/>
              </a:lnSpc>
              <a:spcBef>
                <a:spcPct val="0"/>
              </a:spcBef>
              <a:defRPr/>
            </a:pPr>
            <a:r>
              <a:rPr lang="en-CA" altLang="en-US" sz="3000" dirty="0">
                <a:ea typeface="+mj-ea"/>
                <a:cs typeface="+mj-cs"/>
              </a:rPr>
              <a:t>and Alzheimer Disease</a:t>
            </a:r>
            <a:endParaRPr lang="en-CA" altLang="en-US" sz="1600" dirty="0">
              <a:latin typeface="+mj-lt"/>
              <a:ea typeface="+mj-ea"/>
              <a:cs typeface="+mj-cs"/>
            </a:endParaRPr>
          </a:p>
        </p:txBody>
      </p:sp>
      <p:sp>
        <p:nvSpPr>
          <p:cNvPr id="3" name="Content Placeholder 2">
            <a:extLst>
              <a:ext uri="{FF2B5EF4-FFF2-40B4-BE49-F238E27FC236}">
                <a16:creationId xmlns:a16="http://schemas.microsoft.com/office/drawing/2014/main" id="{A95836F2-AC52-4885-B164-9F7FB076F57B}"/>
              </a:ext>
            </a:extLst>
          </p:cNvPr>
          <p:cNvSpPr>
            <a:spLocks noGrp="1"/>
          </p:cNvSpPr>
          <p:nvPr>
            <p:ph idx="1"/>
          </p:nvPr>
        </p:nvSpPr>
        <p:spPr>
          <a:xfrm>
            <a:off x="1371600" y="1863969"/>
            <a:ext cx="9601200" cy="4308231"/>
          </a:xfrm>
        </p:spPr>
        <p:txBody>
          <a:bodyPr>
            <a:normAutofit fontScale="92500" lnSpcReduction="10000"/>
          </a:bodyPr>
          <a:lstStyle/>
          <a:p>
            <a:pPr>
              <a:lnSpc>
                <a:spcPct val="90000"/>
              </a:lnSpc>
              <a:buFont typeface="Wingdings" panose="05000000000000000000" pitchFamily="2" charset="2"/>
              <a:buChar char="§"/>
              <a:defRPr/>
            </a:pPr>
            <a:r>
              <a:rPr lang="en-CA" sz="2600" dirty="0"/>
              <a:t>Of 2397 patients in the study, 204 (8.5%) had behaviours that could be interpreted as criminal. The major diagnostic groups included FTD (n = 64), PPA (n = 24) AD (n = 42), and HD (n = 6)</a:t>
            </a:r>
          </a:p>
          <a:p>
            <a:pPr>
              <a:lnSpc>
                <a:spcPct val="90000"/>
              </a:lnSpc>
              <a:buFont typeface="Wingdings" panose="05000000000000000000" pitchFamily="2" charset="2"/>
              <a:buChar char="§"/>
              <a:defRPr/>
            </a:pPr>
            <a:r>
              <a:rPr lang="en-CA" sz="2600" dirty="0"/>
              <a:t>19.9% of patients with FTD were reported to the police for criminal behaviour</a:t>
            </a:r>
          </a:p>
          <a:p>
            <a:pPr marL="0" indent="0">
              <a:lnSpc>
                <a:spcPct val="90000"/>
              </a:lnSpc>
              <a:buNone/>
              <a:defRPr/>
            </a:pPr>
            <a:endParaRPr lang="en-CA" sz="2800" b="1" u="sng" dirty="0"/>
          </a:p>
          <a:p>
            <a:pPr marL="0" indent="0">
              <a:lnSpc>
                <a:spcPct val="90000"/>
              </a:lnSpc>
              <a:buNone/>
              <a:defRPr/>
            </a:pPr>
            <a:r>
              <a:rPr lang="en-CA" sz="2600" b="1" u="sng" dirty="0"/>
              <a:t>https://jamanetwork.com/journals/jamaneurology/fullarticle/2088872</a:t>
            </a:r>
            <a:r>
              <a:rPr lang="en-CA" sz="2600" b="1" dirty="0"/>
              <a:t> </a:t>
            </a:r>
            <a:endParaRPr lang="en-CA" sz="2600" dirty="0"/>
          </a:p>
          <a:p>
            <a:pPr>
              <a:lnSpc>
                <a:spcPct val="90000"/>
              </a:lnSpc>
              <a:buFont typeface="Wingdings" panose="05000000000000000000" pitchFamily="2" charset="2"/>
              <a:buChar char="§"/>
              <a:defRPr/>
            </a:pPr>
            <a:endParaRPr lang="en-CA" sz="2800" b="1" u="sng" dirty="0"/>
          </a:p>
          <a:p>
            <a:pPr marL="0" indent="0">
              <a:buNone/>
            </a:pPr>
            <a:endParaRPr lang="en-CA" altLang="en-US" dirty="0"/>
          </a:p>
          <a:p>
            <a:pPr marL="0" indent="0">
              <a:buNone/>
            </a:pPr>
            <a:r>
              <a:rPr lang="en-CA" altLang="en-US" sz="1700" dirty="0"/>
              <a:t>Madeleine </a:t>
            </a:r>
            <a:r>
              <a:rPr lang="en-CA" altLang="en-US" sz="1700" dirty="0" err="1"/>
              <a:t>Liljegren</a:t>
            </a:r>
            <a:r>
              <a:rPr lang="en-CA" altLang="en-US" sz="1700" dirty="0"/>
              <a:t>, MD; Georges </a:t>
            </a:r>
            <a:r>
              <a:rPr lang="en-CA" altLang="en-US" sz="1700" dirty="0" err="1"/>
              <a:t>Naasan</a:t>
            </a:r>
            <a:r>
              <a:rPr lang="en-CA" altLang="en-US" sz="1700" dirty="0"/>
              <a:t>, MD; Julia </a:t>
            </a:r>
            <a:r>
              <a:rPr lang="en-CA" altLang="en-US" sz="1700" dirty="0" err="1"/>
              <a:t>Temlett</a:t>
            </a:r>
            <a:r>
              <a:rPr lang="en-CA" altLang="en-US" sz="1700" dirty="0"/>
              <a:t>, MBBS; David C. Perry, MD; Katherine P. Rankin, PhD; Jennifer </a:t>
            </a:r>
            <a:r>
              <a:rPr lang="en-CA" altLang="en-US" sz="1700" dirty="0" err="1"/>
              <a:t>Merrilees</a:t>
            </a:r>
            <a:r>
              <a:rPr lang="en-CA" altLang="en-US" sz="1700" dirty="0"/>
              <a:t>, PhD; Lea T. Grinberg, MD, PhD; William W. Seeley, MD; </a:t>
            </a:r>
            <a:r>
              <a:rPr lang="en-CA" altLang="en-US" sz="1700" dirty="0" err="1"/>
              <a:t>Elisabet</a:t>
            </a:r>
            <a:r>
              <a:rPr lang="en-CA" altLang="en-US" sz="1700" dirty="0"/>
              <a:t> Englund, MD; Bruce L Miller, MD</a:t>
            </a:r>
            <a:endParaRPr lang="en-US" sz="1700" dirty="0"/>
          </a:p>
        </p:txBody>
      </p:sp>
    </p:spTree>
    <p:extLst>
      <p:ext uri="{BB962C8B-B14F-4D97-AF65-F5344CB8AC3E}">
        <p14:creationId xmlns:p14="http://schemas.microsoft.com/office/powerpoint/2010/main" val="84667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45840" y="365126"/>
            <a:ext cx="8450262" cy="1325563"/>
          </a:xfrm>
          <a:prstGeom prst="rect">
            <a:avLst/>
          </a:prstGeom>
        </p:spPr>
        <p:txBody>
          <a:bodyPr/>
          <a:lstStyle/>
          <a:p>
            <a:pPr>
              <a:lnSpc>
                <a:spcPct val="90000"/>
              </a:lnSpc>
              <a:spcBef>
                <a:spcPct val="0"/>
              </a:spcBef>
              <a:defRPr/>
            </a:pPr>
            <a:r>
              <a:rPr lang="en-CA" altLang="en-US" sz="4000" dirty="0">
                <a:latin typeface="+mj-lt"/>
                <a:ea typeface="+mj-ea"/>
                <a:cs typeface="+mj-cs"/>
              </a:rPr>
              <a:t>Crime Categories Across the Diagnostic Spectrum</a:t>
            </a:r>
          </a:p>
        </p:txBody>
      </p:sp>
      <p:pic>
        <p:nvPicPr>
          <p:cNvPr id="3" name="Picture 2" descr="image002"/>
          <p:cNvPicPr>
            <a:picLocks noChangeAspect="1" noChangeArrowheads="1"/>
          </p:cNvPicPr>
          <p:nvPr/>
        </p:nvPicPr>
        <p:blipFill>
          <a:blip r:embed="rId2" cstate="print"/>
          <a:srcRect/>
          <a:stretch>
            <a:fillRect/>
          </a:stretch>
        </p:blipFill>
        <p:spPr bwMode="auto">
          <a:xfrm>
            <a:off x="1424309" y="1899016"/>
            <a:ext cx="8371793" cy="4418012"/>
          </a:xfrm>
          <a:prstGeom prst="rect">
            <a:avLst/>
          </a:prstGeom>
          <a:noFill/>
          <a:ln w="9525">
            <a:noFill/>
            <a:miter lim="800000"/>
            <a:headEnd/>
            <a:tailEnd/>
          </a:ln>
        </p:spPr>
      </p:pic>
    </p:spTree>
    <p:extLst>
      <p:ext uri="{BB962C8B-B14F-4D97-AF65-F5344CB8AC3E}">
        <p14:creationId xmlns:p14="http://schemas.microsoft.com/office/powerpoint/2010/main" val="3636953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0F38E-C62C-4995-8656-D91A92B634A2}"/>
              </a:ext>
            </a:extLst>
          </p:cNvPr>
          <p:cNvSpPr txBox="1">
            <a:spLocks/>
          </p:cNvSpPr>
          <p:nvPr/>
        </p:nvSpPr>
        <p:spPr>
          <a:xfrm>
            <a:off x="1572357" y="365128"/>
            <a:ext cx="7886700" cy="689950"/>
          </a:xfrm>
          <a:prstGeom prst="rect">
            <a:avLst/>
          </a:prstGeom>
        </p:spPr>
        <p:txBody>
          <a:bodyPr>
            <a:normAutofit/>
          </a:bodyPr>
          <a:lstStyle/>
          <a:p>
            <a:pPr>
              <a:lnSpc>
                <a:spcPct val="90000"/>
              </a:lnSpc>
              <a:spcBef>
                <a:spcPct val="0"/>
              </a:spcBef>
              <a:defRPr/>
            </a:pPr>
            <a:r>
              <a:rPr lang="en-CA" sz="4000" dirty="0">
                <a:latin typeface="+mj-lt"/>
                <a:ea typeface="+mj-ea"/>
                <a:cs typeface="+mj-cs"/>
              </a:rPr>
              <a:t>Other Points to Consider</a:t>
            </a:r>
            <a:endParaRPr lang="en-US" sz="4000" dirty="0">
              <a:latin typeface="+mj-lt"/>
              <a:ea typeface="+mj-ea"/>
              <a:cs typeface="+mj-cs"/>
            </a:endParaRPr>
          </a:p>
        </p:txBody>
      </p:sp>
      <p:sp>
        <p:nvSpPr>
          <p:cNvPr id="3" name="Content Placeholder 2">
            <a:extLst>
              <a:ext uri="{FF2B5EF4-FFF2-40B4-BE49-F238E27FC236}">
                <a16:creationId xmlns:a16="http://schemas.microsoft.com/office/drawing/2014/main" id="{4C6DD839-3C4E-45B6-8F76-E5F0E56E86B6}"/>
              </a:ext>
            </a:extLst>
          </p:cNvPr>
          <p:cNvSpPr txBox="1">
            <a:spLocks/>
          </p:cNvSpPr>
          <p:nvPr/>
        </p:nvSpPr>
        <p:spPr>
          <a:xfrm>
            <a:off x="1572357" y="1260059"/>
            <a:ext cx="8960827" cy="5408660"/>
          </a:xfrm>
          <a:prstGeom prst="rect">
            <a:avLst/>
          </a:prstGeom>
        </p:spPr>
        <p:txBody>
          <a:bodyPr>
            <a:noAutofit/>
          </a:bodyPr>
          <a:lstStyle/>
          <a:p>
            <a:pPr marL="457200" indent="-457200">
              <a:lnSpc>
                <a:spcPct val="90000"/>
              </a:lnSpc>
              <a:spcBef>
                <a:spcPts val="1000"/>
              </a:spcBef>
              <a:buFont typeface="Wingdings" panose="05000000000000000000" pitchFamily="2" charset="2"/>
              <a:buChar char="§"/>
              <a:defRPr/>
            </a:pPr>
            <a:r>
              <a:rPr lang="en-CA" sz="2400" dirty="0"/>
              <a:t>Long –term Care Homes (LTCH’s) required to contact police if they feel a violation of the criminal code has occurred.</a:t>
            </a:r>
          </a:p>
          <a:p>
            <a:pPr marL="1371600" lvl="2" indent="-457200">
              <a:lnSpc>
                <a:spcPct val="90000"/>
              </a:lnSpc>
              <a:spcBef>
                <a:spcPts val="1000"/>
              </a:spcBef>
              <a:buFont typeface="Wingdings" panose="05000000000000000000" pitchFamily="2" charset="2"/>
              <a:buChar char="§"/>
              <a:defRPr/>
            </a:pPr>
            <a:r>
              <a:rPr lang="en-CA" sz="2400" dirty="0"/>
              <a:t>Interpretation </a:t>
            </a:r>
          </a:p>
          <a:p>
            <a:pPr marL="1371600" lvl="2" indent="-457200">
              <a:lnSpc>
                <a:spcPct val="90000"/>
              </a:lnSpc>
              <a:spcBef>
                <a:spcPts val="1000"/>
              </a:spcBef>
              <a:buFont typeface="Wingdings" panose="05000000000000000000" pitchFamily="2" charset="2"/>
              <a:buChar char="§"/>
              <a:defRPr/>
            </a:pPr>
            <a:r>
              <a:rPr lang="en-CA" sz="2400" dirty="0"/>
              <a:t>Implications</a:t>
            </a:r>
          </a:p>
          <a:p>
            <a:pPr marL="1371600" lvl="2" indent="-457200">
              <a:lnSpc>
                <a:spcPct val="90000"/>
              </a:lnSpc>
              <a:spcBef>
                <a:spcPts val="1000"/>
              </a:spcBef>
              <a:buFont typeface="Wingdings" panose="05000000000000000000" pitchFamily="2" charset="2"/>
              <a:buChar char="§"/>
              <a:defRPr/>
            </a:pPr>
            <a:r>
              <a:rPr lang="en-CA" sz="2400" dirty="0"/>
              <a:t>Predictors and prevention</a:t>
            </a:r>
          </a:p>
          <a:p>
            <a:pPr marL="457200" indent="-457200">
              <a:lnSpc>
                <a:spcPct val="90000"/>
              </a:lnSpc>
              <a:spcBef>
                <a:spcPts val="1000"/>
              </a:spcBef>
              <a:buFont typeface="Wingdings" panose="05000000000000000000" pitchFamily="2" charset="2"/>
              <a:buChar char="§"/>
              <a:defRPr/>
            </a:pPr>
            <a:r>
              <a:rPr lang="en-CA" sz="2400" dirty="0"/>
              <a:t>Charges- discretion</a:t>
            </a:r>
          </a:p>
          <a:p>
            <a:pPr marL="1371600" lvl="2" indent="-457200">
              <a:lnSpc>
                <a:spcPct val="90000"/>
              </a:lnSpc>
              <a:spcBef>
                <a:spcPts val="1000"/>
              </a:spcBef>
              <a:buFont typeface="Wingdings" panose="05000000000000000000" pitchFamily="2" charset="2"/>
              <a:buChar char="§"/>
              <a:defRPr/>
            </a:pPr>
            <a:r>
              <a:rPr lang="en-CA" sz="2400" dirty="0"/>
              <a:t>Seriousness of offence</a:t>
            </a:r>
          </a:p>
          <a:p>
            <a:pPr marL="1371600" lvl="2" indent="-457200">
              <a:lnSpc>
                <a:spcPct val="90000"/>
              </a:lnSpc>
              <a:spcBef>
                <a:spcPts val="1000"/>
              </a:spcBef>
              <a:buFont typeface="Wingdings" panose="05000000000000000000" pitchFamily="2" charset="2"/>
              <a:buChar char="§"/>
              <a:defRPr/>
            </a:pPr>
            <a:r>
              <a:rPr lang="en-CA" sz="2400" dirty="0"/>
              <a:t>Circumstances leading to offence</a:t>
            </a:r>
          </a:p>
          <a:p>
            <a:pPr marL="1371600" lvl="2" indent="-457200">
              <a:lnSpc>
                <a:spcPct val="90000"/>
              </a:lnSpc>
              <a:spcBef>
                <a:spcPts val="1000"/>
              </a:spcBef>
              <a:buFont typeface="Wingdings" panose="05000000000000000000" pitchFamily="2" charset="2"/>
              <a:buChar char="§"/>
              <a:defRPr/>
            </a:pPr>
            <a:r>
              <a:rPr lang="en-CA" sz="2400" dirty="0"/>
              <a:t>Can alternative solutions be explored? </a:t>
            </a:r>
          </a:p>
          <a:p>
            <a:pPr lvl="2">
              <a:lnSpc>
                <a:spcPct val="90000"/>
              </a:lnSpc>
              <a:spcBef>
                <a:spcPts val="1000"/>
              </a:spcBef>
              <a:defRPr/>
            </a:pPr>
            <a:endParaRPr lang="en-CA" sz="2400" dirty="0"/>
          </a:p>
          <a:p>
            <a:pPr>
              <a:lnSpc>
                <a:spcPct val="90000"/>
              </a:lnSpc>
              <a:spcBef>
                <a:spcPts val="1000"/>
              </a:spcBef>
              <a:defRPr/>
            </a:pPr>
            <a:r>
              <a:rPr lang="en-CA" sz="1600" dirty="0"/>
              <a:t>Source:  Wahl, Judith A, Advocacy Centre for the Elderly. </a:t>
            </a:r>
            <a:r>
              <a:rPr lang="en-CA" sz="1600" dirty="0">
                <a:cs typeface="Arial" panose="020B0604020202020204" pitchFamily="34" charset="0"/>
              </a:rPr>
              <a:t>When Worlds Collide: Unravelling the Issues when individuals living with dementia intersect with the Criminal Justice System, 2014</a:t>
            </a:r>
            <a:endParaRPr lang="en-CA" sz="1600" dirty="0"/>
          </a:p>
          <a:p>
            <a:pPr marL="457200" indent="-457200">
              <a:lnSpc>
                <a:spcPct val="90000"/>
              </a:lnSpc>
              <a:spcBef>
                <a:spcPts val="1000"/>
              </a:spcBef>
              <a:buFont typeface="Wingdings" panose="05000000000000000000" pitchFamily="2" charset="2"/>
              <a:buChar char="§"/>
              <a:defRPr/>
            </a:pPr>
            <a:endParaRPr lang="en-US" sz="2400" dirty="0"/>
          </a:p>
        </p:txBody>
      </p:sp>
    </p:spTree>
    <p:extLst>
      <p:ext uri="{BB962C8B-B14F-4D97-AF65-F5344CB8AC3E}">
        <p14:creationId xmlns:p14="http://schemas.microsoft.com/office/powerpoint/2010/main" val="4212701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C4272-E880-49A2-8C3E-B57943CB4C6F}"/>
              </a:ext>
            </a:extLst>
          </p:cNvPr>
          <p:cNvSpPr>
            <a:spLocks noGrp="1"/>
          </p:cNvSpPr>
          <p:nvPr>
            <p:ph type="title"/>
          </p:nvPr>
        </p:nvSpPr>
        <p:spPr>
          <a:xfrm>
            <a:off x="1371600" y="685800"/>
            <a:ext cx="9601200" cy="797169"/>
          </a:xfrm>
        </p:spPr>
        <p:txBody>
          <a:bodyPr>
            <a:noAutofit/>
          </a:bodyPr>
          <a:lstStyle/>
          <a:p>
            <a:r>
              <a:rPr lang="en-CA" sz="4000" dirty="0"/>
              <a:t>Other Points to Consider</a:t>
            </a:r>
            <a:br>
              <a:rPr lang="en-US" sz="4000" dirty="0"/>
            </a:br>
            <a:endParaRPr lang="en-US" sz="4000" dirty="0"/>
          </a:p>
        </p:txBody>
      </p:sp>
      <p:sp>
        <p:nvSpPr>
          <p:cNvPr id="3" name="Content Placeholder 2">
            <a:extLst>
              <a:ext uri="{FF2B5EF4-FFF2-40B4-BE49-F238E27FC236}">
                <a16:creationId xmlns:a16="http://schemas.microsoft.com/office/drawing/2014/main" id="{E2C1BCA3-451A-486B-9DD3-576BFEE01B39}"/>
              </a:ext>
            </a:extLst>
          </p:cNvPr>
          <p:cNvSpPr>
            <a:spLocks noGrp="1"/>
          </p:cNvSpPr>
          <p:nvPr>
            <p:ph idx="1"/>
          </p:nvPr>
        </p:nvSpPr>
        <p:spPr>
          <a:xfrm>
            <a:off x="1371600" y="1793631"/>
            <a:ext cx="9601200" cy="3581400"/>
          </a:xfrm>
        </p:spPr>
        <p:txBody>
          <a:bodyPr>
            <a:normAutofit/>
          </a:bodyPr>
          <a:lstStyle/>
          <a:p>
            <a:pPr>
              <a:lnSpc>
                <a:spcPct val="90000"/>
              </a:lnSpc>
              <a:buFont typeface="Wingdings" panose="05000000000000000000" pitchFamily="2" charset="2"/>
              <a:buChar char="§"/>
              <a:defRPr/>
            </a:pPr>
            <a:r>
              <a:rPr lang="en-CA" sz="2800" dirty="0"/>
              <a:t>Domestic violence- charges laid, perpetrator removed from the home of the victim.  What does this mean for someone with a dementia and responsive behaviour who is living with their primary care partner?  What does this mean for the care partner?</a:t>
            </a:r>
          </a:p>
          <a:p>
            <a:pPr marL="457200" indent="-457200">
              <a:lnSpc>
                <a:spcPct val="90000"/>
              </a:lnSpc>
              <a:buFont typeface="Arial" panose="020B0604020202020204" pitchFamily="34" charset="0"/>
              <a:buChar char="•"/>
              <a:defRPr/>
            </a:pPr>
            <a:endParaRPr lang="en-CA" sz="2800" dirty="0"/>
          </a:p>
          <a:p>
            <a:pPr marL="0" indent="0">
              <a:lnSpc>
                <a:spcPct val="90000"/>
              </a:lnSpc>
              <a:buNone/>
              <a:defRPr/>
            </a:pPr>
            <a:r>
              <a:rPr lang="en-CA" sz="2400" dirty="0"/>
              <a:t>Source:  </a:t>
            </a:r>
            <a:r>
              <a:rPr lang="en-CA" sz="2400" dirty="0" err="1"/>
              <a:t>Alstrom</a:t>
            </a:r>
            <a:r>
              <a:rPr lang="en-CA" sz="2400" dirty="0"/>
              <a:t>, Corinne.  Dementia and policing:  Developing Best Practices for Law Enforcement. 2013.</a:t>
            </a:r>
          </a:p>
          <a:p>
            <a:endParaRPr lang="en-US" sz="2800" dirty="0"/>
          </a:p>
        </p:txBody>
      </p:sp>
    </p:spTree>
    <p:extLst>
      <p:ext uri="{BB962C8B-B14F-4D97-AF65-F5344CB8AC3E}">
        <p14:creationId xmlns:p14="http://schemas.microsoft.com/office/powerpoint/2010/main" val="2365657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8945" y="0"/>
            <a:ext cx="9402793" cy="2098226"/>
          </a:xfrm>
        </p:spPr>
        <p:txBody>
          <a:bodyPr/>
          <a:lstStyle/>
          <a:p>
            <a:r>
              <a:rPr lang="en-CA" b="1" dirty="0"/>
              <a:t>Chat Pod reflection</a:t>
            </a:r>
          </a:p>
        </p:txBody>
      </p:sp>
      <p:sp>
        <p:nvSpPr>
          <p:cNvPr id="3" name="Subtitle 2"/>
          <p:cNvSpPr>
            <a:spLocks noGrp="1"/>
          </p:cNvSpPr>
          <p:nvPr>
            <p:ph type="subTitle" idx="1"/>
          </p:nvPr>
        </p:nvSpPr>
        <p:spPr>
          <a:xfrm>
            <a:off x="919575" y="2098226"/>
            <a:ext cx="6965752" cy="1668145"/>
          </a:xfrm>
        </p:spPr>
        <p:txBody>
          <a:bodyPr>
            <a:noAutofit/>
          </a:bodyPr>
          <a:lstStyle/>
          <a:p>
            <a:r>
              <a:rPr lang="en-CA" sz="3600" dirty="0"/>
              <a:t>“What types of quantitative and/or qualitative data may be helpful to collect in order to advocate for enhanced supports and system improvements?”</a:t>
            </a:r>
          </a:p>
        </p:txBody>
      </p:sp>
      <p:pic>
        <p:nvPicPr>
          <p:cNvPr id="3074" name="Picture 2" descr="Image result for chat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1602" y="2281106"/>
            <a:ext cx="3569590" cy="2408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81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393B8-FA4F-4C5A-A6CF-E1C4FA834A73}"/>
              </a:ext>
            </a:extLst>
          </p:cNvPr>
          <p:cNvSpPr>
            <a:spLocks noGrp="1"/>
          </p:cNvSpPr>
          <p:nvPr>
            <p:ph type="title"/>
          </p:nvPr>
        </p:nvSpPr>
        <p:spPr/>
        <p:txBody>
          <a:bodyPr>
            <a:normAutofit/>
          </a:bodyPr>
          <a:lstStyle/>
          <a:p>
            <a:r>
              <a:rPr lang="en-US" sz="4000" dirty="0"/>
              <a:t>Case Studies</a:t>
            </a:r>
            <a:br>
              <a:rPr lang="en-US" sz="4000" dirty="0"/>
            </a:br>
            <a:endParaRPr lang="en-US" sz="4000" dirty="0"/>
          </a:p>
        </p:txBody>
      </p:sp>
      <p:sp>
        <p:nvSpPr>
          <p:cNvPr id="3" name="Text Placeholder 2">
            <a:extLst>
              <a:ext uri="{FF2B5EF4-FFF2-40B4-BE49-F238E27FC236}">
                <a16:creationId xmlns:a16="http://schemas.microsoft.com/office/drawing/2014/main" id="{F5758E42-5565-4000-87A2-A0BB528F7CD5}"/>
              </a:ext>
            </a:extLst>
          </p:cNvPr>
          <p:cNvSpPr>
            <a:spLocks noGrp="1"/>
          </p:cNvSpPr>
          <p:nvPr>
            <p:ph type="body" idx="1"/>
          </p:nvPr>
        </p:nvSpPr>
        <p:spPr>
          <a:xfrm>
            <a:off x="831850" y="4090699"/>
            <a:ext cx="10515600" cy="1500187"/>
          </a:xfrm>
          <a:solidFill>
            <a:schemeClr val="bg1"/>
          </a:solidFill>
        </p:spPr>
        <p:txBody>
          <a:bodyPr>
            <a:normAutofit/>
          </a:bodyPr>
          <a:lstStyle/>
          <a:p>
            <a:r>
              <a:rPr lang="en-US" sz="3600" dirty="0"/>
              <a:t>Sarah Denton</a:t>
            </a:r>
          </a:p>
        </p:txBody>
      </p:sp>
      <p:pic>
        <p:nvPicPr>
          <p:cNvPr id="10242" name="Picture 2" descr="Image result for case studi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6838" y="1709738"/>
            <a:ext cx="6445346" cy="4290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292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8945" y="0"/>
            <a:ext cx="9402793" cy="2098226"/>
          </a:xfrm>
        </p:spPr>
        <p:txBody>
          <a:bodyPr/>
          <a:lstStyle/>
          <a:p>
            <a:r>
              <a:rPr lang="en-CA" b="1" dirty="0"/>
              <a:t>Chat Pod reflection</a:t>
            </a:r>
          </a:p>
        </p:txBody>
      </p:sp>
      <p:sp>
        <p:nvSpPr>
          <p:cNvPr id="3" name="Subtitle 2"/>
          <p:cNvSpPr>
            <a:spLocks noGrp="1"/>
          </p:cNvSpPr>
          <p:nvPr>
            <p:ph type="subTitle" idx="1"/>
          </p:nvPr>
        </p:nvSpPr>
        <p:spPr>
          <a:xfrm>
            <a:off x="919575" y="2098226"/>
            <a:ext cx="6965752" cy="3820436"/>
          </a:xfrm>
        </p:spPr>
        <p:txBody>
          <a:bodyPr>
            <a:noAutofit/>
          </a:bodyPr>
          <a:lstStyle/>
          <a:p>
            <a:r>
              <a:rPr lang="en-CA" sz="3600" dirty="0"/>
              <a:t>“Do these case studies resonate with your clinical experiences?”</a:t>
            </a:r>
          </a:p>
          <a:p>
            <a:r>
              <a:rPr lang="en-CA" sz="3600" dirty="0"/>
              <a:t>“What additional resources could have been of benefit in redirecting these cases away from the justice sector?”</a:t>
            </a:r>
          </a:p>
        </p:txBody>
      </p:sp>
      <p:pic>
        <p:nvPicPr>
          <p:cNvPr id="3074" name="Picture 2" descr="Image result for chat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1602" y="2281106"/>
            <a:ext cx="3569590" cy="2408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770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Case Study A</a:t>
            </a:r>
          </a:p>
        </p:txBody>
      </p:sp>
      <p:sp>
        <p:nvSpPr>
          <p:cNvPr id="3" name="Content Placeholder 2"/>
          <p:cNvSpPr>
            <a:spLocks noGrp="1"/>
          </p:cNvSpPr>
          <p:nvPr>
            <p:ph idx="1"/>
          </p:nvPr>
        </p:nvSpPr>
        <p:spPr>
          <a:xfrm>
            <a:off x="1282700" y="1905000"/>
            <a:ext cx="9601200" cy="3581400"/>
          </a:xfrm>
        </p:spPr>
        <p:txBody>
          <a:bodyPr>
            <a:noAutofit/>
          </a:bodyPr>
          <a:lstStyle/>
          <a:p>
            <a:r>
              <a:rPr lang="en-CA" sz="2800" dirty="0"/>
              <a:t>John is a 70y/o male who presents to acute care from the community following an episode of verbal and physically responsive behaviours which have left his family fearing their safety. </a:t>
            </a:r>
          </a:p>
          <a:p>
            <a:r>
              <a:rPr lang="en-CA" sz="2800" dirty="0"/>
              <a:t>Family share a history of violence with prior contacts with police. There is a current restraining order preventing contact with his spouse.</a:t>
            </a:r>
          </a:p>
          <a:p>
            <a:r>
              <a:rPr lang="en-CA" sz="2800" dirty="0"/>
              <a:t>Diagnosis of a major neurocognitive disorder, vascular type.</a:t>
            </a:r>
          </a:p>
        </p:txBody>
      </p:sp>
    </p:spTree>
    <p:extLst>
      <p:ext uri="{BB962C8B-B14F-4D97-AF65-F5344CB8AC3E}">
        <p14:creationId xmlns:p14="http://schemas.microsoft.com/office/powerpoint/2010/main" val="2728077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Case Study B</a:t>
            </a:r>
          </a:p>
        </p:txBody>
      </p:sp>
      <p:sp>
        <p:nvSpPr>
          <p:cNvPr id="3" name="Content Placeholder 2"/>
          <p:cNvSpPr>
            <a:spLocks noGrp="1"/>
          </p:cNvSpPr>
          <p:nvPr>
            <p:ph idx="1"/>
          </p:nvPr>
        </p:nvSpPr>
        <p:spPr>
          <a:xfrm>
            <a:off x="1371600" y="1866900"/>
            <a:ext cx="9601200" cy="3581400"/>
          </a:xfrm>
        </p:spPr>
        <p:txBody>
          <a:bodyPr>
            <a:noAutofit/>
          </a:bodyPr>
          <a:lstStyle/>
          <a:p>
            <a:r>
              <a:rPr lang="en-CA" sz="2800" dirty="0"/>
              <a:t>Gary is a 65y/o male with a substance induced neurocognitive impairment. He currently resides in LTC and had been exhibiting wandering behaviours. </a:t>
            </a:r>
          </a:p>
          <a:p>
            <a:r>
              <a:rPr lang="en-CA" sz="2800" dirty="0"/>
              <a:t>There was an unwitnessed incident where it is believed Gary exhibited physically responsive behaviours resulting in injuries to his roommate. The roommate later succumbed to his injuries in hospital. </a:t>
            </a:r>
          </a:p>
          <a:p>
            <a:r>
              <a:rPr lang="en-CA" sz="2800" dirty="0"/>
              <a:t>Police were involved to investigate further and to determine the potential for criminal charges, at the time of the referral to BSO.</a:t>
            </a:r>
          </a:p>
        </p:txBody>
      </p:sp>
    </p:spTree>
    <p:extLst>
      <p:ext uri="{BB962C8B-B14F-4D97-AF65-F5344CB8AC3E}">
        <p14:creationId xmlns:p14="http://schemas.microsoft.com/office/powerpoint/2010/main" val="2798800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Case Study C</a:t>
            </a:r>
          </a:p>
        </p:txBody>
      </p:sp>
      <p:sp>
        <p:nvSpPr>
          <p:cNvPr id="3" name="Content Placeholder 2"/>
          <p:cNvSpPr>
            <a:spLocks noGrp="1"/>
          </p:cNvSpPr>
          <p:nvPr>
            <p:ph idx="1"/>
          </p:nvPr>
        </p:nvSpPr>
        <p:spPr>
          <a:xfrm>
            <a:off x="1371600" y="1816100"/>
            <a:ext cx="9601200" cy="4495800"/>
          </a:xfrm>
        </p:spPr>
        <p:txBody>
          <a:bodyPr>
            <a:normAutofit/>
          </a:bodyPr>
          <a:lstStyle/>
          <a:p>
            <a:r>
              <a:rPr lang="en-CA" sz="2800" dirty="0"/>
              <a:t>Glenn is a 75y/o male who first came into contact with police following an incident of physically responsive towards his spouse in the community. The police officer who attended the home pressed charges. Following, Glenn was brought into custody.</a:t>
            </a:r>
          </a:p>
          <a:p>
            <a:r>
              <a:rPr lang="en-CA" sz="2800" dirty="0"/>
              <a:t>During his presentation to court, he came into contact with a court worker, who in meeting with Glenn and his family suspected an potential underlying neurocognitive impairment, Alzheimer’s type and reached out to BSO.</a:t>
            </a:r>
          </a:p>
          <a:p>
            <a:endParaRPr lang="en-CA" dirty="0"/>
          </a:p>
          <a:p>
            <a:endParaRPr lang="en-CA" dirty="0"/>
          </a:p>
        </p:txBody>
      </p:sp>
    </p:spTree>
    <p:extLst>
      <p:ext uri="{BB962C8B-B14F-4D97-AF65-F5344CB8AC3E}">
        <p14:creationId xmlns:p14="http://schemas.microsoft.com/office/powerpoint/2010/main" val="2593935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eenet.ca/wp-content/themes/eenet/img/eenet_logo.png">
            <a:extLst>
              <a:ext uri="{FF2B5EF4-FFF2-40B4-BE49-F238E27FC236}">
                <a16:creationId xmlns:a16="http://schemas.microsoft.com/office/drawing/2014/main" id="{6F659321-8109-405E-8F62-2179DFC7B9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3512" y="5786438"/>
            <a:ext cx="1524744" cy="780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10">
            <a:extLst>
              <a:ext uri="{FF2B5EF4-FFF2-40B4-BE49-F238E27FC236}">
                <a16:creationId xmlns:a16="http://schemas.microsoft.com/office/drawing/2014/main" id="{2B63949C-D980-4A69-B568-0EA8F81AFE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0129" y="5670352"/>
            <a:ext cx="2471291" cy="84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a:extLst>
              <a:ext uri="{FF2B5EF4-FFF2-40B4-BE49-F238E27FC236}">
                <a16:creationId xmlns:a16="http://schemas.microsoft.com/office/drawing/2014/main" id="{E66CA7A3-1F6B-42F1-8C9F-9DBFC0E0C16A}"/>
              </a:ext>
            </a:extLst>
          </p:cNvPr>
          <p:cNvSpPr>
            <a:spLocks noGrp="1"/>
          </p:cNvSpPr>
          <p:nvPr>
            <p:ph type="title"/>
          </p:nvPr>
        </p:nvSpPr>
        <p:spPr>
          <a:xfrm>
            <a:off x="2031852" y="899815"/>
            <a:ext cx="7620372" cy="1273597"/>
          </a:xfrm>
        </p:spPr>
        <p:txBody>
          <a:bodyPr>
            <a:normAutofit/>
          </a:bodyPr>
          <a:lstStyle/>
          <a:p>
            <a:pPr>
              <a:defRPr/>
            </a:pPr>
            <a:r>
              <a:rPr lang="en-US" altLang="en-US" sz="3600" b="1" dirty="0">
                <a:solidFill>
                  <a:srgbClr val="016163"/>
                </a:solidFill>
                <a:latin typeface="Source Sans Pro Light" panose="020B0403030403020204" pitchFamily="34" charset="0"/>
                <a:ea typeface="ＭＳ Ｐゴシック" pitchFamily="34" charset="-128"/>
              </a:rPr>
              <a:t>About the HSJCC Network</a:t>
            </a:r>
            <a:endParaRPr lang="en-US" sz="3600" dirty="0">
              <a:solidFill>
                <a:srgbClr val="016163"/>
              </a:solidFill>
              <a:latin typeface="Source Sans Pro Light" panose="020B0403030403020204" pitchFamily="34" charset="0"/>
            </a:endParaRPr>
          </a:p>
        </p:txBody>
      </p:sp>
      <p:sp>
        <p:nvSpPr>
          <p:cNvPr id="13" name="Content Placeholder 2">
            <a:extLst>
              <a:ext uri="{FF2B5EF4-FFF2-40B4-BE49-F238E27FC236}">
                <a16:creationId xmlns:a16="http://schemas.microsoft.com/office/drawing/2014/main" id="{83E7E6E6-78DC-4EFA-9BCB-A6B502A7E1CD}"/>
              </a:ext>
            </a:extLst>
          </p:cNvPr>
          <p:cNvSpPr>
            <a:spLocks noGrp="1"/>
          </p:cNvSpPr>
          <p:nvPr>
            <p:ph idx="1"/>
          </p:nvPr>
        </p:nvSpPr>
        <p:spPr>
          <a:xfrm>
            <a:off x="2133451" y="1777008"/>
            <a:ext cx="7940725" cy="3893344"/>
          </a:xfrm>
        </p:spPr>
        <p:txBody>
          <a:bodyPr>
            <a:normAutofit fontScale="92500" lnSpcReduction="10000"/>
          </a:bodyPr>
          <a:lstStyle/>
          <a:p>
            <a:pPr>
              <a:buFont typeface="Wingdings" panose="05000000000000000000" pitchFamily="2" charset="2"/>
              <a:buNone/>
              <a:defRPr/>
            </a:pPr>
            <a:r>
              <a:rPr lang="en-CA" altLang="en-US" dirty="0">
                <a:latin typeface="Source Sans Pro Light" panose="020B0403030403020204" pitchFamily="34" charset="0"/>
                <a:ea typeface="ＭＳ Ｐゴシック" pitchFamily="34" charset="-128"/>
              </a:rPr>
              <a:t>HSJCC Network is comprised of:</a:t>
            </a:r>
          </a:p>
          <a:p>
            <a:pPr>
              <a:buFont typeface="Wingdings" panose="05000000000000000000" pitchFamily="2" charset="2"/>
              <a:buNone/>
              <a:defRPr/>
            </a:pPr>
            <a:endParaRPr lang="en-CA" altLang="en-US" dirty="0">
              <a:latin typeface="Source Sans Pro Light" panose="020B0403030403020204" pitchFamily="34" charset="0"/>
              <a:ea typeface="ＭＳ Ｐゴシック" pitchFamily="34" charset="-128"/>
            </a:endParaRPr>
          </a:p>
          <a:p>
            <a:pPr lvl="1">
              <a:buFont typeface="Georgia" panose="02040502050405020303" pitchFamily="18" charset="0"/>
              <a:buChar char="–"/>
              <a:defRPr/>
            </a:pPr>
            <a:r>
              <a:rPr lang="en-CA" altLang="en-US" sz="2800" b="1" dirty="0">
                <a:latin typeface="Source Sans Pro Light" panose="020B0403030403020204" pitchFamily="34" charset="0"/>
                <a:ea typeface="ＭＳ Ｐゴシック" pitchFamily="34" charset="-128"/>
              </a:rPr>
              <a:t> 39 Local HSJCCs</a:t>
            </a:r>
          </a:p>
          <a:p>
            <a:pPr lvl="1">
              <a:buFont typeface="Georgia" panose="02040502050405020303" pitchFamily="18" charset="0"/>
              <a:buChar char="–"/>
              <a:defRPr/>
            </a:pPr>
            <a:r>
              <a:rPr lang="en-CA" altLang="en-US" sz="2800" b="1" dirty="0">
                <a:latin typeface="Source Sans Pro Light" panose="020B0403030403020204" pitchFamily="34" charset="0"/>
                <a:ea typeface="ＭＳ Ｐゴシック" pitchFamily="34" charset="-128"/>
              </a:rPr>
              <a:t> 14 Regional HSJCCs </a:t>
            </a:r>
          </a:p>
          <a:p>
            <a:pPr lvl="1">
              <a:buFont typeface="Georgia" panose="02040502050405020303" pitchFamily="18" charset="0"/>
              <a:buChar char="–"/>
              <a:defRPr/>
            </a:pPr>
            <a:r>
              <a:rPr lang="en-CA" altLang="en-US" sz="2800" b="1" dirty="0">
                <a:latin typeface="Source Sans Pro Light" panose="020B0403030403020204" pitchFamily="34" charset="0"/>
                <a:ea typeface="ＭＳ Ｐゴシック" pitchFamily="34" charset="-128"/>
              </a:rPr>
              <a:t> Provincial HSJCC </a:t>
            </a:r>
          </a:p>
          <a:p>
            <a:pPr marL="0" indent="0">
              <a:buNone/>
              <a:defRPr/>
            </a:pPr>
            <a:endParaRPr lang="en-CA" altLang="en-US" sz="2400" dirty="0">
              <a:latin typeface="Source Sans Pro Light" panose="020B0403030403020204" pitchFamily="34" charset="0"/>
              <a:ea typeface="ＭＳ Ｐゴシック" pitchFamily="34" charset="-128"/>
            </a:endParaRPr>
          </a:p>
          <a:p>
            <a:pPr marL="0" indent="0">
              <a:buNone/>
              <a:defRPr/>
            </a:pPr>
            <a:r>
              <a:rPr lang="en-CA" altLang="en-US" sz="2400" dirty="0">
                <a:latin typeface="Source Sans Pro Light" panose="020B0403030403020204" pitchFamily="34" charset="0"/>
                <a:ea typeface="ＭＳ Ｐゴシック" pitchFamily="34" charset="-128"/>
              </a:rPr>
              <a:t>Each HSJCC is a voluntary collaboration between health and social service organizations, community mental health and addictions organizations and partners from the justice sector including crown attorneys, judges, police services and correctional service providers.</a:t>
            </a:r>
          </a:p>
          <a:p>
            <a:pPr>
              <a:defRPr/>
            </a:pPr>
            <a:endParaRPr lang="en-US" dirty="0"/>
          </a:p>
        </p:txBody>
      </p:sp>
    </p:spTree>
    <p:extLst>
      <p:ext uri="{BB962C8B-B14F-4D97-AF65-F5344CB8AC3E}">
        <p14:creationId xmlns:p14="http://schemas.microsoft.com/office/powerpoint/2010/main" val="3490530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Case Study D</a:t>
            </a:r>
          </a:p>
        </p:txBody>
      </p:sp>
      <p:sp>
        <p:nvSpPr>
          <p:cNvPr id="3" name="Content Placeholder 2"/>
          <p:cNvSpPr>
            <a:spLocks noGrp="1"/>
          </p:cNvSpPr>
          <p:nvPr>
            <p:ph idx="1"/>
          </p:nvPr>
        </p:nvSpPr>
        <p:spPr>
          <a:xfrm>
            <a:off x="1371600" y="1841500"/>
            <a:ext cx="9601200" cy="3581400"/>
          </a:xfrm>
        </p:spPr>
        <p:txBody>
          <a:bodyPr>
            <a:noAutofit/>
          </a:bodyPr>
          <a:lstStyle/>
          <a:p>
            <a:r>
              <a:rPr lang="en-CA" sz="2800" dirty="0"/>
              <a:t>Mary is a 82y/o female with frontal impairments currently residing in LTC. Her spouse resides in the community. </a:t>
            </a:r>
          </a:p>
          <a:p>
            <a:r>
              <a:rPr lang="en-CA" sz="2800" dirty="0"/>
              <a:t>She has been routinely approaching a male resident seeking contact and has been found in his room disrobed and more recently engaging in sexual contact.</a:t>
            </a:r>
          </a:p>
          <a:p>
            <a:r>
              <a:rPr lang="en-CA" sz="2800" dirty="0"/>
              <a:t>Both residents have cognitive impairments, the male resident to a lesser degree. Mary’s spouse is quite upset by these behaviours had has threatened legal action if the long term care home does not address the situation.</a:t>
            </a:r>
          </a:p>
        </p:txBody>
      </p:sp>
    </p:spTree>
    <p:extLst>
      <p:ext uri="{BB962C8B-B14F-4D97-AF65-F5344CB8AC3E}">
        <p14:creationId xmlns:p14="http://schemas.microsoft.com/office/powerpoint/2010/main" val="971477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Case Study E</a:t>
            </a:r>
          </a:p>
        </p:txBody>
      </p:sp>
      <p:sp>
        <p:nvSpPr>
          <p:cNvPr id="3" name="Content Placeholder 2"/>
          <p:cNvSpPr>
            <a:spLocks noGrp="1"/>
          </p:cNvSpPr>
          <p:nvPr>
            <p:ph idx="1"/>
          </p:nvPr>
        </p:nvSpPr>
        <p:spPr>
          <a:xfrm>
            <a:off x="1898650" y="1790700"/>
            <a:ext cx="8820150" cy="4419314"/>
          </a:xfrm>
        </p:spPr>
        <p:txBody>
          <a:bodyPr>
            <a:normAutofit/>
          </a:bodyPr>
          <a:lstStyle/>
          <a:p>
            <a:r>
              <a:rPr lang="en-CA" sz="2800" dirty="0"/>
              <a:t>Omar is a 78y/o gentleman with a suspected cognitive impairment who was born and raised in a male dominant culture. </a:t>
            </a:r>
          </a:p>
          <a:p>
            <a:r>
              <a:rPr lang="en-CA" sz="2800" dirty="0"/>
              <a:t>He exhibited sexually expressive behaviours on more than one occasion towards a member of the public resulting in police involvement.</a:t>
            </a:r>
          </a:p>
          <a:p>
            <a:r>
              <a:rPr lang="en-CA" sz="2800" dirty="0"/>
              <a:t>Case was presented at a local First Response Strategy Table at which BSO is an active participant.</a:t>
            </a:r>
            <a:endParaRPr lang="en-CA" dirty="0"/>
          </a:p>
          <a:p>
            <a:endParaRPr lang="en-CA" dirty="0"/>
          </a:p>
        </p:txBody>
      </p:sp>
    </p:spTree>
    <p:extLst>
      <p:ext uri="{BB962C8B-B14F-4D97-AF65-F5344CB8AC3E}">
        <p14:creationId xmlns:p14="http://schemas.microsoft.com/office/powerpoint/2010/main" val="3726765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8945" y="0"/>
            <a:ext cx="9402793" cy="2098226"/>
          </a:xfrm>
        </p:spPr>
        <p:txBody>
          <a:bodyPr/>
          <a:lstStyle/>
          <a:p>
            <a:r>
              <a:rPr lang="en-CA" b="1" dirty="0"/>
              <a:t>Chat Pod reflection</a:t>
            </a:r>
          </a:p>
        </p:txBody>
      </p:sp>
      <p:sp>
        <p:nvSpPr>
          <p:cNvPr id="3" name="Subtitle 2"/>
          <p:cNvSpPr>
            <a:spLocks noGrp="1"/>
          </p:cNvSpPr>
          <p:nvPr>
            <p:ph type="subTitle" idx="1"/>
          </p:nvPr>
        </p:nvSpPr>
        <p:spPr>
          <a:xfrm>
            <a:off x="919575" y="2098226"/>
            <a:ext cx="6965752" cy="3820436"/>
          </a:xfrm>
        </p:spPr>
        <p:txBody>
          <a:bodyPr>
            <a:noAutofit/>
          </a:bodyPr>
          <a:lstStyle/>
          <a:p>
            <a:r>
              <a:rPr lang="en-CA" sz="3600" dirty="0"/>
              <a:t>“Do these case studies resonate with your clinical experiences?”</a:t>
            </a:r>
          </a:p>
          <a:p>
            <a:r>
              <a:rPr lang="en-CA" sz="3600" dirty="0"/>
              <a:t>“What additional resources could have been of benefit in redirecting these cases away from the justice sector?”</a:t>
            </a:r>
          </a:p>
        </p:txBody>
      </p:sp>
      <p:pic>
        <p:nvPicPr>
          <p:cNvPr id="3074" name="Picture 2" descr="Image result for chat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1602" y="2281106"/>
            <a:ext cx="3569590" cy="2408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459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233C6-647F-43FB-91E7-93D7C1A03F71}"/>
              </a:ext>
            </a:extLst>
          </p:cNvPr>
          <p:cNvSpPr>
            <a:spLocks noGrp="1"/>
          </p:cNvSpPr>
          <p:nvPr>
            <p:ph type="title"/>
          </p:nvPr>
        </p:nvSpPr>
        <p:spPr>
          <a:xfrm>
            <a:off x="831850" y="2141999"/>
            <a:ext cx="10515600" cy="2852737"/>
          </a:xfrm>
          <a:solidFill>
            <a:schemeClr val="bg1"/>
          </a:solidFill>
        </p:spPr>
        <p:txBody>
          <a:bodyPr>
            <a:normAutofit/>
          </a:bodyPr>
          <a:lstStyle/>
          <a:p>
            <a:r>
              <a:rPr lang="en-US" sz="4000" dirty="0"/>
              <a:t>Areas of Focus and </a:t>
            </a:r>
            <a:br>
              <a:rPr lang="en-US" sz="4000" dirty="0"/>
            </a:br>
            <a:r>
              <a:rPr lang="en-US" sz="4000" dirty="0"/>
              <a:t>Potential Solutions</a:t>
            </a:r>
            <a:br>
              <a:rPr lang="en-US" sz="4000" dirty="0"/>
            </a:br>
            <a:endParaRPr lang="en-US" sz="4000" dirty="0"/>
          </a:p>
        </p:txBody>
      </p:sp>
      <p:sp>
        <p:nvSpPr>
          <p:cNvPr id="3" name="Text Placeholder 2">
            <a:extLst>
              <a:ext uri="{FF2B5EF4-FFF2-40B4-BE49-F238E27FC236}">
                <a16:creationId xmlns:a16="http://schemas.microsoft.com/office/drawing/2014/main" id="{BCA88CE7-14B4-4287-B07C-3369A01B43C1}"/>
              </a:ext>
            </a:extLst>
          </p:cNvPr>
          <p:cNvSpPr>
            <a:spLocks noGrp="1"/>
          </p:cNvSpPr>
          <p:nvPr>
            <p:ph type="body" idx="1"/>
          </p:nvPr>
        </p:nvSpPr>
        <p:spPr/>
        <p:txBody>
          <a:bodyPr>
            <a:normAutofit/>
          </a:bodyPr>
          <a:lstStyle/>
          <a:p>
            <a:r>
              <a:rPr lang="en-US" sz="3600" dirty="0"/>
              <a:t>Katelynn Viau</a:t>
            </a:r>
          </a:p>
        </p:txBody>
      </p:sp>
      <p:pic>
        <p:nvPicPr>
          <p:cNvPr id="5" name="Picture 4"/>
          <p:cNvPicPr>
            <a:picLocks noChangeAspect="1"/>
          </p:cNvPicPr>
          <p:nvPr/>
        </p:nvPicPr>
        <p:blipFill rotWithShape="1">
          <a:blip r:embed="rId2"/>
          <a:srcRect b="7544"/>
          <a:stretch/>
        </p:blipFill>
        <p:spPr>
          <a:xfrm>
            <a:off x="5758467" y="942598"/>
            <a:ext cx="5048077" cy="5147052"/>
          </a:xfrm>
          <a:prstGeom prst="rect">
            <a:avLst/>
          </a:prstGeom>
        </p:spPr>
      </p:pic>
    </p:spTree>
    <p:extLst>
      <p:ext uri="{BB962C8B-B14F-4D97-AF65-F5344CB8AC3E}">
        <p14:creationId xmlns:p14="http://schemas.microsoft.com/office/powerpoint/2010/main" val="2046711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8945" y="0"/>
            <a:ext cx="9402793" cy="2098226"/>
          </a:xfrm>
        </p:spPr>
        <p:txBody>
          <a:bodyPr/>
          <a:lstStyle/>
          <a:p>
            <a:r>
              <a:rPr lang="en-CA" b="1" dirty="0"/>
              <a:t>Chat Pod reflection</a:t>
            </a:r>
          </a:p>
        </p:txBody>
      </p:sp>
      <p:sp>
        <p:nvSpPr>
          <p:cNvPr id="3" name="Subtitle 2"/>
          <p:cNvSpPr>
            <a:spLocks noGrp="1"/>
          </p:cNvSpPr>
          <p:nvPr>
            <p:ph type="subTitle" idx="1"/>
          </p:nvPr>
        </p:nvSpPr>
        <p:spPr>
          <a:xfrm>
            <a:off x="919575" y="2098226"/>
            <a:ext cx="6965752" cy="3820436"/>
          </a:xfrm>
        </p:spPr>
        <p:txBody>
          <a:bodyPr>
            <a:noAutofit/>
          </a:bodyPr>
          <a:lstStyle/>
          <a:p>
            <a:r>
              <a:rPr lang="en-CA" sz="3600" dirty="0"/>
              <a:t>“For each promising practice identified, which key players do we need to engage in collaborative planning next steps?”</a:t>
            </a:r>
          </a:p>
        </p:txBody>
      </p:sp>
      <p:pic>
        <p:nvPicPr>
          <p:cNvPr id="3074" name="Picture 2" descr="Image result for chat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1602" y="2281106"/>
            <a:ext cx="3569590" cy="2408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511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849" y="0"/>
            <a:ext cx="10541000" cy="1485900"/>
          </a:xfrm>
        </p:spPr>
        <p:txBody>
          <a:bodyPr>
            <a:normAutofit/>
          </a:bodyPr>
          <a:lstStyle/>
          <a:p>
            <a:r>
              <a:rPr lang="en-CA" sz="4000" b="1" dirty="0"/>
              <a:t>Prevention Strategies &amp; Reactive Approaches</a:t>
            </a:r>
          </a:p>
        </p:txBody>
      </p:sp>
      <p:graphicFrame>
        <p:nvGraphicFramePr>
          <p:cNvPr id="4" name="Content Placeholder 3"/>
          <p:cNvGraphicFramePr>
            <a:graphicFrameLocks noGrp="1"/>
          </p:cNvGraphicFramePr>
          <p:nvPr>
            <p:ph idx="1"/>
            <p:extLst/>
          </p:nvPr>
        </p:nvGraphicFramePr>
        <p:xfrm>
          <a:off x="914400" y="1082040"/>
          <a:ext cx="11125200" cy="5183707"/>
        </p:xfrm>
        <a:graphic>
          <a:graphicData uri="http://schemas.openxmlformats.org/drawingml/2006/table">
            <a:tbl>
              <a:tblPr firstRow="1" bandRow="1">
                <a:tableStyleId>{C4B1156A-380E-4F78-BDF5-A606A8083BF9}</a:tableStyleId>
              </a:tblPr>
              <a:tblGrid>
                <a:gridCol w="3652081">
                  <a:extLst>
                    <a:ext uri="{9D8B030D-6E8A-4147-A177-3AD203B41FA5}">
                      <a16:colId xmlns:a16="http://schemas.microsoft.com/office/drawing/2014/main" val="20000"/>
                    </a:ext>
                  </a:extLst>
                </a:gridCol>
                <a:gridCol w="3457130">
                  <a:extLst>
                    <a:ext uri="{9D8B030D-6E8A-4147-A177-3AD203B41FA5}">
                      <a16:colId xmlns:a16="http://schemas.microsoft.com/office/drawing/2014/main" val="20001"/>
                    </a:ext>
                  </a:extLst>
                </a:gridCol>
                <a:gridCol w="4015989">
                  <a:extLst>
                    <a:ext uri="{9D8B030D-6E8A-4147-A177-3AD203B41FA5}">
                      <a16:colId xmlns:a16="http://schemas.microsoft.com/office/drawing/2014/main" val="20002"/>
                    </a:ext>
                  </a:extLst>
                </a:gridCol>
              </a:tblGrid>
              <a:tr h="703147">
                <a:tc>
                  <a:txBody>
                    <a:bodyPr/>
                    <a:lstStyle/>
                    <a:p>
                      <a:pPr algn="ctr"/>
                      <a:r>
                        <a:rPr lang="en-CA" sz="1600" dirty="0">
                          <a:latin typeface="Century Gothic" panose="020B0502020202020204" pitchFamily="34" charset="0"/>
                        </a:rPr>
                        <a:t>System</a:t>
                      </a:r>
                      <a:r>
                        <a:rPr lang="en-CA" sz="1600" baseline="0" dirty="0">
                          <a:latin typeface="Century Gothic" panose="020B0502020202020204" pitchFamily="34" charset="0"/>
                        </a:rPr>
                        <a:t> Coordination/ Management</a:t>
                      </a:r>
                      <a:endParaRPr lang="en-CA" sz="1600" dirty="0">
                        <a:latin typeface="Century Gothic" panose="020B0502020202020204" pitchFamily="34" charset="0"/>
                      </a:endParaRPr>
                    </a:p>
                  </a:txBody>
                  <a:tcPr/>
                </a:tc>
                <a:tc>
                  <a:txBody>
                    <a:bodyPr/>
                    <a:lstStyle/>
                    <a:p>
                      <a:pPr algn="ctr"/>
                      <a:r>
                        <a:rPr lang="en-CA" sz="1600" dirty="0">
                          <a:latin typeface="Century Gothic" panose="020B0502020202020204" pitchFamily="34" charset="0"/>
                        </a:rPr>
                        <a:t>Integrated</a:t>
                      </a:r>
                      <a:r>
                        <a:rPr lang="en-CA" sz="1600" baseline="0" dirty="0">
                          <a:latin typeface="Century Gothic" panose="020B0502020202020204" pitchFamily="34" charset="0"/>
                        </a:rPr>
                        <a:t> Service Delivery: Intersectoral/ Interdisciplinary</a:t>
                      </a:r>
                      <a:endParaRPr lang="en-CA" sz="1600" dirty="0">
                        <a:latin typeface="Century Gothic" panose="020B0502020202020204" pitchFamily="34" charset="0"/>
                      </a:endParaRPr>
                    </a:p>
                  </a:txBody>
                  <a:tcPr/>
                </a:tc>
                <a:tc>
                  <a:txBody>
                    <a:bodyPr/>
                    <a:lstStyle/>
                    <a:p>
                      <a:pPr algn="ctr"/>
                      <a:r>
                        <a:rPr lang="en-CA" sz="1600" dirty="0">
                          <a:latin typeface="Century Gothic" panose="020B0502020202020204" pitchFamily="34" charset="0"/>
                        </a:rPr>
                        <a:t>Knowledgeable Teams</a:t>
                      </a:r>
                      <a:r>
                        <a:rPr lang="en-CA" sz="1600" baseline="0" dirty="0">
                          <a:latin typeface="Century Gothic" panose="020B0502020202020204" pitchFamily="34" charset="0"/>
                        </a:rPr>
                        <a:t> &amp; Capacity Building</a:t>
                      </a:r>
                      <a:endParaRPr lang="en-CA" sz="1600" dirty="0">
                        <a:latin typeface="Century Gothic" panose="020B0502020202020204" pitchFamily="34" charset="0"/>
                      </a:endParaRPr>
                    </a:p>
                  </a:txBody>
                  <a:tcPr/>
                </a:tc>
                <a:extLst>
                  <a:ext uri="{0D108BD9-81ED-4DB2-BD59-A6C34878D82A}">
                    <a16:rowId xmlns:a16="http://schemas.microsoft.com/office/drawing/2014/main" val="10000"/>
                  </a:ext>
                </a:extLst>
              </a:tr>
              <a:tr h="4221913">
                <a:tc>
                  <a:txBody>
                    <a:bodyPr/>
                    <a:lstStyle/>
                    <a:p>
                      <a:r>
                        <a:rPr lang="en-CA" sz="1600" b="1" dirty="0"/>
                        <a:t>Older Adult Liaison Committee,</a:t>
                      </a:r>
                      <a:r>
                        <a:rPr lang="en-CA" sz="1600" b="1" baseline="0" dirty="0"/>
                        <a:t> Rapid Mobilization Tables</a:t>
                      </a:r>
                    </a:p>
                    <a:p>
                      <a:pPr marL="285750" indent="-285750">
                        <a:buFont typeface="Arial" panose="020B0604020202020204" pitchFamily="34" charset="0"/>
                        <a:buChar char="•"/>
                      </a:pPr>
                      <a:r>
                        <a:rPr lang="en-US" sz="1600" dirty="0"/>
                        <a:t>Focused discussion table where participants collaboratively identify situations of acutely elevated risk. Once a situation is identified, all necessary agency partners participate in a coordinated, joint response – ensuring that those at risk are connected to appropriate, timely, effective and caring supports</a:t>
                      </a:r>
                      <a:endParaRPr lang="en-CA" sz="1600" b="1" dirty="0"/>
                    </a:p>
                  </a:txBody>
                  <a:tcPr/>
                </a:tc>
                <a:tc>
                  <a:txBody>
                    <a:bodyPr/>
                    <a:lstStyle/>
                    <a:p>
                      <a:pPr marL="0" indent="0">
                        <a:buFont typeface="Arial" panose="020B0604020202020204" pitchFamily="34" charset="0"/>
                        <a:buNone/>
                      </a:pPr>
                      <a:r>
                        <a:rPr lang="en-CA" sz="1600" b="1" dirty="0"/>
                        <a:t>Care Pathway Development between relevant Community Providers: </a:t>
                      </a:r>
                    </a:p>
                    <a:p>
                      <a:pPr marL="285750" indent="-285750">
                        <a:buFont typeface="Arial" panose="020B0604020202020204" pitchFamily="34" charset="0"/>
                        <a:buChar char="•"/>
                      </a:pPr>
                      <a:r>
                        <a:rPr lang="en-CA" sz="1600" dirty="0"/>
                        <a:t>Coordinated response and process to assist persons with dementia and their care</a:t>
                      </a:r>
                      <a:r>
                        <a:rPr lang="en-CA" sz="1600" baseline="0" dirty="0"/>
                        <a:t> partners who are experiencing behaviours that may result in a criminal offence</a:t>
                      </a:r>
                      <a:endParaRPr lang="en-CA" sz="1600" dirty="0"/>
                    </a:p>
                    <a:p>
                      <a:pPr marL="0" indent="0">
                        <a:buFont typeface="Arial" panose="020B0604020202020204" pitchFamily="34" charset="0"/>
                        <a:buNone/>
                      </a:pPr>
                      <a:endParaRPr lang="en-CA" sz="1600" dirty="0"/>
                    </a:p>
                    <a:p>
                      <a:pPr marL="0" indent="0">
                        <a:buFont typeface="Arial" panose="020B0604020202020204" pitchFamily="34" charset="0"/>
                        <a:buNone/>
                      </a:pPr>
                      <a:r>
                        <a:rPr lang="en-CA" sz="1600" b="1" dirty="0"/>
                        <a:t>Specialized</a:t>
                      </a:r>
                      <a:r>
                        <a:rPr lang="en-CA" sz="1600" b="1" baseline="0" dirty="0"/>
                        <a:t> Geriatric Law Enforcement Team:</a:t>
                      </a:r>
                    </a:p>
                    <a:p>
                      <a:pPr marL="285750" indent="-285750">
                        <a:buFont typeface="Arial" panose="020B0604020202020204" pitchFamily="34" charset="0"/>
                        <a:buChar char="•"/>
                      </a:pPr>
                      <a:r>
                        <a:rPr lang="en-CA" sz="1600" baseline="0" dirty="0"/>
                        <a:t>Concept of having all Police Officers trained in “Dementia Basics” </a:t>
                      </a:r>
                      <a:r>
                        <a:rPr lang="en-CA" sz="1600" i="1" baseline="0" dirty="0"/>
                        <a:t>(see column 3) </a:t>
                      </a:r>
                      <a:r>
                        <a:rPr lang="en-CA" sz="1600" baseline="0" dirty="0"/>
                        <a:t>but also having a Geriatric Intervention Team made up of Police Officers who would respond to calls whereby specific intervention skills and knowledge of dementia would be required.</a:t>
                      </a:r>
                      <a:endParaRPr lang="en-CA" sz="1600" dirty="0"/>
                    </a:p>
                  </a:txBody>
                  <a:tcPr/>
                </a:tc>
                <a:tc>
                  <a:txBody>
                    <a:bodyPr/>
                    <a:lstStyle/>
                    <a:p>
                      <a:r>
                        <a:rPr lang="en-CA" sz="1600" b="1" dirty="0"/>
                        <a:t>Education/Training</a:t>
                      </a:r>
                      <a:r>
                        <a:rPr lang="en-CA" sz="1600" b="1" baseline="0" dirty="0"/>
                        <a:t> Program containing the following components:</a:t>
                      </a:r>
                    </a:p>
                    <a:p>
                      <a:pPr marL="285750" indent="-285750">
                        <a:buFont typeface="Arial" panose="020B0604020202020204" pitchFamily="34" charset="0"/>
                        <a:buChar char="•"/>
                      </a:pPr>
                      <a:r>
                        <a:rPr lang="en-CA" sz="1600" baseline="0" dirty="0"/>
                        <a:t>About Dementia</a:t>
                      </a:r>
                    </a:p>
                    <a:p>
                      <a:pPr marL="285750" indent="-285750">
                        <a:buFont typeface="Arial" panose="020B0604020202020204" pitchFamily="34" charset="0"/>
                        <a:buChar char="•"/>
                      </a:pPr>
                      <a:r>
                        <a:rPr lang="en-CA" sz="1600" baseline="0" dirty="0"/>
                        <a:t>Situations whereby Police Officers may come into people with people living with Dementia</a:t>
                      </a:r>
                    </a:p>
                    <a:p>
                      <a:pPr marL="285750" indent="-285750">
                        <a:buFont typeface="Arial" panose="020B0604020202020204" pitchFamily="34" charset="0"/>
                        <a:buChar char="•"/>
                      </a:pPr>
                      <a:r>
                        <a:rPr lang="en-CA" sz="1600" baseline="0" dirty="0"/>
                        <a:t>Distinguishing Dementia vs. other conditions using relevant tools (especially delirium) </a:t>
                      </a:r>
                    </a:p>
                    <a:p>
                      <a:pPr marL="285750" indent="-285750">
                        <a:buFont typeface="Arial" panose="020B0604020202020204" pitchFamily="34" charset="0"/>
                        <a:buChar char="•"/>
                      </a:pPr>
                      <a:r>
                        <a:rPr lang="en-CA" sz="1600" baseline="0" dirty="0"/>
                        <a:t>Communication Strategies</a:t>
                      </a:r>
                    </a:p>
                    <a:p>
                      <a:pPr marL="285750" indent="-285750">
                        <a:buFont typeface="Arial" panose="020B0604020202020204" pitchFamily="34" charset="0"/>
                        <a:buChar char="•"/>
                      </a:pPr>
                      <a:r>
                        <a:rPr lang="en-CA" sz="1600" baseline="0" dirty="0"/>
                        <a:t>Responsive Behaviours</a:t>
                      </a:r>
                    </a:p>
                    <a:p>
                      <a:pPr marL="285750" indent="-285750">
                        <a:buFont typeface="Arial" panose="020B0604020202020204" pitchFamily="34" charset="0"/>
                        <a:buChar char="•"/>
                      </a:pPr>
                      <a:r>
                        <a:rPr lang="en-CA" sz="1600" baseline="0" dirty="0"/>
                        <a:t>Engagement with Community Resources</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57157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779" y="-152038"/>
            <a:ext cx="11442221" cy="1485900"/>
          </a:xfrm>
        </p:spPr>
        <p:txBody>
          <a:bodyPr>
            <a:normAutofit/>
          </a:bodyPr>
          <a:lstStyle/>
          <a:p>
            <a:r>
              <a:rPr lang="en-CA" sz="3200" b="1" dirty="0"/>
              <a:t>What Role might BSO play in each of these promising practices?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68071257"/>
              </p:ext>
            </p:extLst>
          </p:nvPr>
        </p:nvGraphicFramePr>
        <p:xfrm>
          <a:off x="908289" y="1056769"/>
          <a:ext cx="11125200" cy="5658864"/>
        </p:xfrm>
        <a:graphic>
          <a:graphicData uri="http://schemas.openxmlformats.org/drawingml/2006/table">
            <a:tbl>
              <a:tblPr firstRow="1" bandRow="1">
                <a:tableStyleId>{C4B1156A-380E-4F78-BDF5-A606A8083BF9}</a:tableStyleId>
              </a:tblPr>
              <a:tblGrid>
                <a:gridCol w="3652081">
                  <a:extLst>
                    <a:ext uri="{9D8B030D-6E8A-4147-A177-3AD203B41FA5}">
                      <a16:colId xmlns:a16="http://schemas.microsoft.com/office/drawing/2014/main" val="20000"/>
                    </a:ext>
                  </a:extLst>
                </a:gridCol>
                <a:gridCol w="3457130">
                  <a:extLst>
                    <a:ext uri="{9D8B030D-6E8A-4147-A177-3AD203B41FA5}">
                      <a16:colId xmlns:a16="http://schemas.microsoft.com/office/drawing/2014/main" val="20001"/>
                    </a:ext>
                  </a:extLst>
                </a:gridCol>
                <a:gridCol w="4015989">
                  <a:extLst>
                    <a:ext uri="{9D8B030D-6E8A-4147-A177-3AD203B41FA5}">
                      <a16:colId xmlns:a16="http://schemas.microsoft.com/office/drawing/2014/main" val="20002"/>
                    </a:ext>
                  </a:extLst>
                </a:gridCol>
              </a:tblGrid>
              <a:tr h="807911">
                <a:tc>
                  <a:txBody>
                    <a:bodyPr/>
                    <a:lstStyle/>
                    <a:p>
                      <a:pPr algn="ctr"/>
                      <a:r>
                        <a:rPr lang="en-CA" sz="1600" dirty="0">
                          <a:latin typeface="Century Gothic" panose="020B0502020202020204" pitchFamily="34" charset="0"/>
                        </a:rPr>
                        <a:t>System</a:t>
                      </a:r>
                      <a:r>
                        <a:rPr lang="en-CA" sz="1600" baseline="0" dirty="0">
                          <a:latin typeface="Century Gothic" panose="020B0502020202020204" pitchFamily="34" charset="0"/>
                        </a:rPr>
                        <a:t> Coordination/ Management</a:t>
                      </a:r>
                      <a:endParaRPr lang="en-CA" sz="1600" dirty="0">
                        <a:latin typeface="Century Gothic" panose="020B0502020202020204" pitchFamily="34" charset="0"/>
                      </a:endParaRPr>
                    </a:p>
                  </a:txBody>
                  <a:tcPr/>
                </a:tc>
                <a:tc>
                  <a:txBody>
                    <a:bodyPr/>
                    <a:lstStyle/>
                    <a:p>
                      <a:pPr algn="ctr"/>
                      <a:r>
                        <a:rPr lang="en-CA" sz="1600" dirty="0">
                          <a:latin typeface="Century Gothic" panose="020B0502020202020204" pitchFamily="34" charset="0"/>
                        </a:rPr>
                        <a:t>Integrated</a:t>
                      </a:r>
                      <a:r>
                        <a:rPr lang="en-CA" sz="1600" baseline="0" dirty="0">
                          <a:latin typeface="Century Gothic" panose="020B0502020202020204" pitchFamily="34" charset="0"/>
                        </a:rPr>
                        <a:t> Service Delivery: Intersectoral/ Interdisciplinary</a:t>
                      </a:r>
                      <a:endParaRPr lang="en-CA" sz="1600" dirty="0">
                        <a:latin typeface="Century Gothic" panose="020B0502020202020204" pitchFamily="34" charset="0"/>
                      </a:endParaRPr>
                    </a:p>
                  </a:txBody>
                  <a:tcPr/>
                </a:tc>
                <a:tc>
                  <a:txBody>
                    <a:bodyPr/>
                    <a:lstStyle/>
                    <a:p>
                      <a:pPr algn="ctr"/>
                      <a:r>
                        <a:rPr lang="en-CA" sz="1600" dirty="0">
                          <a:latin typeface="Century Gothic" panose="020B0502020202020204" pitchFamily="34" charset="0"/>
                        </a:rPr>
                        <a:t>Knowledgeable Teams</a:t>
                      </a:r>
                      <a:r>
                        <a:rPr lang="en-CA" sz="1600" baseline="0" dirty="0">
                          <a:latin typeface="Century Gothic" panose="020B0502020202020204" pitchFamily="34" charset="0"/>
                        </a:rPr>
                        <a:t> &amp; Capacity Building</a:t>
                      </a:r>
                      <a:endParaRPr lang="en-CA" sz="1600" dirty="0">
                        <a:latin typeface="Century Gothic" panose="020B0502020202020204" pitchFamily="34" charset="0"/>
                      </a:endParaRPr>
                    </a:p>
                  </a:txBody>
                  <a:tcPr/>
                </a:tc>
                <a:extLst>
                  <a:ext uri="{0D108BD9-81ED-4DB2-BD59-A6C34878D82A}">
                    <a16:rowId xmlns:a16="http://schemas.microsoft.com/office/drawing/2014/main" val="10000"/>
                  </a:ext>
                </a:extLst>
              </a:tr>
              <a:tr h="4850953">
                <a:tc>
                  <a:txBody>
                    <a:bodyPr/>
                    <a:lstStyle/>
                    <a:p>
                      <a:r>
                        <a:rPr lang="en-CA" sz="1800" b="1" dirty="0"/>
                        <a:t>Older Adult Liaison Committee,</a:t>
                      </a:r>
                      <a:r>
                        <a:rPr lang="en-CA" sz="1800" b="1" baseline="0" dirty="0"/>
                        <a:t> Rapid Mobilization Tables, Start Hubs:</a:t>
                      </a:r>
                    </a:p>
                  </a:txBody>
                  <a:tcPr/>
                </a:tc>
                <a:tc>
                  <a:txBody>
                    <a:bodyPr/>
                    <a:lstStyle/>
                    <a:p>
                      <a:pPr marL="0" indent="0">
                        <a:buFont typeface="Arial" panose="020B0604020202020204" pitchFamily="34" charset="0"/>
                        <a:buNone/>
                      </a:pPr>
                      <a:r>
                        <a:rPr lang="en-CA" sz="1800" b="1" dirty="0"/>
                        <a:t>Care Pathway Development between relevant Community Providers: </a:t>
                      </a:r>
                    </a:p>
                    <a:p>
                      <a:pPr marL="0" indent="0">
                        <a:buFont typeface="Arial" panose="020B0604020202020204" pitchFamily="34" charset="0"/>
                        <a:buNone/>
                      </a:pPr>
                      <a:endParaRPr lang="en-CA" sz="1800" b="1" dirty="0"/>
                    </a:p>
                    <a:p>
                      <a:pPr marL="0" indent="0">
                        <a:buFont typeface="Arial" panose="020B0604020202020204" pitchFamily="34" charset="0"/>
                        <a:buNone/>
                      </a:pPr>
                      <a:endParaRPr lang="en-CA" sz="1800" b="1" dirty="0"/>
                    </a:p>
                    <a:p>
                      <a:pPr marL="0" indent="0">
                        <a:buFont typeface="Arial" panose="020B0604020202020204" pitchFamily="34" charset="0"/>
                        <a:buNone/>
                      </a:pPr>
                      <a:endParaRPr lang="en-CA" sz="1800" b="1" dirty="0"/>
                    </a:p>
                    <a:p>
                      <a:pPr marL="0" indent="0">
                        <a:buFont typeface="Arial" panose="020B0604020202020204" pitchFamily="34" charset="0"/>
                        <a:buNone/>
                      </a:pPr>
                      <a:endParaRPr lang="en-CA" sz="1800" b="1" dirty="0"/>
                    </a:p>
                    <a:p>
                      <a:pPr marL="0" indent="0">
                        <a:buFont typeface="Arial" panose="020B0604020202020204" pitchFamily="34" charset="0"/>
                        <a:buNone/>
                      </a:pPr>
                      <a:endParaRPr lang="en-CA" sz="1800" b="1"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800" b="1" dirty="0"/>
                        <a:t>Specialized</a:t>
                      </a:r>
                      <a:r>
                        <a:rPr lang="en-CA" sz="1800" b="1" baseline="0" dirty="0"/>
                        <a:t> Geriatric Law Enforcement Team:</a:t>
                      </a:r>
                    </a:p>
                    <a:p>
                      <a:pPr marL="0" indent="0">
                        <a:buFont typeface="Arial" panose="020B0604020202020204" pitchFamily="34" charset="0"/>
                        <a:buNone/>
                      </a:pPr>
                      <a:endParaRPr lang="en-CA" sz="1800" b="1" dirty="0"/>
                    </a:p>
                  </a:txBody>
                  <a:tcPr/>
                </a:tc>
                <a:tc>
                  <a:txBody>
                    <a:bodyPr/>
                    <a:lstStyle/>
                    <a:p>
                      <a:r>
                        <a:rPr lang="en-CA" sz="1800" b="1" dirty="0"/>
                        <a:t>Education/Training</a:t>
                      </a:r>
                      <a:r>
                        <a:rPr lang="en-CA" sz="1800" b="1" baseline="0" dirty="0"/>
                        <a:t> Program containing the following components:</a:t>
                      </a:r>
                    </a:p>
                  </a:txBody>
                  <a:tcPr/>
                </a:tc>
                <a:extLst>
                  <a:ext uri="{0D108BD9-81ED-4DB2-BD59-A6C34878D82A}">
                    <a16:rowId xmlns:a16="http://schemas.microsoft.com/office/drawing/2014/main" val="10001"/>
                  </a:ext>
                </a:extLst>
              </a:tr>
            </a:tbl>
          </a:graphicData>
        </a:graphic>
      </p:graphicFrame>
      <p:sp>
        <p:nvSpPr>
          <p:cNvPr id="6" name="Rectangular Callout 5"/>
          <p:cNvSpPr/>
          <p:nvPr/>
        </p:nvSpPr>
        <p:spPr>
          <a:xfrm>
            <a:off x="969284" y="2998878"/>
            <a:ext cx="3398808" cy="2208362"/>
          </a:xfrm>
          <a:prstGeom prst="wedgeRectCallout">
            <a:avLst>
              <a:gd name="adj1" fmla="val -16265"/>
              <a:gd name="adj2" fmla="val -7578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CA" b="1" dirty="0"/>
              <a:t>Having BSO Clinicians be members of these tables; having the expertise and availability to become involved in a timely manner when appropriate.</a:t>
            </a:r>
          </a:p>
        </p:txBody>
      </p:sp>
      <p:sp>
        <p:nvSpPr>
          <p:cNvPr id="7" name="Rectangular Callout 6"/>
          <p:cNvSpPr/>
          <p:nvPr/>
        </p:nvSpPr>
        <p:spPr>
          <a:xfrm>
            <a:off x="4638135" y="2730261"/>
            <a:ext cx="3280914" cy="1155940"/>
          </a:xfrm>
          <a:prstGeom prst="wedgeRectCallout">
            <a:avLst>
              <a:gd name="adj1" fmla="val 18081"/>
              <a:gd name="adj2" fmla="val -7512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CA" b="1" dirty="0"/>
              <a:t>BSO as part of the process pathway facilitating integrated response as appropriate. </a:t>
            </a:r>
          </a:p>
        </p:txBody>
      </p:sp>
      <p:sp>
        <p:nvSpPr>
          <p:cNvPr id="8" name="Rectangular Callout 7"/>
          <p:cNvSpPr/>
          <p:nvPr/>
        </p:nvSpPr>
        <p:spPr>
          <a:xfrm>
            <a:off x="4638135" y="4727275"/>
            <a:ext cx="7387088" cy="1868098"/>
          </a:xfrm>
          <a:prstGeom prst="wedgeRectCallout">
            <a:avLst>
              <a:gd name="adj1" fmla="val 27513"/>
              <a:gd name="adj2" fmla="val -15300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CA" b="1" dirty="0"/>
              <a:t>Psychogeriatric Resource Consultants (PRCs) aligned with BSO across the province provide education and other capacity building activities to providers across sectors.</a:t>
            </a:r>
          </a:p>
        </p:txBody>
      </p:sp>
      <p:pic>
        <p:nvPicPr>
          <p:cNvPr id="5" name="Picture 4"/>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 r="87262" b="-1547"/>
          <a:stretch/>
        </p:blipFill>
        <p:spPr>
          <a:xfrm>
            <a:off x="4086546" y="2954431"/>
            <a:ext cx="336180" cy="325887"/>
          </a:xfrm>
          <a:prstGeom prst="rect">
            <a:avLst/>
          </a:prstGeom>
        </p:spPr>
      </p:pic>
      <p:pic>
        <p:nvPicPr>
          <p:cNvPr id="9" name="Picture 8"/>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 r="87262" b="-1547"/>
          <a:stretch/>
        </p:blipFill>
        <p:spPr>
          <a:xfrm>
            <a:off x="7643506" y="2646150"/>
            <a:ext cx="336180" cy="325887"/>
          </a:xfrm>
          <a:prstGeom prst="rect">
            <a:avLst/>
          </a:prstGeom>
        </p:spPr>
      </p:pic>
      <p:pic>
        <p:nvPicPr>
          <p:cNvPr id="10" name="Picture 9"/>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 r="87262" b="-1547"/>
          <a:stretch/>
        </p:blipFill>
        <p:spPr>
          <a:xfrm>
            <a:off x="11758055" y="4658262"/>
            <a:ext cx="336180" cy="325887"/>
          </a:xfrm>
          <a:prstGeom prst="rect">
            <a:avLst/>
          </a:prstGeom>
        </p:spPr>
      </p:pic>
    </p:spTree>
    <p:extLst>
      <p:ext uri="{BB962C8B-B14F-4D97-AF65-F5344CB8AC3E}">
        <p14:creationId xmlns:p14="http://schemas.microsoft.com/office/powerpoint/2010/main" val="17352566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8945" y="0"/>
            <a:ext cx="9402793" cy="2098226"/>
          </a:xfrm>
        </p:spPr>
        <p:txBody>
          <a:bodyPr/>
          <a:lstStyle/>
          <a:p>
            <a:r>
              <a:rPr lang="en-CA" b="1" dirty="0"/>
              <a:t>Chat Pod reflection</a:t>
            </a:r>
          </a:p>
        </p:txBody>
      </p:sp>
      <p:sp>
        <p:nvSpPr>
          <p:cNvPr id="3" name="Subtitle 2"/>
          <p:cNvSpPr>
            <a:spLocks noGrp="1"/>
          </p:cNvSpPr>
          <p:nvPr>
            <p:ph type="subTitle" idx="1"/>
          </p:nvPr>
        </p:nvSpPr>
        <p:spPr>
          <a:xfrm>
            <a:off x="919575" y="2098226"/>
            <a:ext cx="6965752" cy="3820436"/>
          </a:xfrm>
        </p:spPr>
        <p:txBody>
          <a:bodyPr>
            <a:noAutofit/>
          </a:bodyPr>
          <a:lstStyle/>
          <a:p>
            <a:r>
              <a:rPr lang="en-CA" sz="3600" dirty="0"/>
              <a:t>“For each promising practice identified, which key players do we need to engage in collaborative planning next steps?”</a:t>
            </a:r>
          </a:p>
        </p:txBody>
      </p:sp>
      <p:pic>
        <p:nvPicPr>
          <p:cNvPr id="3074" name="Picture 2" descr="Image result for chat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1602" y="2281106"/>
            <a:ext cx="3569590" cy="2408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6681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E0F8-BACB-4234-AF83-F77403319C4A}"/>
              </a:ext>
            </a:extLst>
          </p:cNvPr>
          <p:cNvSpPr>
            <a:spLocks noGrp="1"/>
          </p:cNvSpPr>
          <p:nvPr>
            <p:ph type="title"/>
          </p:nvPr>
        </p:nvSpPr>
        <p:spPr/>
        <p:txBody>
          <a:bodyPr/>
          <a:lstStyle/>
          <a:p>
            <a:r>
              <a:rPr lang="en-CA" dirty="0"/>
              <a:t>Questions &amp; Discussion</a:t>
            </a:r>
            <a:endParaRPr lang="en-US" dirty="0"/>
          </a:p>
        </p:txBody>
      </p:sp>
      <p:pic>
        <p:nvPicPr>
          <p:cNvPr id="15362" name="Picture 2" descr="Image result for next st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1932709"/>
            <a:ext cx="85725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93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7C3EF02-2557-4A10-BBAC-B08364A9197C}"/>
              </a:ext>
            </a:extLst>
          </p:cNvPr>
          <p:cNvSpPr>
            <a:spLocks noGrp="1"/>
          </p:cNvSpPr>
          <p:nvPr>
            <p:ph type="title"/>
          </p:nvPr>
        </p:nvSpPr>
        <p:spPr>
          <a:xfrm>
            <a:off x="2121173" y="492249"/>
            <a:ext cx="4630043" cy="789161"/>
          </a:xfrm>
        </p:spPr>
        <p:txBody>
          <a:bodyPr>
            <a:normAutofit fontScale="90000"/>
          </a:bodyPr>
          <a:lstStyle/>
          <a:p>
            <a:pPr eaLnBrk="1" hangingPunct="1">
              <a:defRPr/>
            </a:pPr>
            <a:r>
              <a:rPr lang="en-US" altLang="en-US" sz="3600" b="1" dirty="0">
                <a:solidFill>
                  <a:srgbClr val="016163"/>
                </a:solidFill>
                <a:latin typeface="Source Sans Pro Light" panose="020B0403030403020204" pitchFamily="34" charset="0"/>
                <a:ea typeface="ＭＳ Ｐゴシック" panose="020B0600070205080204" pitchFamily="34" charset="-128"/>
              </a:rPr>
              <a:t>Collaborators for Today’s Presentation</a:t>
            </a:r>
          </a:p>
        </p:txBody>
      </p:sp>
      <p:sp>
        <p:nvSpPr>
          <p:cNvPr id="11" name="Content Placeholder 2">
            <a:extLst>
              <a:ext uri="{FF2B5EF4-FFF2-40B4-BE49-F238E27FC236}">
                <a16:creationId xmlns:a16="http://schemas.microsoft.com/office/drawing/2014/main" id="{7B640413-B3A4-4300-AD4C-F63E302D975C}"/>
              </a:ext>
            </a:extLst>
          </p:cNvPr>
          <p:cNvSpPr>
            <a:spLocks noGrp="1"/>
          </p:cNvSpPr>
          <p:nvPr>
            <p:ph idx="1"/>
          </p:nvPr>
        </p:nvSpPr>
        <p:spPr>
          <a:xfrm>
            <a:off x="2130103" y="1981275"/>
            <a:ext cx="8047881" cy="3388816"/>
          </a:xfrm>
        </p:spPr>
        <p:txBody>
          <a:bodyPr/>
          <a:lstStyle/>
          <a:p>
            <a:pPr>
              <a:buFont typeface="Arial" panose="020B0604020202020204" pitchFamily="34" charset="0"/>
              <a:buChar char="•"/>
              <a:defRPr/>
            </a:pPr>
            <a:r>
              <a:rPr lang="en-US" b="1" dirty="0"/>
              <a:t>Cathy Conway, </a:t>
            </a:r>
            <a:r>
              <a:rPr lang="en-CA" dirty="0"/>
              <a:t>Director, Education Programs, Alzheimer Society of Ontario </a:t>
            </a:r>
            <a:endParaRPr lang="en-US" b="1" dirty="0"/>
          </a:p>
          <a:p>
            <a:pPr>
              <a:buFont typeface="Arial" panose="020B0604020202020204" pitchFamily="34" charset="0"/>
              <a:buChar char="•"/>
              <a:defRPr/>
            </a:pPr>
            <a:r>
              <a:rPr lang="en-US" b="1" dirty="0"/>
              <a:t>Krista Schneider, </a:t>
            </a:r>
            <a:r>
              <a:rPr lang="en-US" dirty="0"/>
              <a:t>Regional Coordinator, Erie St Clair BSO</a:t>
            </a:r>
            <a:endParaRPr lang="en-CA" dirty="0"/>
          </a:p>
          <a:p>
            <a:pPr>
              <a:buFont typeface="Arial" panose="020B0604020202020204" pitchFamily="34" charset="0"/>
              <a:buChar char="•"/>
              <a:defRPr/>
            </a:pPr>
            <a:r>
              <a:rPr lang="en-US" b="1" dirty="0"/>
              <a:t>Monica Bretzlaff </a:t>
            </a:r>
            <a:r>
              <a:rPr lang="en-US" dirty="0"/>
              <a:t>–</a:t>
            </a:r>
            <a:r>
              <a:rPr lang="en-US" dirty="0" err="1"/>
              <a:t>Behavioural</a:t>
            </a:r>
            <a:r>
              <a:rPr lang="en-US" dirty="0"/>
              <a:t> Supports Ontario </a:t>
            </a:r>
          </a:p>
          <a:p>
            <a:pPr>
              <a:buFont typeface="Arial" panose="020B0604020202020204" pitchFamily="34" charset="0"/>
              <a:buChar char="•"/>
              <a:defRPr/>
            </a:pPr>
            <a:r>
              <a:rPr lang="en-US" b="1" dirty="0"/>
              <a:t>Sarah Denton </a:t>
            </a:r>
            <a:r>
              <a:rPr lang="en-US" dirty="0"/>
              <a:t>– </a:t>
            </a:r>
            <a:r>
              <a:rPr lang="en-US" dirty="0" err="1"/>
              <a:t>Behavioural</a:t>
            </a:r>
            <a:r>
              <a:rPr lang="en-US" dirty="0"/>
              <a:t> Supports Ontario </a:t>
            </a:r>
          </a:p>
          <a:p>
            <a:pPr>
              <a:buFont typeface="Arial" panose="020B0604020202020204" pitchFamily="34" charset="0"/>
              <a:buChar char="•"/>
              <a:defRPr/>
            </a:pPr>
            <a:r>
              <a:rPr lang="en-US" b="1" dirty="0"/>
              <a:t>Katelynn Viau </a:t>
            </a:r>
            <a:r>
              <a:rPr lang="en-US" dirty="0"/>
              <a:t>– </a:t>
            </a:r>
            <a:r>
              <a:rPr lang="en-US" dirty="0" err="1"/>
              <a:t>Behavioural</a:t>
            </a:r>
            <a:r>
              <a:rPr lang="en-US" dirty="0"/>
              <a:t> Supports Ontario </a:t>
            </a:r>
          </a:p>
        </p:txBody>
      </p:sp>
      <p:pic>
        <p:nvPicPr>
          <p:cNvPr id="30724" name="Picture 2" descr="http://eenet.ca/wp-content/themes/eenet/img/eenet_logo.png">
            <a:extLst>
              <a:ext uri="{FF2B5EF4-FFF2-40B4-BE49-F238E27FC236}">
                <a16:creationId xmlns:a16="http://schemas.microsoft.com/office/drawing/2014/main" id="{4F2C11A7-2578-468E-B5A3-9DD9C1390A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3512" y="5786438"/>
            <a:ext cx="1524744" cy="780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12">
            <a:extLst>
              <a:ext uri="{FF2B5EF4-FFF2-40B4-BE49-F238E27FC236}">
                <a16:creationId xmlns:a16="http://schemas.microsoft.com/office/drawing/2014/main" id="{703800EE-AF57-4F69-B343-B809F1C9E4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338" y="5648028"/>
            <a:ext cx="2471291" cy="84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1121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F2F8C96-F27A-4F9A-B39A-2EBE9CAB492E}"/>
              </a:ext>
            </a:extLst>
          </p:cNvPr>
          <p:cNvSpPr>
            <a:spLocks noGrp="1"/>
          </p:cNvSpPr>
          <p:nvPr>
            <p:ph type="ctrTitle"/>
          </p:nvPr>
        </p:nvSpPr>
        <p:spPr/>
        <p:txBody>
          <a:bodyPr>
            <a:normAutofit/>
          </a:bodyPr>
          <a:lstStyle/>
          <a:p>
            <a:r>
              <a:rPr lang="en-CA" sz="4800" dirty="0"/>
              <a:t>Dementia &amp; Justice System</a:t>
            </a:r>
            <a:endParaRPr lang="en-US" sz="4800" dirty="0"/>
          </a:p>
        </p:txBody>
      </p:sp>
      <p:sp>
        <p:nvSpPr>
          <p:cNvPr id="7" name="Subtitle 6">
            <a:extLst>
              <a:ext uri="{FF2B5EF4-FFF2-40B4-BE49-F238E27FC236}">
                <a16:creationId xmlns:a16="http://schemas.microsoft.com/office/drawing/2014/main" id="{35B2B54D-5C38-4176-ABE6-743853C9472B}"/>
              </a:ext>
            </a:extLst>
          </p:cNvPr>
          <p:cNvSpPr>
            <a:spLocks noGrp="1"/>
          </p:cNvSpPr>
          <p:nvPr>
            <p:ph type="subTitle" idx="1"/>
          </p:nvPr>
        </p:nvSpPr>
        <p:spPr/>
        <p:txBody>
          <a:bodyPr>
            <a:normAutofit/>
          </a:bodyPr>
          <a:lstStyle/>
          <a:p>
            <a:r>
              <a:rPr lang="en-CA" dirty="0">
                <a:solidFill>
                  <a:schemeClr val="tx1"/>
                </a:solidFill>
              </a:rPr>
              <a:t>June 21, 2018</a:t>
            </a:r>
          </a:p>
          <a:p>
            <a:r>
              <a:rPr lang="en-US" dirty="0">
                <a:solidFill>
                  <a:schemeClr val="tx1"/>
                </a:solidFill>
              </a:rPr>
              <a:t>HSJCC Webinar</a:t>
            </a:r>
          </a:p>
        </p:txBody>
      </p:sp>
      <p:pic>
        <p:nvPicPr>
          <p:cNvPr id="1026" name="Picture 2" descr="Image result for alzheimer society ontario"/>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649" y="5785687"/>
            <a:ext cx="2842629" cy="5823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lzheimer society chatham"/>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76970" y="5785688"/>
            <a:ext cx="2743200" cy="5498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66312" y="5733457"/>
            <a:ext cx="4572000" cy="555977"/>
          </a:xfrm>
          <a:prstGeom prst="rect">
            <a:avLst/>
          </a:prstGeom>
        </p:spPr>
      </p:pic>
    </p:spTree>
    <p:extLst>
      <p:ext uri="{BB962C8B-B14F-4D97-AF65-F5344CB8AC3E}">
        <p14:creationId xmlns:p14="http://schemas.microsoft.com/office/powerpoint/2010/main" val="2813480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1504" y="1803862"/>
            <a:ext cx="3649287" cy="4513810"/>
          </a:xfrm>
        </p:spPr>
        <p:txBody>
          <a:bodyPr>
            <a:normAutofit lnSpcReduction="10000"/>
          </a:bodyPr>
          <a:lstStyle/>
          <a:p>
            <a:r>
              <a:rPr lang="en-US" b="1" dirty="0"/>
              <a:t>Our Vision:</a:t>
            </a:r>
            <a:r>
              <a:rPr lang="en-US" dirty="0"/>
              <a:t> A world without Alzheimer's disease and other dementias</a:t>
            </a:r>
          </a:p>
          <a:p>
            <a:r>
              <a:rPr lang="en-US" b="1" dirty="0"/>
              <a:t>Our Mission:</a:t>
            </a:r>
            <a:r>
              <a:rPr lang="en-US" dirty="0"/>
              <a:t> To alleviate the personal and social consequences of Alzheimer's disease and other dementias and to promote research</a:t>
            </a:r>
          </a:p>
          <a:p>
            <a:pPr marL="0" indent="0">
              <a:buNone/>
            </a:pPr>
            <a:endParaRPr lang="en-CA" dirty="0"/>
          </a:p>
        </p:txBody>
      </p:sp>
      <p:sp>
        <p:nvSpPr>
          <p:cNvPr id="4" name="AutoShape 2" descr="Image result for alzheimer society of ontario mandate"/>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5" name="Picture 4"/>
          <p:cNvPicPr>
            <a:picLocks noChangeAspect="1"/>
          </p:cNvPicPr>
          <p:nvPr/>
        </p:nvPicPr>
        <p:blipFill>
          <a:blip r:embed="rId3"/>
          <a:stretch>
            <a:fillRect/>
          </a:stretch>
        </p:blipFill>
        <p:spPr>
          <a:xfrm>
            <a:off x="1181505" y="728265"/>
            <a:ext cx="3649287" cy="747541"/>
          </a:xfrm>
          <a:prstGeom prst="rect">
            <a:avLst/>
          </a:prstGeom>
        </p:spPr>
      </p:pic>
      <p:sp>
        <p:nvSpPr>
          <p:cNvPr id="6" name="Content Placeholder 2"/>
          <p:cNvSpPr txBox="1">
            <a:spLocks/>
          </p:cNvSpPr>
          <p:nvPr/>
        </p:nvSpPr>
        <p:spPr>
          <a:xfrm>
            <a:off x="5986418" y="1778924"/>
            <a:ext cx="5219766" cy="4513810"/>
          </a:xfrm>
          <a:prstGeom prst="rect">
            <a:avLst/>
          </a:prstGeom>
        </p:spPr>
        <p:txBody>
          <a:bodyPr vert="horz" lIns="91440" tIns="45720" rIns="91440" bIns="45720" rtlCol="0">
            <a:normAutofit fontScale="925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buFont typeface="Arial" panose="020B0604020202020204" pitchFamily="34" charset="0"/>
              <a:buChar char="•"/>
            </a:pPr>
            <a:r>
              <a:rPr lang="en-US" altLang="en-US" sz="2800" b="1" dirty="0">
                <a:solidFill>
                  <a:schemeClr val="tx1"/>
                </a:solidFill>
              </a:rPr>
              <a:t>MANDATE: </a:t>
            </a:r>
            <a:r>
              <a:rPr lang="en-US" altLang="en-US" sz="2800" dirty="0">
                <a:solidFill>
                  <a:schemeClr val="tx1"/>
                </a:solidFill>
              </a:rPr>
              <a:t>Older </a:t>
            </a:r>
            <a:r>
              <a:rPr lang="en-GB" sz="2800" dirty="0">
                <a:solidFill>
                  <a:schemeClr val="tx1"/>
                </a:solidFill>
              </a:rPr>
              <a:t>with, or at risk for, responsive behaviours associated with dementia, complex mental health, substance use, and/or other neurological conditions. Inclusive in this mandate are adults with age-related neurocognitive conditions (such as early onset dementia) and specialized support for family and professional care partners.</a:t>
            </a:r>
          </a:p>
          <a:p>
            <a:pPr>
              <a:buFont typeface="Arial" panose="020B0604020202020204" pitchFamily="34" charset="0"/>
              <a:buChar char="•"/>
            </a:pPr>
            <a:r>
              <a:rPr lang="en-GB" sz="2800" b="1" dirty="0">
                <a:solidFill>
                  <a:schemeClr val="tx1"/>
                </a:solidFill>
              </a:rPr>
              <a:t>VALUE STATEMENT:  </a:t>
            </a:r>
            <a:r>
              <a:rPr lang="en-US" sz="2800" dirty="0">
                <a:solidFill>
                  <a:schemeClr val="tx1"/>
                </a:solidFill>
              </a:rPr>
              <a:t>“Together we value individuality, integration and innovation”</a:t>
            </a:r>
          </a:p>
          <a:p>
            <a:pPr marL="0" indent="0">
              <a:buFont typeface="Franklin Gothic Book" panose="020B0503020102020204" pitchFamily="34" charset="0"/>
              <a:buNone/>
            </a:pPr>
            <a:endParaRPr lang="en-CA"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6011" y="703327"/>
            <a:ext cx="4970173" cy="604396"/>
          </a:xfrm>
          <a:prstGeom prst="rect">
            <a:avLst/>
          </a:prstGeom>
        </p:spPr>
      </p:pic>
      <p:sp>
        <p:nvSpPr>
          <p:cNvPr id="10" name="Double Bracket 9"/>
          <p:cNvSpPr/>
          <p:nvPr/>
        </p:nvSpPr>
        <p:spPr>
          <a:xfrm>
            <a:off x="681645" y="168275"/>
            <a:ext cx="10972800" cy="6548409"/>
          </a:xfrm>
          <a:prstGeom prst="bracketPair">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3132750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23867B-00C9-450A-B9C6-BBD0D97DC12A}"/>
              </a:ext>
            </a:extLst>
          </p:cNvPr>
          <p:cNvSpPr>
            <a:spLocks noGrp="1"/>
          </p:cNvSpPr>
          <p:nvPr>
            <p:ph idx="1"/>
          </p:nvPr>
        </p:nvSpPr>
        <p:spPr>
          <a:xfrm>
            <a:off x="1143173" y="2345147"/>
            <a:ext cx="9601200" cy="4044462"/>
          </a:xfrm>
        </p:spPr>
        <p:txBody>
          <a:bodyPr>
            <a:normAutofit fontScale="92500" lnSpcReduction="10000"/>
          </a:bodyPr>
          <a:lstStyle/>
          <a:p>
            <a:r>
              <a:rPr lang="en-CA" sz="2800" b="1" dirty="0"/>
              <a:t>Introductions</a:t>
            </a:r>
          </a:p>
          <a:p>
            <a:pPr lvl="0"/>
            <a:r>
              <a:rPr lang="en-US" sz="2800" b="1" dirty="0"/>
              <a:t>Dementia statistics, what is Responsive Behaviour? </a:t>
            </a:r>
          </a:p>
          <a:p>
            <a:pPr lvl="1"/>
            <a:r>
              <a:rPr lang="en-US" sz="2800" dirty="0"/>
              <a:t>Krista Schneider</a:t>
            </a:r>
          </a:p>
          <a:p>
            <a:pPr lvl="0"/>
            <a:r>
              <a:rPr lang="en-US" sz="2800" b="1" dirty="0"/>
              <a:t>Dementia and Justice System statistics</a:t>
            </a:r>
          </a:p>
          <a:p>
            <a:pPr lvl="1"/>
            <a:r>
              <a:rPr lang="en-US" sz="2800" dirty="0"/>
              <a:t>Monica Bretzlaff</a:t>
            </a:r>
          </a:p>
          <a:p>
            <a:pPr lvl="0"/>
            <a:r>
              <a:rPr lang="en-US" sz="2800" b="1" dirty="0"/>
              <a:t>Case Studies</a:t>
            </a:r>
          </a:p>
          <a:p>
            <a:pPr lvl="1"/>
            <a:r>
              <a:rPr lang="en-US" sz="2800" dirty="0"/>
              <a:t>Sarah Denton</a:t>
            </a:r>
          </a:p>
          <a:p>
            <a:pPr lvl="0"/>
            <a:r>
              <a:rPr lang="en-US" sz="2800" b="1" dirty="0"/>
              <a:t>Areas of Focus and Potential Solutions</a:t>
            </a:r>
          </a:p>
          <a:p>
            <a:pPr lvl="1"/>
            <a:r>
              <a:rPr lang="en-US" sz="2800" dirty="0"/>
              <a:t>Katelynn Viau</a:t>
            </a:r>
          </a:p>
          <a:p>
            <a:endParaRPr lang="en-CA" sz="2800" dirty="0"/>
          </a:p>
          <a:p>
            <a:endParaRPr lang="en-US" sz="2800" dirty="0"/>
          </a:p>
        </p:txBody>
      </p:sp>
      <p:sp>
        <p:nvSpPr>
          <p:cNvPr id="4" name="AutoShape 2" descr="Image result for agen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6" name="Picture 5"/>
          <p:cNvPicPr>
            <a:picLocks noChangeAspect="1"/>
          </p:cNvPicPr>
          <p:nvPr/>
        </p:nvPicPr>
        <p:blipFill>
          <a:blip r:embed="rId2"/>
          <a:stretch>
            <a:fillRect/>
          </a:stretch>
        </p:blipFill>
        <p:spPr>
          <a:xfrm>
            <a:off x="1143173" y="160338"/>
            <a:ext cx="2457450" cy="1866900"/>
          </a:xfrm>
          <a:prstGeom prst="rect">
            <a:avLst/>
          </a:prstGeom>
        </p:spPr>
      </p:pic>
    </p:spTree>
    <p:extLst>
      <p:ext uri="{BB962C8B-B14F-4D97-AF65-F5344CB8AC3E}">
        <p14:creationId xmlns:p14="http://schemas.microsoft.com/office/powerpoint/2010/main" val="2430773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7565-A653-4D51-A98B-CE8440B25D88}"/>
              </a:ext>
            </a:extLst>
          </p:cNvPr>
          <p:cNvSpPr>
            <a:spLocks noGrp="1"/>
          </p:cNvSpPr>
          <p:nvPr>
            <p:ph type="title"/>
          </p:nvPr>
        </p:nvSpPr>
        <p:spPr>
          <a:xfrm>
            <a:off x="5640763" y="1405796"/>
            <a:ext cx="10515600" cy="2852737"/>
          </a:xfrm>
        </p:spPr>
        <p:txBody>
          <a:bodyPr>
            <a:normAutofit/>
          </a:bodyPr>
          <a:lstStyle/>
          <a:p>
            <a:r>
              <a:rPr lang="en-US" sz="4000" dirty="0"/>
              <a:t>Dementia foundations &amp;</a:t>
            </a:r>
            <a:br>
              <a:rPr lang="en-US" sz="4000" dirty="0"/>
            </a:br>
            <a:r>
              <a:rPr lang="en-US" sz="4000" dirty="0"/>
              <a:t>Responsive Behaviours</a:t>
            </a:r>
            <a:br>
              <a:rPr lang="en-US" sz="4000" dirty="0"/>
            </a:br>
            <a:endParaRPr lang="en-US" sz="4000" dirty="0"/>
          </a:p>
        </p:txBody>
      </p:sp>
      <p:sp>
        <p:nvSpPr>
          <p:cNvPr id="3" name="Text Placeholder 2">
            <a:extLst>
              <a:ext uri="{FF2B5EF4-FFF2-40B4-BE49-F238E27FC236}">
                <a16:creationId xmlns:a16="http://schemas.microsoft.com/office/drawing/2014/main" id="{E0CDF715-830F-4452-9E60-B090027E74A7}"/>
              </a:ext>
            </a:extLst>
          </p:cNvPr>
          <p:cNvSpPr>
            <a:spLocks noGrp="1"/>
          </p:cNvSpPr>
          <p:nvPr>
            <p:ph type="body" idx="1"/>
          </p:nvPr>
        </p:nvSpPr>
        <p:spPr>
          <a:xfrm>
            <a:off x="5640763" y="3670329"/>
            <a:ext cx="10515600" cy="1500187"/>
          </a:xfrm>
        </p:spPr>
        <p:txBody>
          <a:bodyPr>
            <a:normAutofit/>
          </a:bodyPr>
          <a:lstStyle/>
          <a:p>
            <a:r>
              <a:rPr lang="en-US" sz="3200" dirty="0"/>
              <a:t>Krista Schneider</a:t>
            </a:r>
            <a:br>
              <a:rPr lang="en-US" sz="3200" dirty="0"/>
            </a:br>
            <a:endParaRPr lang="en-US" sz="3200" dirty="0"/>
          </a:p>
        </p:txBody>
      </p:sp>
      <p:pic>
        <p:nvPicPr>
          <p:cNvPr id="2052" name="Picture 4" descr="Image result for dementia"/>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7631" y="493813"/>
            <a:ext cx="5423132" cy="3764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801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8945" y="0"/>
            <a:ext cx="9402793" cy="2098226"/>
          </a:xfrm>
        </p:spPr>
        <p:txBody>
          <a:bodyPr/>
          <a:lstStyle/>
          <a:p>
            <a:r>
              <a:rPr lang="en-CA" b="1" dirty="0"/>
              <a:t>Chat Pod reflection</a:t>
            </a:r>
          </a:p>
        </p:txBody>
      </p:sp>
      <p:sp>
        <p:nvSpPr>
          <p:cNvPr id="3" name="Subtitle 2"/>
          <p:cNvSpPr>
            <a:spLocks noGrp="1"/>
          </p:cNvSpPr>
          <p:nvPr>
            <p:ph type="subTitle" idx="1"/>
          </p:nvPr>
        </p:nvSpPr>
        <p:spPr>
          <a:xfrm>
            <a:off x="919575" y="2098226"/>
            <a:ext cx="6965752" cy="1668145"/>
          </a:xfrm>
        </p:spPr>
        <p:txBody>
          <a:bodyPr>
            <a:noAutofit/>
          </a:bodyPr>
          <a:lstStyle/>
          <a:p>
            <a:r>
              <a:rPr lang="en-CA" sz="3600" dirty="0"/>
              <a:t>“Having completed this brief segment on dementia and responsive behaviours, please describe opportunities that may exist within the justice sector to enhance knowledge and build capacity in this area?”</a:t>
            </a:r>
          </a:p>
        </p:txBody>
      </p:sp>
      <p:pic>
        <p:nvPicPr>
          <p:cNvPr id="3074" name="Picture 2" descr="Image result for chat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1602" y="2281106"/>
            <a:ext cx="3569590" cy="2408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310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1026</TotalTime>
  <Words>2140</Words>
  <Application>Microsoft Office PowerPoint</Application>
  <PresentationFormat>Widescreen</PresentationFormat>
  <Paragraphs>201</Paragraphs>
  <Slides>38</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ＭＳ Ｐゴシック</vt:lpstr>
      <vt:lpstr>Songti SC Regular</vt:lpstr>
      <vt:lpstr>Arial</vt:lpstr>
      <vt:lpstr>Calibri</vt:lpstr>
      <vt:lpstr>Calibri Light</vt:lpstr>
      <vt:lpstr>Century Gothic</vt:lpstr>
      <vt:lpstr>Franklin Gothic Book</vt:lpstr>
      <vt:lpstr>Georgia</vt:lpstr>
      <vt:lpstr>Source Sans Pro Light</vt:lpstr>
      <vt:lpstr>Times</vt:lpstr>
      <vt:lpstr>Wingdings</vt:lpstr>
      <vt:lpstr>Office Theme</vt:lpstr>
      <vt:lpstr>P-HSJCC Webinar Series: Dementia and the Justice System</vt:lpstr>
      <vt:lpstr>HSJCC Webinars</vt:lpstr>
      <vt:lpstr>About the HSJCC Network</vt:lpstr>
      <vt:lpstr>Collaborators for Today’s Presentation</vt:lpstr>
      <vt:lpstr>Dementia &amp; Justice System</vt:lpstr>
      <vt:lpstr>PowerPoint Presentation</vt:lpstr>
      <vt:lpstr>PowerPoint Presentation</vt:lpstr>
      <vt:lpstr>Dementia foundations &amp; Responsive Behaviours </vt:lpstr>
      <vt:lpstr>Chat Pod reflection</vt:lpstr>
      <vt:lpstr>What is dementia?</vt:lpstr>
      <vt:lpstr>Dementia Statistics</vt:lpstr>
      <vt:lpstr>Dementia Statistics</vt:lpstr>
      <vt:lpstr>Dementia Statistics</vt:lpstr>
      <vt:lpstr>What is a Responsive Behaviour?</vt:lpstr>
      <vt:lpstr>Chat Pod reflection</vt:lpstr>
      <vt:lpstr>Dementia and Justice System statistics</vt:lpstr>
      <vt:lpstr>Chat Pod reflection</vt:lpstr>
      <vt:lpstr>Dementia and Justice System Statistics</vt:lpstr>
      <vt:lpstr>PowerPoint Presentation</vt:lpstr>
      <vt:lpstr>Criminal Behavior in Frontotemporal Dementia  and Alzheimer Disease</vt:lpstr>
      <vt:lpstr>PowerPoint Presentation</vt:lpstr>
      <vt:lpstr>PowerPoint Presentation</vt:lpstr>
      <vt:lpstr>Other Points to Consider </vt:lpstr>
      <vt:lpstr>Chat Pod reflection</vt:lpstr>
      <vt:lpstr>Case Studies </vt:lpstr>
      <vt:lpstr>Chat Pod reflection</vt:lpstr>
      <vt:lpstr>Case Study A</vt:lpstr>
      <vt:lpstr>Case Study B</vt:lpstr>
      <vt:lpstr>Case Study C</vt:lpstr>
      <vt:lpstr>Case Study D</vt:lpstr>
      <vt:lpstr>Case Study E</vt:lpstr>
      <vt:lpstr>Chat Pod reflection</vt:lpstr>
      <vt:lpstr>Areas of Focus and  Potential Solutions </vt:lpstr>
      <vt:lpstr>Chat Pod reflection</vt:lpstr>
      <vt:lpstr>Prevention Strategies &amp; Reactive Approaches</vt:lpstr>
      <vt:lpstr>What Role might BSO play in each of these promising practices?</vt:lpstr>
      <vt:lpstr>Chat Pod reflection</vt:lpstr>
      <vt:lpstr>Questions &amp; Discussion</vt:lpstr>
    </vt:vector>
  </TitlesOfParts>
  <Company>North Bay Regional Health Centre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Viau, Katelynn</dc:creator>
  <cp:lastModifiedBy>Tasha Rennie - HSJCC</cp:lastModifiedBy>
  <cp:revision>64</cp:revision>
  <dcterms:created xsi:type="dcterms:W3CDTF">2018-06-11T13:16:22Z</dcterms:created>
  <dcterms:modified xsi:type="dcterms:W3CDTF">2018-06-21T20:43:46Z</dcterms:modified>
</cp:coreProperties>
</file>