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7DA32C1-A929-4693-BB9E-1EB08EAC0805}" type="datetimeFigureOut">
              <a:rPr lang="en-US" smtClean="0"/>
              <a:pPr/>
              <a:t>1/11/2018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3359444-FEB5-4014-AC9A-5AC8F50C874A}" type="slidenum">
              <a:rPr lang="en-US" smtClean="0"/>
              <a:pPr/>
              <a:t>‹#›</a:t>
            </a:fld>
            <a:endParaRPr lang="en-US"/>
          </a:p>
        </p:txBody>
      </p:sp>
    </p:spTree>
    <p:extLst>
      <p:ext uri="{BB962C8B-B14F-4D97-AF65-F5344CB8AC3E}">
        <p14:creationId xmlns:p14="http://schemas.microsoft.com/office/powerpoint/2010/main" xmlns="" val="16068585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1/11/2018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Autofit/>
          </a:bodyPr>
          <a:lstStyle/>
          <a:p>
            <a:pPr algn="ctr"/>
            <a:r>
              <a:rPr lang="en-CA" sz="3600" b="1" u="sng" dirty="0" smtClean="0"/>
              <a:t/>
            </a:r>
            <a:br>
              <a:rPr lang="en-CA" sz="3600" b="1" u="sng" dirty="0" smtClean="0"/>
            </a:br>
            <a:r>
              <a:rPr lang="en-CA" sz="2000" b="1" u="sng" dirty="0" smtClean="0"/>
              <a:t>Laurencrest Youth Services </a:t>
            </a:r>
            <a:r>
              <a:rPr lang="en-CA" sz="2000" b="1" u="sng" dirty="0" err="1" smtClean="0"/>
              <a:t>Inc</a:t>
            </a:r>
            <a:r>
              <a:rPr lang="en-CA" sz="2000" b="1" u="sng" dirty="0" smtClean="0"/>
              <a:t> in collaboration with Youth Probation Services</a:t>
            </a:r>
            <a:endParaRPr lang="en-US" sz="3600" dirty="0"/>
          </a:p>
        </p:txBody>
      </p:sp>
      <p:sp>
        <p:nvSpPr>
          <p:cNvPr id="5" name="Title 4"/>
          <p:cNvSpPr>
            <a:spLocks noGrp="1"/>
          </p:cNvSpPr>
          <p:nvPr>
            <p:ph type="title"/>
          </p:nvPr>
        </p:nvSpPr>
        <p:spPr/>
        <p:txBody>
          <a:bodyPr>
            <a:normAutofit/>
          </a:bodyPr>
          <a:lstStyle/>
          <a:p>
            <a:pPr algn="ctr"/>
            <a:r>
              <a:rPr lang="en-CA" sz="4000" b="1" u="sng" dirty="0"/>
              <a:t>S.D.G. &amp; </a:t>
            </a:r>
            <a:r>
              <a:rPr lang="en-CA" sz="4000" b="1" u="sng" dirty="0" err="1"/>
              <a:t>Akwesasne</a:t>
            </a:r>
            <a:r>
              <a:rPr lang="en-CA" sz="4000" b="1" u="sng" dirty="0"/>
              <a:t> First Engagement Team (S.A.F.E. Team)</a:t>
            </a:r>
            <a:r>
              <a:rPr lang="en-US" sz="4000" dirty="0"/>
              <a:t/>
            </a:r>
            <a:br>
              <a:rPr lang="en-US" sz="4000" dirty="0"/>
            </a:b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87394" y="422189"/>
            <a:ext cx="3334747" cy="871118"/>
          </a:xfrm>
          <a:prstGeom prst="rect">
            <a:avLst/>
          </a:prstGeom>
        </p:spPr>
      </p:pic>
    </p:spTree>
    <p:extLst>
      <p:ext uri="{BB962C8B-B14F-4D97-AF65-F5344CB8AC3E}">
        <p14:creationId xmlns:p14="http://schemas.microsoft.com/office/powerpoint/2010/main" xmlns="" val="2089801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9903" y="1886465"/>
            <a:ext cx="9168713" cy="2858539"/>
          </a:xfrm>
          <a:prstGeom prst="rect">
            <a:avLst/>
          </a:prstGeom>
        </p:spPr>
        <p:txBody>
          <a:bodyPr wrap="square">
            <a:spAutoFit/>
          </a:bodyPr>
          <a:lstStyle/>
          <a:p>
            <a:pPr algn="just">
              <a:lnSpc>
                <a:spcPct val="107000"/>
              </a:lnSpc>
            </a:pPr>
            <a:r>
              <a:rPr lang="en-CA" sz="2400" dirty="0">
                <a:latin typeface="Calibri" panose="020F0502020204030204" pitchFamily="34" charset="0"/>
                <a:ea typeface="Calibri" panose="020F0502020204030204" pitchFamily="34" charset="0"/>
                <a:cs typeface="Times New Roman" panose="02020603050405020304" pitchFamily="18" charset="0"/>
              </a:rPr>
              <a:t>Though Cornwall is slightly ahead of the overall provincial average for processing matters through to disposition, these statistics demonstrate that, for the Cornwall Court, </a:t>
            </a:r>
            <a:r>
              <a:rPr lang="en-CA" sz="2400" b="1" u="sng" dirty="0">
                <a:latin typeface="Calibri" panose="020F0502020204030204" pitchFamily="34" charset="0"/>
                <a:ea typeface="Calibri" panose="020F0502020204030204" pitchFamily="34" charset="0"/>
                <a:cs typeface="Times New Roman" panose="02020603050405020304" pitchFamily="18" charset="0"/>
              </a:rPr>
              <a:t>45% of youth wait up to 90 days</a:t>
            </a:r>
            <a:r>
              <a:rPr lang="en-CA" sz="2400" u="sng" dirty="0">
                <a:latin typeface="Calibri" panose="020F0502020204030204" pitchFamily="34" charset="0"/>
                <a:ea typeface="Calibri" panose="020F0502020204030204" pitchFamily="34" charset="0"/>
                <a:cs typeface="Times New Roman" panose="02020603050405020304" pitchFamily="18" charset="0"/>
              </a:rPr>
              <a:t> </a:t>
            </a:r>
            <a:r>
              <a:rPr lang="en-CA" sz="2400" dirty="0">
                <a:latin typeface="Calibri" panose="020F0502020204030204" pitchFamily="34" charset="0"/>
                <a:ea typeface="Calibri" panose="020F0502020204030204" pitchFamily="34" charset="0"/>
                <a:cs typeface="Times New Roman" panose="02020603050405020304" pitchFamily="18" charset="0"/>
              </a:rPr>
              <a:t>before their matter is resolved while another </a:t>
            </a:r>
            <a:r>
              <a:rPr lang="en-CA" sz="2400" b="1" u="sng" dirty="0">
                <a:latin typeface="Calibri" panose="020F0502020204030204" pitchFamily="34" charset="0"/>
                <a:ea typeface="Calibri" panose="020F0502020204030204" pitchFamily="34" charset="0"/>
                <a:cs typeface="Times New Roman" panose="02020603050405020304" pitchFamily="18" charset="0"/>
              </a:rPr>
              <a:t>45% wait between 90 and 450 days until their matter is resolved</a:t>
            </a:r>
            <a:r>
              <a:rPr lang="en-CA" sz="2400" u="sng" dirty="0">
                <a:latin typeface="Calibri" panose="020F0502020204030204" pitchFamily="34" charset="0"/>
                <a:ea typeface="Calibri" panose="020F0502020204030204" pitchFamily="34" charset="0"/>
                <a:cs typeface="Times New Roman" panose="02020603050405020304" pitchFamily="18" charset="0"/>
              </a:rPr>
              <a:t>.</a:t>
            </a:r>
            <a:r>
              <a:rPr lang="en-CA" sz="2400" dirty="0">
                <a:latin typeface="Calibri" panose="020F0502020204030204" pitchFamily="34" charset="0"/>
                <a:ea typeface="Calibri" panose="020F0502020204030204" pitchFamily="34" charset="0"/>
                <a:cs typeface="Times New Roman" panose="02020603050405020304" pitchFamily="18" charset="0"/>
              </a:rPr>
              <a:t>  These statistics are outlined as a means of suggesting there may be a benefit to youth who are connected with services prior to their matter being resolved in Court.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82271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0033" y="1664043"/>
            <a:ext cx="8822724" cy="4044056"/>
          </a:xfrm>
          <a:prstGeom prst="rect">
            <a:avLst/>
          </a:prstGeom>
        </p:spPr>
        <p:txBody>
          <a:bodyPr wrap="square">
            <a:spAutoFit/>
          </a:bodyPr>
          <a:lstStyle/>
          <a:p>
            <a:pPr algn="just">
              <a:lnSpc>
                <a:spcPct val="107000"/>
              </a:lnSpc>
            </a:pPr>
            <a:r>
              <a:rPr lang="en-CA" sz="2400" b="1" u="sng" dirty="0">
                <a:latin typeface="Calibri" panose="020F0502020204030204" pitchFamily="34" charset="0"/>
                <a:ea typeface="Calibri" panose="020F0502020204030204" pitchFamily="34" charset="0"/>
                <a:cs typeface="Times New Roman" panose="02020603050405020304" pitchFamily="18" charset="0"/>
              </a:rPr>
              <a:t>S.A.F.E. Program</a:t>
            </a:r>
            <a:r>
              <a:rPr lang="en-CA" sz="2400" dirty="0">
                <a:latin typeface="Calibri" panose="020F050202020403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2400" dirty="0" smtClean="0">
                <a:latin typeface="Calibri" panose="020F0502020204030204" pitchFamily="34" charset="0"/>
                <a:ea typeface="Calibri" panose="020F0502020204030204" pitchFamily="34" charset="0"/>
                <a:cs typeface="Times New Roman" panose="02020603050405020304" pitchFamily="18" charset="0"/>
              </a:rPr>
              <a:t>A S.A.F.E. Steering </a:t>
            </a:r>
            <a:r>
              <a:rPr lang="en-CA" sz="2400" dirty="0">
                <a:latin typeface="Calibri" panose="020F0502020204030204" pitchFamily="34" charset="0"/>
                <a:ea typeface="Calibri" panose="020F0502020204030204" pitchFamily="34" charset="0"/>
                <a:cs typeface="Times New Roman" panose="02020603050405020304" pitchFamily="18" charset="0"/>
              </a:rPr>
              <a:t>Committee will be established to support the development and implementation of </a:t>
            </a:r>
            <a:r>
              <a:rPr lang="en-CA" sz="2400" dirty="0" smtClean="0">
                <a:latin typeface="Calibri" panose="020F0502020204030204" pitchFamily="34" charset="0"/>
                <a:ea typeface="Calibri" panose="020F0502020204030204" pitchFamily="34" charset="0"/>
                <a:cs typeface="Times New Roman" panose="02020603050405020304" pitchFamily="18" charset="0"/>
              </a:rPr>
              <a:t>a </a:t>
            </a:r>
            <a:r>
              <a:rPr lang="en-CA" sz="2400" dirty="0">
                <a:latin typeface="Calibri" panose="020F0502020204030204" pitchFamily="34" charset="0"/>
                <a:ea typeface="Calibri" panose="020F0502020204030204" pitchFamily="34" charset="0"/>
                <a:cs typeface="Times New Roman" panose="02020603050405020304" pitchFamily="18" charset="0"/>
              </a:rPr>
              <a:t>S.A.F.E. team</a:t>
            </a:r>
            <a:r>
              <a:rPr lang="en-CA" sz="24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pP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2400" dirty="0" smtClean="0">
                <a:latin typeface="Calibri" panose="020F0502020204030204" pitchFamily="34" charset="0"/>
                <a:ea typeface="Calibri" panose="020F0502020204030204" pitchFamily="34" charset="0"/>
                <a:cs typeface="Times New Roman" panose="02020603050405020304" pitchFamily="18" charset="0"/>
              </a:rPr>
              <a:t>Once </a:t>
            </a:r>
            <a:r>
              <a:rPr lang="en-CA" sz="2400" dirty="0">
                <a:latin typeface="Calibri" panose="020F0502020204030204" pitchFamily="34" charset="0"/>
                <a:ea typeface="Calibri" panose="020F0502020204030204" pitchFamily="34" charset="0"/>
                <a:cs typeface="Times New Roman" panose="02020603050405020304" pitchFamily="18" charset="0"/>
              </a:rPr>
              <a:t>the Steering Committee team is established, along with S.A.F.E. Team policy and procedures, community partners will be educated in this initiative via a ‘town hall’ style meeting.  </a:t>
            </a:r>
            <a:endParaRPr lang="en-CA" sz="2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2400" dirty="0" smtClean="0">
                <a:latin typeface="Calibri" panose="020F0502020204030204" pitchFamily="34" charset="0"/>
                <a:ea typeface="Calibri" panose="020F0502020204030204" pitchFamily="34" charset="0"/>
                <a:cs typeface="Times New Roman" panose="02020603050405020304" pitchFamily="18" charset="0"/>
              </a:rPr>
              <a:t>Members </a:t>
            </a:r>
            <a:r>
              <a:rPr lang="en-CA" sz="2400" dirty="0">
                <a:latin typeface="Calibri" panose="020F0502020204030204" pitchFamily="34" charset="0"/>
                <a:ea typeface="Calibri" panose="020F0502020204030204" pitchFamily="34" charset="0"/>
                <a:cs typeface="Times New Roman" panose="02020603050405020304" pitchFamily="18" charset="0"/>
              </a:rPr>
              <a:t>from various community social services agencies will be invited to sit as advisory board members.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38808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2470239081"/>
              </p:ext>
            </p:extLst>
          </p:nvPr>
        </p:nvGraphicFramePr>
        <p:xfrm>
          <a:off x="357188" y="90488"/>
          <a:ext cx="11477625" cy="6677025"/>
        </p:xfrm>
        <a:graphic>
          <a:graphicData uri="http://schemas.openxmlformats.org/presentationml/2006/ole">
            <p:oleObj spid="_x0000_s1033" name="Document" r:id="rId3" imgW="11478329" imgH="6677189" progId="Word.Document.12">
              <p:embed/>
            </p:oleObj>
          </a:graphicData>
        </a:graphic>
      </p:graphicFrame>
    </p:spTree>
    <p:extLst>
      <p:ext uri="{BB962C8B-B14F-4D97-AF65-F5344CB8AC3E}">
        <p14:creationId xmlns:p14="http://schemas.microsoft.com/office/powerpoint/2010/main" xmlns="" val="3736645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339" y="1738184"/>
            <a:ext cx="8855675" cy="3912161"/>
          </a:xfrm>
          <a:prstGeom prst="rect">
            <a:avLst/>
          </a:prstGeom>
        </p:spPr>
        <p:txBody>
          <a:bodyPr wrap="square">
            <a:spAutoFit/>
          </a:bodyPr>
          <a:lstStyle/>
          <a:p>
            <a:pPr algn="just">
              <a:lnSpc>
                <a:spcPct val="107000"/>
              </a:lnSpc>
            </a:pPr>
            <a:r>
              <a:rPr lang="en-CA" b="1" u="sng" dirty="0">
                <a:latin typeface="Calibri" panose="020F0502020204030204" pitchFamily="34" charset="0"/>
                <a:ea typeface="Calibri" panose="020F0502020204030204" pitchFamily="34" charset="0"/>
                <a:cs typeface="Times New Roman" panose="02020603050405020304" pitchFamily="18" charset="0"/>
              </a:rPr>
              <a:t>Next Steps</a:t>
            </a:r>
            <a:r>
              <a:rPr lang="en-CA"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CA" dirty="0" smtClean="0">
                <a:latin typeface="Calibri" panose="020F0502020204030204" pitchFamily="34" charset="0"/>
                <a:ea typeface="Calibri" panose="020F0502020204030204" pitchFamily="34" charset="0"/>
                <a:cs typeface="Times New Roman" panose="02020603050405020304" pitchFamily="18" charset="0"/>
              </a:rPr>
              <a:t>Establish SAFE Team Steering Committee members and partnerships.</a:t>
            </a:r>
          </a:p>
          <a:p>
            <a:pPr algn="just">
              <a:lnSpc>
                <a:spcPct val="107000"/>
              </a:lnSpc>
            </a:pPr>
            <a:endParaRPr lang="en-CA"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CA" dirty="0" smtClean="0">
                <a:latin typeface="Calibri" panose="020F0502020204030204" pitchFamily="34" charset="0"/>
                <a:ea typeface="Calibri" panose="020F0502020204030204" pitchFamily="34" charset="0"/>
                <a:cs typeface="Times New Roman" panose="02020603050405020304" pitchFamily="18" charset="0"/>
              </a:rPr>
              <a:t>Meet with members of </a:t>
            </a:r>
            <a:r>
              <a:rPr lang="en-CA" dirty="0" err="1" smtClean="0">
                <a:latin typeface="Calibri" panose="020F0502020204030204" pitchFamily="34" charset="0"/>
                <a:ea typeface="Calibri" panose="020F0502020204030204" pitchFamily="34" charset="0"/>
                <a:cs typeface="Times New Roman" panose="02020603050405020304" pitchFamily="18" charset="0"/>
              </a:rPr>
              <a:t>Akwesasne</a:t>
            </a:r>
            <a:r>
              <a:rPr lang="en-CA" dirty="0" smtClean="0">
                <a:latin typeface="Calibri" panose="020F0502020204030204" pitchFamily="34" charset="0"/>
                <a:ea typeface="Calibri" panose="020F0502020204030204" pitchFamily="34" charset="0"/>
                <a:cs typeface="Times New Roman" panose="02020603050405020304" pitchFamily="18" charset="0"/>
              </a:rPr>
              <a:t> Department of Justice on January 12, 2018 to establish a partnership.</a:t>
            </a:r>
          </a:p>
          <a:p>
            <a:pPr algn="just">
              <a:lnSpc>
                <a:spcPct val="107000"/>
              </a:lnSpc>
            </a:pPr>
            <a:endParaRPr lang="en-CA"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CA" dirty="0" smtClean="0">
                <a:latin typeface="Calibri" panose="020F0502020204030204" pitchFamily="34" charset="0"/>
                <a:ea typeface="Calibri" panose="020F0502020204030204" pitchFamily="34" charset="0"/>
                <a:cs typeface="Times New Roman" panose="02020603050405020304" pitchFamily="18" charset="0"/>
              </a:rPr>
              <a:t>Meet with Crown and Duty Counsel Office to establish logistics with regards to implementation.</a:t>
            </a:r>
          </a:p>
          <a:p>
            <a:pPr marL="285750" indent="-285750" algn="just">
              <a:lnSpc>
                <a:spcPct val="107000"/>
              </a:lnSpc>
              <a:buFont typeface="Arial" panose="020B0604020202020204" pitchFamily="34" charset="0"/>
              <a:buChar char="•"/>
            </a:pPr>
            <a:endParaRPr lang="en-CA"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CA" dirty="0" smtClean="0">
                <a:latin typeface="Calibri" panose="020F0502020204030204" pitchFamily="34" charset="0"/>
                <a:ea typeface="Calibri" panose="020F0502020204030204" pitchFamily="34" charset="0"/>
                <a:cs typeface="Times New Roman" panose="02020603050405020304" pitchFamily="18" charset="0"/>
              </a:rPr>
              <a:t>Establish detailed </a:t>
            </a:r>
            <a:r>
              <a:rPr lang="en-CA" dirty="0">
                <a:latin typeface="Calibri" panose="020F0502020204030204" pitchFamily="34" charset="0"/>
                <a:ea typeface="Calibri" panose="020F0502020204030204" pitchFamily="34" charset="0"/>
                <a:cs typeface="Times New Roman" panose="02020603050405020304" pitchFamily="18" charset="0"/>
              </a:rPr>
              <a:t>S.A.F.E</a:t>
            </a:r>
            <a:r>
              <a:rPr lang="en-CA" dirty="0" smtClean="0">
                <a:latin typeface="Calibri" panose="020F0502020204030204" pitchFamily="34" charset="0"/>
                <a:ea typeface="Calibri" panose="020F0502020204030204" pitchFamily="34" charset="0"/>
                <a:cs typeface="Times New Roman" panose="02020603050405020304" pitchFamily="18" charset="0"/>
              </a:rPr>
              <a:t>. Team </a:t>
            </a:r>
            <a:r>
              <a:rPr lang="en-CA" dirty="0">
                <a:latin typeface="Calibri" panose="020F0502020204030204" pitchFamily="34" charset="0"/>
                <a:ea typeface="Calibri" panose="020F0502020204030204" pitchFamily="34" charset="0"/>
                <a:cs typeface="Times New Roman" panose="02020603050405020304" pitchFamily="18" charset="0"/>
              </a:rPr>
              <a:t>policy and procedures.  </a:t>
            </a:r>
            <a:endParaRPr lang="en-CA"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endParaRPr lang="en-CA"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dirty="0">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33579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9070" y="1968843"/>
            <a:ext cx="8344930" cy="2759602"/>
          </a:xfrm>
          <a:prstGeom prst="rect">
            <a:avLst/>
          </a:prstGeom>
        </p:spPr>
        <p:txBody>
          <a:bodyPr wrap="square">
            <a:spAutoFit/>
          </a:bodyPr>
          <a:lstStyle/>
          <a:p>
            <a:pPr marL="285750" indent="-285750" algn="just">
              <a:lnSpc>
                <a:spcPct val="107000"/>
              </a:lnSpc>
              <a:buFont typeface="Arial" panose="020B0604020202020204" pitchFamily="34" charset="0"/>
              <a:buChar char="•"/>
            </a:pPr>
            <a:r>
              <a:rPr lang="en-CA" dirty="0" smtClean="0">
                <a:latin typeface="Calibri" panose="020F0502020204030204" pitchFamily="34" charset="0"/>
                <a:ea typeface="Calibri" panose="020F0502020204030204" pitchFamily="34" charset="0"/>
                <a:cs typeface="Times New Roman" panose="02020603050405020304" pitchFamily="18" charset="0"/>
              </a:rPr>
              <a:t>Explore Funding resources within the community.</a:t>
            </a:r>
          </a:p>
          <a:p>
            <a:pPr marL="285750" indent="-285750" algn="just">
              <a:lnSpc>
                <a:spcPct val="107000"/>
              </a:lnSpc>
              <a:buFont typeface="Arial" panose="020B0604020202020204" pitchFamily="34" charset="0"/>
              <a:buChar char="•"/>
            </a:pPr>
            <a:endParaRPr lang="en-CA"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CA" dirty="0" smtClean="0">
                <a:latin typeface="Calibri" panose="020F0502020204030204" pitchFamily="34" charset="0"/>
                <a:ea typeface="Calibri" panose="020F0502020204030204" pitchFamily="34" charset="0"/>
                <a:cs typeface="Times New Roman" panose="02020603050405020304" pitchFamily="18" charset="0"/>
              </a:rPr>
              <a:t>A </a:t>
            </a:r>
            <a:r>
              <a:rPr lang="en-CA" dirty="0">
                <a:latin typeface="Calibri" panose="020F0502020204030204" pitchFamily="34" charset="0"/>
                <a:ea typeface="Calibri" panose="020F0502020204030204" pitchFamily="34" charset="0"/>
                <a:cs typeface="Times New Roman" panose="02020603050405020304" pitchFamily="18" charset="0"/>
              </a:rPr>
              <a:t>‘town hall’ style meeting with community partners will be established to educate the community on the initiative.  </a:t>
            </a:r>
          </a:p>
          <a:p>
            <a:pPr marL="285750" indent="-285750" algn="just">
              <a:lnSpc>
                <a:spcPct val="107000"/>
              </a:lnSpc>
              <a:buFont typeface="Arial" panose="020B0604020202020204" pitchFamily="34" charset="0"/>
              <a:buChar char="•"/>
            </a:pPr>
            <a:endParaRPr lang="en-CA"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CA" dirty="0">
                <a:latin typeface="Calibri" panose="020F0502020204030204" pitchFamily="34" charset="0"/>
                <a:ea typeface="Calibri" panose="020F0502020204030204" pitchFamily="34" charset="0"/>
                <a:cs typeface="Times New Roman" panose="02020603050405020304" pitchFamily="18" charset="0"/>
              </a:rPr>
              <a:t>A screening team and screening rotation will also be established from members of agencies who have partnered with us.  </a:t>
            </a:r>
          </a:p>
          <a:p>
            <a:pPr marL="285750" indent="-285750" algn="just">
              <a:lnSpc>
                <a:spcPct val="107000"/>
              </a:lnSpc>
              <a:buFont typeface="Arial" panose="020B0604020202020204" pitchFamily="34" charset="0"/>
              <a:buChar char="•"/>
            </a:pPr>
            <a:endParaRPr lang="en-CA"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CA" dirty="0">
                <a:latin typeface="Calibri" panose="020F0502020204030204" pitchFamily="34" charset="0"/>
                <a:ea typeface="Calibri" panose="020F0502020204030204" pitchFamily="34" charset="0"/>
                <a:cs typeface="Times New Roman" panose="02020603050405020304" pitchFamily="18" charset="0"/>
              </a:rPr>
              <a:t>It is planned that by March of 2018 the S.A.F.E. program can be implemented.</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604274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939" y="1991811"/>
            <a:ext cx="9881287" cy="2547238"/>
          </a:xfrm>
        </p:spPr>
        <p:txBody>
          <a:bodyPr/>
          <a:lstStyle/>
          <a:p>
            <a:pPr algn="l"/>
            <a:r>
              <a:rPr lang="en-US" dirty="0" smtClean="0"/>
              <a:t>Moving forward with HSJCC… </a:t>
            </a:r>
            <a:endParaRPr lang="en-US" dirty="0"/>
          </a:p>
        </p:txBody>
      </p:sp>
    </p:spTree>
    <p:extLst>
      <p:ext uri="{BB962C8B-B14F-4D97-AF65-F5344CB8AC3E}">
        <p14:creationId xmlns:p14="http://schemas.microsoft.com/office/powerpoint/2010/main" xmlns="" val="1159260438"/>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495" y="1124701"/>
            <a:ext cx="10146186" cy="4295796"/>
          </a:xfrm>
        </p:spPr>
        <p:txBody>
          <a:bodyPr>
            <a:normAutofit/>
          </a:bodyPr>
          <a:lstStyle/>
          <a:p>
            <a:r>
              <a:rPr lang="en-CA" b="1" u="sng" dirty="0" smtClean="0"/>
              <a:t/>
            </a:r>
            <a:br>
              <a:rPr lang="en-CA" b="1" u="sng" dirty="0" smtClean="0"/>
            </a:br>
            <a:r>
              <a:rPr lang="en-CA" b="1" u="sng" dirty="0"/>
              <a:t/>
            </a:r>
            <a:br>
              <a:rPr lang="en-CA" b="1" u="sng" dirty="0"/>
            </a:br>
            <a:endParaRPr lang="en-US" dirty="0"/>
          </a:p>
        </p:txBody>
      </p:sp>
      <p:sp>
        <p:nvSpPr>
          <p:cNvPr id="6" name="Rectangle 5"/>
          <p:cNvSpPr/>
          <p:nvPr/>
        </p:nvSpPr>
        <p:spPr>
          <a:xfrm>
            <a:off x="1968843" y="1573428"/>
            <a:ext cx="8600303" cy="2585323"/>
          </a:xfrm>
          <a:prstGeom prst="rect">
            <a:avLst/>
          </a:prstGeom>
        </p:spPr>
        <p:txBody>
          <a:bodyPr wrap="square">
            <a:spAutoFit/>
          </a:bodyPr>
          <a:lstStyle/>
          <a:p>
            <a:r>
              <a:rPr lang="en-CA" sz="2400" b="1" u="sng" dirty="0"/>
              <a:t>Vision</a:t>
            </a:r>
            <a:r>
              <a:rPr lang="en-CA" sz="2400" dirty="0"/>
              <a:t>:</a:t>
            </a:r>
            <a:r>
              <a:rPr lang="en-US" sz="2400" dirty="0"/>
              <a:t/>
            </a:r>
            <a:br>
              <a:rPr lang="en-US" sz="2400" dirty="0"/>
            </a:br>
            <a:r>
              <a:rPr lang="en-US" sz="2400" dirty="0"/>
              <a:t/>
            </a:r>
            <a:br>
              <a:rPr lang="en-US" sz="2400" dirty="0"/>
            </a:br>
            <a:r>
              <a:rPr lang="en-US" sz="2400" dirty="0"/>
              <a:t/>
            </a:r>
            <a:br>
              <a:rPr lang="en-US" sz="2400" dirty="0"/>
            </a:br>
            <a:r>
              <a:rPr lang="en-CA" sz="2400" dirty="0"/>
              <a:t>For the Youth Court to act as a platform </a:t>
            </a:r>
            <a:r>
              <a:rPr lang="en-CA" sz="2400" dirty="0" smtClean="0"/>
              <a:t>to support justice </a:t>
            </a:r>
            <a:r>
              <a:rPr lang="en-CA" sz="2400" dirty="0"/>
              <a:t>involved youth with mental health, addiction, and/or basic needs issues.</a:t>
            </a:r>
            <a:r>
              <a:rPr lang="en-US" sz="2400" dirty="0"/>
              <a:t/>
            </a:r>
            <a:br>
              <a:rPr lang="en-US" sz="2400" dirty="0"/>
            </a:br>
            <a:endParaRPr lang="en-US" dirty="0"/>
          </a:p>
        </p:txBody>
      </p:sp>
    </p:spTree>
    <p:extLst>
      <p:ext uri="{BB962C8B-B14F-4D97-AF65-F5344CB8AC3E}">
        <p14:creationId xmlns:p14="http://schemas.microsoft.com/office/powerpoint/2010/main" xmlns="" val="999324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42983" y="1769910"/>
            <a:ext cx="7372865" cy="3945054"/>
          </a:xfrm>
          <a:prstGeom prst="rect">
            <a:avLst/>
          </a:prstGeom>
        </p:spPr>
        <p:txBody>
          <a:bodyPr wrap="square">
            <a:spAutoFit/>
          </a:bodyPr>
          <a:lstStyle/>
          <a:p>
            <a:pPr algn="just">
              <a:lnSpc>
                <a:spcPct val="107000"/>
              </a:lnSpc>
            </a:pPr>
            <a:r>
              <a:rPr lang="en-CA" sz="2000" b="1" u="sng" dirty="0">
                <a:latin typeface="Calibri" panose="020F0502020204030204" pitchFamily="34" charset="0"/>
                <a:ea typeface="Calibri" panose="020F0502020204030204" pitchFamily="34" charset="0"/>
                <a:cs typeface="Times New Roman" panose="02020603050405020304" pitchFamily="18" charset="0"/>
              </a:rPr>
              <a:t>S.A.F.E. Team Goals: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dirty="0">
                <a:latin typeface="Calibri" panose="020F0502020204030204" pitchFamily="34" charset="0"/>
                <a:ea typeface="Calibri" panose="020F0502020204030204" pitchFamily="34" charset="0"/>
                <a:cs typeface="Times New Roman" panose="02020603050405020304" pitchFamily="18" charset="0"/>
              </a:rPr>
              <a:t>The intent of the S.A.F.E. Team is outlined in the following five pillars: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CA" dirty="0">
                <a:latin typeface="Calibri" panose="020F0502020204030204" pitchFamily="34" charset="0"/>
                <a:ea typeface="Calibri" panose="020F0502020204030204" pitchFamily="34" charset="0"/>
                <a:cs typeface="Times New Roman" panose="02020603050405020304" pitchFamily="18" charset="0"/>
              </a:rPr>
              <a:t>Improved identification of mental health, addiction, and basic needs for all youth who appear before the Youth Court;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CA" dirty="0">
                <a:latin typeface="Calibri" panose="020F0502020204030204" pitchFamily="34" charset="0"/>
                <a:ea typeface="Calibri" panose="020F0502020204030204" pitchFamily="34" charset="0"/>
                <a:cs typeface="Times New Roman" panose="02020603050405020304" pitchFamily="18" charset="0"/>
              </a:rPr>
              <a:t>To provide a full spectrum of intervention services to Justice involved youth at the first available opportunity in Youth Court;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CA" dirty="0">
                <a:latin typeface="Calibri" panose="020F0502020204030204" pitchFamily="34" charset="0"/>
                <a:ea typeface="Calibri" panose="020F0502020204030204" pitchFamily="34" charset="0"/>
                <a:cs typeface="Times New Roman" panose="02020603050405020304" pitchFamily="18" charset="0"/>
              </a:rPr>
              <a:t>Improved understanding of the needs of the Youth Court system;</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CA" dirty="0">
                <a:latin typeface="Calibri" panose="020F0502020204030204" pitchFamily="34" charset="0"/>
                <a:ea typeface="Calibri" panose="020F0502020204030204" pitchFamily="34" charset="0"/>
                <a:cs typeface="Times New Roman" panose="02020603050405020304" pitchFamily="18" charset="0"/>
              </a:rPr>
              <a:t>Improved collaboration across community based services within SDG &amp; </a:t>
            </a:r>
            <a:r>
              <a:rPr lang="en-CA" dirty="0" err="1">
                <a:latin typeface="Calibri" panose="020F0502020204030204" pitchFamily="34" charset="0"/>
                <a:ea typeface="Calibri" panose="020F0502020204030204" pitchFamily="34" charset="0"/>
                <a:cs typeface="Times New Roman" panose="02020603050405020304" pitchFamily="18" charset="0"/>
              </a:rPr>
              <a:t>Akwesasne</a:t>
            </a:r>
            <a:r>
              <a:rPr lang="en-CA" dirty="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CA" dirty="0">
                <a:latin typeface="Calibri" panose="020F0502020204030204" pitchFamily="34" charset="0"/>
                <a:ea typeface="Calibri" panose="020F0502020204030204" pitchFamily="34" charset="0"/>
                <a:cs typeface="Times New Roman" panose="02020603050405020304" pitchFamily="18" charset="0"/>
              </a:rPr>
              <a:t>Increased referrals to the Youth Court Mental Health Worker program and other community agencies.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20912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024467" y="914401"/>
            <a:ext cx="10144654" cy="3733800"/>
          </a:xfrm>
        </p:spPr>
        <p:txBody>
          <a:bodyPr/>
          <a:lstStyle/>
          <a:p>
            <a:endParaRPr lang="en-US" sz="1800" b="1" u="sng" dirty="0" smtClean="0"/>
          </a:p>
          <a:p>
            <a:r>
              <a:rPr lang="en-US" sz="1800" b="1" u="sng" dirty="0" smtClean="0"/>
              <a:t>Collective </a:t>
            </a:r>
            <a:r>
              <a:rPr lang="en-US" sz="1800" b="1" u="sng" dirty="0"/>
              <a:t>Impact and the </a:t>
            </a:r>
            <a:r>
              <a:rPr lang="en-US" sz="1800" b="1" u="sng" dirty="0" smtClean="0"/>
              <a:t>Benefit </a:t>
            </a:r>
            <a:r>
              <a:rPr lang="en-US" sz="1800" b="1" u="sng" dirty="0"/>
              <a:t>to the Youth Court</a:t>
            </a:r>
            <a:r>
              <a:rPr lang="en-US" sz="1800" dirty="0"/>
              <a:t>:</a:t>
            </a:r>
          </a:p>
          <a:p>
            <a:pPr lvl="0"/>
            <a:endParaRPr lang="en-US" dirty="0" smtClean="0"/>
          </a:p>
          <a:p>
            <a:pPr marL="285750" lvl="0" indent="-285750">
              <a:buFont typeface="Arial" panose="020B0604020202020204" pitchFamily="34" charset="0"/>
              <a:buChar char="•"/>
            </a:pPr>
            <a:r>
              <a:rPr lang="en-US" dirty="0" smtClean="0"/>
              <a:t>Decrease </a:t>
            </a:r>
            <a:r>
              <a:rPr lang="en-US" dirty="0"/>
              <a:t>recidivism;</a:t>
            </a:r>
          </a:p>
          <a:p>
            <a:pPr marL="285750" lvl="0" indent="-285750">
              <a:buFont typeface="Arial" panose="020B0604020202020204" pitchFamily="34" charset="0"/>
              <a:buChar char="•"/>
            </a:pPr>
            <a:r>
              <a:rPr lang="en-US" dirty="0"/>
              <a:t>Increase family support, access to services at an earlier phase in the process;</a:t>
            </a:r>
          </a:p>
          <a:p>
            <a:pPr marL="285750" lvl="0" indent="-285750">
              <a:buFont typeface="Arial" panose="020B0604020202020204" pitchFamily="34" charset="0"/>
              <a:buChar char="•"/>
            </a:pPr>
            <a:r>
              <a:rPr lang="en-US" dirty="0"/>
              <a:t>Provide streamlined services;</a:t>
            </a:r>
          </a:p>
          <a:p>
            <a:pPr marL="285750" lvl="0" indent="-285750">
              <a:buFont typeface="Arial" panose="020B0604020202020204" pitchFamily="34" charset="0"/>
              <a:buChar char="•"/>
            </a:pPr>
            <a:r>
              <a:rPr lang="en-US" dirty="0"/>
              <a:t>Program is aligned with the principles of the YCJA;</a:t>
            </a:r>
          </a:p>
          <a:p>
            <a:pPr marL="285750" lvl="0" indent="-285750">
              <a:buFont typeface="Arial" panose="020B0604020202020204" pitchFamily="34" charset="0"/>
              <a:buChar char="•"/>
            </a:pPr>
            <a:r>
              <a:rPr lang="en-US" dirty="0"/>
              <a:t>Improved functioning of clients both socially and </a:t>
            </a:r>
            <a:r>
              <a:rPr lang="en-US" dirty="0" err="1"/>
              <a:t>behaviourally</a:t>
            </a:r>
            <a:r>
              <a:rPr lang="en-US" dirty="0"/>
              <a:t>;</a:t>
            </a:r>
          </a:p>
          <a:p>
            <a:pPr marL="285750" lvl="0" indent="-285750">
              <a:buFont typeface="Arial" panose="020B0604020202020204" pitchFamily="34" charset="0"/>
              <a:buChar char="•"/>
            </a:pPr>
            <a:r>
              <a:rPr lang="en-US" dirty="0"/>
              <a:t>Increase client skills abilities.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xmlns="" val="4227694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91263" y="667264"/>
            <a:ext cx="8246077" cy="5361468"/>
          </a:xfrm>
          <a:prstGeom prst="rect">
            <a:avLst/>
          </a:prstGeom>
        </p:spPr>
        <p:txBody>
          <a:bodyPr wrap="square">
            <a:spAutoFit/>
          </a:bodyPr>
          <a:lstStyle/>
          <a:p>
            <a:pPr algn="just">
              <a:lnSpc>
                <a:spcPct val="107000"/>
              </a:lnSpc>
            </a:pPr>
            <a:r>
              <a:rPr lang="en-CA" sz="2000" b="1" u="sng" dirty="0">
                <a:latin typeface="Calibri" panose="020F0502020204030204" pitchFamily="34" charset="0"/>
                <a:ea typeface="Calibri" panose="020F0502020204030204" pitchFamily="34" charset="0"/>
                <a:cs typeface="Times New Roman" panose="02020603050405020304" pitchFamily="18" charset="0"/>
              </a:rPr>
              <a:t>Background</a:t>
            </a:r>
            <a:r>
              <a:rPr lang="en-CA" sz="20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2000" dirty="0">
                <a:latin typeface="Calibri" panose="020F0502020204030204" pitchFamily="34" charset="0"/>
                <a:ea typeface="Calibri" panose="020F0502020204030204" pitchFamily="34" charset="0"/>
                <a:cs typeface="Times New Roman" panose="02020603050405020304" pitchFamily="18" charset="0"/>
              </a:rPr>
              <a:t>Between 65-70% of youth involved in the justice system have one or more mental health challenge which may include addiction issues, developmental disorders, intellectual disabilities, acquired brain injuries, or fetal alcohol spectrum disorder. </a:t>
            </a:r>
          </a:p>
          <a:p>
            <a:pPr algn="just">
              <a:lnSpc>
                <a:spcPct val="107000"/>
              </a:lnSpc>
            </a:pPr>
            <a:r>
              <a:rPr lang="en-CA" sz="1100" dirty="0" smtClean="0">
                <a:latin typeface="Calibri" panose="020F0502020204030204" pitchFamily="34" charset="0"/>
              </a:rPr>
              <a:t>(</a:t>
            </a:r>
            <a:r>
              <a:rPr lang="en-CA" sz="1100" dirty="0" err="1" smtClean="0">
                <a:latin typeface="Calibri" panose="020F0502020204030204" pitchFamily="34" charset="0"/>
              </a:rPr>
              <a:t>Shufelt</a:t>
            </a:r>
            <a:r>
              <a:rPr lang="en-CA" sz="1100" dirty="0">
                <a:latin typeface="Calibri" panose="020F0502020204030204" pitchFamily="34" charset="0"/>
              </a:rPr>
              <a:t>, J.S &amp; </a:t>
            </a:r>
            <a:r>
              <a:rPr lang="en-CA" sz="1100" dirty="0" err="1">
                <a:latin typeface="Calibri" panose="020F0502020204030204" pitchFamily="34" charset="0"/>
              </a:rPr>
              <a:t>Cocozza</a:t>
            </a:r>
            <a:r>
              <a:rPr lang="en-CA" sz="1100" dirty="0">
                <a:latin typeface="Calibri" panose="020F0502020204030204" pitchFamily="34" charset="0"/>
              </a:rPr>
              <a:t>, J.C. (2006). Youth with mental health disorders in juvenile justice systems: Results from a multistate, multi-system prevalence study.  Delmar, NY: National Centre for Mental health and Juvenile </a:t>
            </a:r>
            <a:r>
              <a:rPr lang="en-CA" sz="1100" dirty="0" smtClean="0">
                <a:latin typeface="Calibri" panose="020F0502020204030204" pitchFamily="34" charset="0"/>
              </a:rPr>
              <a:t>Justice)</a:t>
            </a:r>
            <a:endParaRPr lang="en-CA" sz="11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2000" dirty="0" smtClean="0">
                <a:latin typeface="Calibri" panose="020F0502020204030204" pitchFamily="34" charset="0"/>
                <a:ea typeface="Calibri" panose="020F0502020204030204" pitchFamily="34" charset="0"/>
                <a:cs typeface="Times New Roman" panose="02020603050405020304" pitchFamily="18" charset="0"/>
              </a:rPr>
              <a:t>In </a:t>
            </a:r>
            <a:r>
              <a:rPr lang="en-CA" sz="2000" dirty="0">
                <a:latin typeface="Calibri" panose="020F0502020204030204" pitchFamily="34" charset="0"/>
                <a:ea typeface="Calibri" panose="020F0502020204030204" pitchFamily="34" charset="0"/>
                <a:cs typeface="Times New Roman" panose="02020603050405020304" pitchFamily="18" charset="0"/>
              </a:rPr>
              <a:t>addition, should mental health challenges not be recognized and properly addressed, it has been demonstrated that such is frequently associated with school difficulties, unemployment, poverty, incarceration, ongoing police contact, and a cycle of recidivism.  Evidence shows that early intervention addressing mental health and addiction needs can prevent some of these negative outcomes and consequently reduce the rate of youth recidivism. </a:t>
            </a:r>
            <a:endParaRPr lang="en-CA" sz="20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en-CA"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1050" dirty="0" smtClean="0">
                <a:latin typeface="Calibri" panose="020F0502020204030204" pitchFamily="34" charset="0"/>
              </a:rPr>
              <a:t>(U</a:t>
            </a:r>
            <a:r>
              <a:rPr lang="en-CA" sz="1050" dirty="0" smtClean="0"/>
              <a:t>nited </a:t>
            </a:r>
            <a:r>
              <a:rPr lang="en-CA" sz="1050" dirty="0"/>
              <a:t>States.  President’s </a:t>
            </a:r>
            <a:r>
              <a:rPr lang="en-CA" sz="1100" dirty="0"/>
              <a:t>New Freedom Commission on Mental Health. (2003). Achieving the promise: transforming mental health care in America: Final report. [Rockport, Md.]: President’s New Freedom Commission on Mental </a:t>
            </a:r>
            <a:r>
              <a:rPr lang="en-CA" sz="1100" dirty="0" smtClean="0"/>
              <a:t>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350614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4486" y="1719884"/>
            <a:ext cx="9481752" cy="3352328"/>
          </a:xfrm>
          <a:prstGeom prst="rect">
            <a:avLst/>
          </a:prstGeom>
        </p:spPr>
        <p:txBody>
          <a:bodyPr wrap="square">
            <a:spAutoFit/>
          </a:bodyPr>
          <a:lstStyle/>
          <a:p>
            <a:pPr algn="just">
              <a:lnSpc>
                <a:spcPct val="107000"/>
              </a:lnSpc>
            </a:pPr>
            <a:r>
              <a:rPr lang="en-CA" dirty="0">
                <a:latin typeface="Calibri" panose="020F0502020204030204" pitchFamily="34" charset="0"/>
                <a:ea typeface="Calibri" panose="020F0502020204030204" pitchFamily="34" charset="0"/>
                <a:cs typeface="Times New Roman" panose="02020603050405020304" pitchFamily="18" charset="0"/>
              </a:rPr>
              <a:t>A number of communities throughout the province, with the oversight from the Provincial System Support Program (PSSP) and the Centre for Addiction and Mental Health (CAMH) have developed and implemented screening programs at their respective Youth Courts to screen youth at an early point in their Court process for mental health, addiction, and basic needs issues.  </a:t>
            </a:r>
            <a:endParaRPr lang="en-CA"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en-CA"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en-CA"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en-CA"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dirty="0" smtClean="0">
                <a:latin typeface="Calibri" panose="020F0502020204030204" pitchFamily="34" charset="0"/>
                <a:ea typeface="Calibri" panose="020F0502020204030204" pitchFamily="34" charset="0"/>
                <a:cs typeface="Times New Roman" panose="02020603050405020304" pitchFamily="18" charset="0"/>
              </a:rPr>
              <a:t>Should </a:t>
            </a:r>
            <a:r>
              <a:rPr lang="en-CA" dirty="0">
                <a:latin typeface="Calibri" panose="020F0502020204030204" pitchFamily="34" charset="0"/>
                <a:ea typeface="Calibri" panose="020F0502020204030204" pitchFamily="34" charset="0"/>
                <a:cs typeface="Times New Roman" panose="02020603050405020304" pitchFamily="18" charset="0"/>
              </a:rPr>
              <a:t>areas of need be identified the youth is provided with referral(s) to community based agencies for support.  With the consent of the youth, family members are invited to be part of this process.</a:t>
            </a:r>
            <a:r>
              <a:rPr lang="en-CA" baseline="30000" dirty="0">
                <a:latin typeface="Calibri" panose="020F0502020204030204" pitchFamily="34" charset="0"/>
                <a:ea typeface="Calibri" panose="020F0502020204030204" pitchFamily="34" charset="0"/>
                <a:cs typeface="Times New Roman" panose="02020603050405020304" pitchFamily="18" charset="0"/>
              </a:rPr>
              <a:t>3</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CA" dirty="0">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703164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2897" y="1456473"/>
            <a:ext cx="7381103" cy="4340547"/>
          </a:xfrm>
          <a:prstGeom prst="rect">
            <a:avLst/>
          </a:prstGeom>
        </p:spPr>
        <p:txBody>
          <a:bodyPr wrap="square">
            <a:spAutoFit/>
          </a:bodyPr>
          <a:lstStyle/>
          <a:p>
            <a:pPr algn="just">
              <a:lnSpc>
                <a:spcPct val="107000"/>
              </a:lnSpc>
            </a:pPr>
            <a:r>
              <a:rPr lang="en-CA" sz="2000" b="1" u="sng" dirty="0">
                <a:latin typeface="Calibri" panose="020F0502020204030204" pitchFamily="34" charset="0"/>
                <a:ea typeface="Calibri" panose="020F0502020204030204" pitchFamily="34" charset="0"/>
                <a:cs typeface="Times New Roman" panose="02020603050405020304" pitchFamily="18" charset="0"/>
              </a:rPr>
              <a:t>Statistics relating to SDG &amp; </a:t>
            </a:r>
            <a:r>
              <a:rPr lang="en-CA" sz="2000" b="1" u="sng" dirty="0" err="1">
                <a:latin typeface="Calibri" panose="020F0502020204030204" pitchFamily="34" charset="0"/>
                <a:ea typeface="Calibri" panose="020F0502020204030204" pitchFamily="34" charset="0"/>
                <a:cs typeface="Times New Roman" panose="02020603050405020304" pitchFamily="18" charset="0"/>
              </a:rPr>
              <a:t>Akwesasne</a:t>
            </a:r>
            <a:r>
              <a:rPr lang="en-CA" sz="2000" b="1" u="sng" dirty="0">
                <a:latin typeface="Calibri" panose="020F0502020204030204" pitchFamily="34" charset="0"/>
                <a:ea typeface="Calibri" panose="020F0502020204030204" pitchFamily="34" charset="0"/>
                <a:cs typeface="Times New Roman" panose="02020603050405020304" pitchFamily="18" charset="0"/>
              </a:rPr>
              <a:t> Youth Population and the Population of Justice Involved Youth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2000"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2000" u="sng" dirty="0">
                <a:latin typeface="Calibri" panose="020F0502020204030204" pitchFamily="34" charset="0"/>
                <a:ea typeface="Calibri" panose="020F0502020204030204" pitchFamily="34" charset="0"/>
                <a:cs typeface="Times New Roman" panose="02020603050405020304" pitchFamily="18" charset="0"/>
              </a:rPr>
              <a:t>SDG and </a:t>
            </a:r>
            <a:r>
              <a:rPr lang="en-CA" sz="2000" u="sng" dirty="0" err="1">
                <a:latin typeface="Calibri" panose="020F0502020204030204" pitchFamily="34" charset="0"/>
                <a:ea typeface="Calibri" panose="020F0502020204030204" pitchFamily="34" charset="0"/>
                <a:cs typeface="Times New Roman" panose="02020603050405020304" pitchFamily="18" charset="0"/>
              </a:rPr>
              <a:t>Akwesasne</a:t>
            </a:r>
            <a:r>
              <a:rPr lang="en-CA" sz="2000" u="sng" dirty="0">
                <a:latin typeface="Calibri" panose="020F0502020204030204" pitchFamily="34" charset="0"/>
                <a:ea typeface="Calibri" panose="020F0502020204030204" pitchFamily="34" charset="0"/>
                <a:cs typeface="Times New Roman" panose="02020603050405020304" pitchFamily="18" charset="0"/>
              </a:rPr>
              <a:t> </a:t>
            </a:r>
            <a:r>
              <a:rPr lang="en-CA" sz="2000" u="sng" dirty="0" smtClean="0">
                <a:latin typeface="Calibri" panose="020F0502020204030204" pitchFamily="34" charset="0"/>
                <a:ea typeface="Calibri" panose="020F0502020204030204" pitchFamily="34" charset="0"/>
                <a:cs typeface="Times New Roman" panose="02020603050405020304" pitchFamily="18" charset="0"/>
              </a:rPr>
              <a:t>Population</a:t>
            </a:r>
            <a:r>
              <a:rPr lang="en-CA" sz="2000"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2000" dirty="0">
                <a:latin typeface="Calibri" panose="020F0502020204030204" pitchFamily="34" charset="0"/>
                <a:ea typeface="Calibri" panose="020F0502020204030204" pitchFamily="34" charset="0"/>
                <a:cs typeface="Times New Roman" panose="02020603050405020304" pitchFamily="18" charset="0"/>
              </a:rPr>
              <a:t>Youth aged- 10-14 = 5,890</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2000" dirty="0">
                <a:latin typeface="Calibri" panose="020F0502020204030204" pitchFamily="34" charset="0"/>
                <a:ea typeface="Calibri" panose="020F0502020204030204" pitchFamily="34" charset="0"/>
                <a:cs typeface="Times New Roman" panose="02020603050405020304" pitchFamily="18" charset="0"/>
              </a:rPr>
              <a:t>Youth aged- 15-19=  </a:t>
            </a:r>
            <a:r>
              <a:rPr lang="en-CA" sz="2000" u="sng" dirty="0">
                <a:latin typeface="Calibri" panose="020F0502020204030204" pitchFamily="34" charset="0"/>
                <a:ea typeface="Calibri" panose="020F0502020204030204" pitchFamily="34" charset="0"/>
                <a:cs typeface="Times New Roman" panose="02020603050405020304" pitchFamily="18" charset="0"/>
              </a:rPr>
              <a:t>6,185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2000" dirty="0">
                <a:latin typeface="Calibri" panose="020F0502020204030204" pitchFamily="34" charset="0"/>
                <a:ea typeface="Calibri" panose="020F0502020204030204" pitchFamily="34" charset="0"/>
                <a:cs typeface="Times New Roman" panose="02020603050405020304" pitchFamily="18" charset="0"/>
              </a:rPr>
              <a:t>Total                            12,075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2000"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2000" u="sng" dirty="0">
                <a:latin typeface="Calibri" panose="020F0502020204030204" pitchFamily="34" charset="0"/>
                <a:ea typeface="Calibri" panose="020F0502020204030204" pitchFamily="34" charset="0"/>
                <a:cs typeface="Times New Roman" panose="02020603050405020304" pitchFamily="18" charset="0"/>
              </a:rPr>
              <a:t>SDG and </a:t>
            </a:r>
            <a:r>
              <a:rPr lang="en-CA" sz="2000" u="sng" dirty="0" err="1">
                <a:latin typeface="Calibri" panose="020F0502020204030204" pitchFamily="34" charset="0"/>
                <a:ea typeface="Calibri" panose="020F0502020204030204" pitchFamily="34" charset="0"/>
                <a:cs typeface="Times New Roman" panose="02020603050405020304" pitchFamily="18" charset="0"/>
              </a:rPr>
              <a:t>Akwesasne</a:t>
            </a:r>
            <a:r>
              <a:rPr lang="en-CA" sz="2000" u="sng" dirty="0">
                <a:latin typeface="Calibri" panose="020F0502020204030204" pitchFamily="34" charset="0"/>
                <a:ea typeface="Calibri" panose="020F0502020204030204" pitchFamily="34" charset="0"/>
                <a:cs typeface="Times New Roman" panose="02020603050405020304" pitchFamily="18" charset="0"/>
              </a:rPr>
              <a:t> Justice Involved Youth</a:t>
            </a:r>
            <a:r>
              <a:rPr lang="en-CA" sz="2000"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2000" u="sng" dirty="0">
                <a:latin typeface="Calibri" panose="020F0502020204030204" pitchFamily="34" charset="0"/>
                <a:ea typeface="Calibri" panose="020F0502020204030204" pitchFamily="34" charset="0"/>
                <a:cs typeface="Times New Roman" panose="02020603050405020304" pitchFamily="18" charset="0"/>
              </a:rPr>
              <a:t>Extra Judicial Sanctions (EJS):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2000" dirty="0">
                <a:latin typeface="Calibri" panose="020F0502020204030204" pitchFamily="34" charset="0"/>
                <a:ea typeface="Calibri" panose="020F0502020204030204" pitchFamily="34" charset="0"/>
                <a:cs typeface="Times New Roman" panose="02020603050405020304" pitchFamily="18" charset="0"/>
              </a:rPr>
              <a:t>2017 (to date)        = 30</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2000" dirty="0">
                <a:latin typeface="Calibri" panose="020F0502020204030204" pitchFamily="34" charset="0"/>
                <a:ea typeface="Calibri" panose="020F0502020204030204" pitchFamily="34" charset="0"/>
                <a:cs typeface="Times New Roman" panose="02020603050405020304" pitchFamily="18" charset="0"/>
              </a:rPr>
              <a:t>2017 (outstanding = 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2000" dirty="0">
                <a:latin typeface="Calibri" panose="020F0502020204030204" pitchFamily="34" charset="0"/>
                <a:ea typeface="Calibri" panose="020F0502020204030204" pitchFamily="34" charset="0"/>
                <a:cs typeface="Times New Roman" panose="02020603050405020304" pitchFamily="18" charset="0"/>
              </a:rPr>
              <a:t>2016                          =27</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1618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7124" y="1942306"/>
            <a:ext cx="6697362" cy="3714863"/>
          </a:xfrm>
          <a:prstGeom prst="rect">
            <a:avLst/>
          </a:prstGeom>
        </p:spPr>
        <p:txBody>
          <a:bodyPr wrap="square">
            <a:spAutoFit/>
          </a:bodyPr>
          <a:lstStyle/>
          <a:p>
            <a:pPr algn="just">
              <a:lnSpc>
                <a:spcPct val="107000"/>
              </a:lnSpc>
            </a:pPr>
            <a:r>
              <a:rPr lang="en-CA" sz="2000" u="sng" dirty="0">
                <a:latin typeface="Calibri" panose="020F0502020204030204" pitchFamily="34" charset="0"/>
                <a:ea typeface="Calibri" panose="020F0502020204030204" pitchFamily="34" charset="0"/>
                <a:cs typeface="Times New Roman" panose="02020603050405020304" pitchFamily="18" charset="0"/>
              </a:rPr>
              <a:t>Youth Court Mental Health Worker Program: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 </a:t>
            </a:r>
            <a:endParaRPr lang="en-US" sz="2000" b="1"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000" u="sng" dirty="0" smtClean="0">
                <a:latin typeface="Calibri" panose="020F0502020204030204" pitchFamily="34" charset="0"/>
                <a:ea typeface="Calibri" panose="020F0502020204030204" pitchFamily="34" charset="0"/>
                <a:cs typeface="Times New Roman" panose="02020603050405020304" pitchFamily="18" charset="0"/>
              </a:rPr>
              <a:t>2016-2017</a:t>
            </a:r>
            <a:r>
              <a:rPr lang="en-US" sz="2000" u="sng" dirty="0">
                <a:latin typeface="Calibri" panose="020F0502020204030204" pitchFamily="34" charset="0"/>
                <a:ea typeface="Calibri" panose="020F0502020204030204" pitchFamily="34" charset="0"/>
                <a:cs typeface="Times New Roman" panose="02020603050405020304" pitchFamily="18" charset="0"/>
              </a:rPr>
              <a:t>: April 01, 2016- March 31, </a:t>
            </a:r>
            <a:r>
              <a:rPr lang="en-US" sz="2000" u="sng" dirty="0" smtClean="0">
                <a:latin typeface="Calibri" panose="020F0502020204030204" pitchFamily="34" charset="0"/>
                <a:ea typeface="Calibri" panose="020F0502020204030204" pitchFamily="34" charset="0"/>
                <a:cs typeface="Times New Roman" panose="02020603050405020304" pitchFamily="18" charset="0"/>
              </a:rPr>
              <a:t>2017</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000" dirty="0" smtClean="0">
                <a:latin typeface="Calibri" panose="020F0502020204030204" pitchFamily="34" charset="0"/>
                <a:ea typeface="Calibri" panose="020F0502020204030204" pitchFamily="34" charset="0"/>
                <a:cs typeface="Times New Roman" panose="02020603050405020304" pitchFamily="18" charset="0"/>
              </a:rPr>
              <a:t>Referrals                 </a:t>
            </a:r>
            <a:r>
              <a:rPr lang="en-US" sz="2000" dirty="0">
                <a:latin typeface="Calibri" panose="020F0502020204030204" pitchFamily="34" charset="0"/>
                <a:ea typeface="Calibri" panose="020F0502020204030204" pitchFamily="34" charset="0"/>
                <a:cs typeface="Times New Roman" panose="02020603050405020304" pitchFamily="18" charset="0"/>
              </a:rPr>
              <a:t>= 55  (43: Males    12: </a:t>
            </a:r>
            <a:r>
              <a:rPr lang="en-US" sz="2000" dirty="0" smtClean="0">
                <a:latin typeface="Calibri" panose="020F0502020204030204" pitchFamily="34" charset="0"/>
                <a:ea typeface="Calibri" panose="020F0502020204030204" pitchFamily="34" charset="0"/>
                <a:cs typeface="Times New Roman" panose="02020603050405020304" pitchFamily="18" charset="0"/>
              </a:rPr>
              <a:t>Females)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000" dirty="0" smtClean="0">
                <a:latin typeface="Calibri" panose="020F0502020204030204" pitchFamily="34" charset="0"/>
                <a:ea typeface="Calibri" panose="020F0502020204030204" pitchFamily="34" charset="0"/>
                <a:cs typeface="Times New Roman" panose="02020603050405020304" pitchFamily="18" charset="0"/>
              </a:rPr>
              <a:t>CAS </a:t>
            </a:r>
            <a:r>
              <a:rPr lang="en-US" sz="2000" dirty="0">
                <a:latin typeface="Calibri" panose="020F0502020204030204" pitchFamily="34" charset="0"/>
                <a:ea typeface="Calibri" panose="020F0502020204030204" pitchFamily="34" charset="0"/>
                <a:cs typeface="Times New Roman" panose="02020603050405020304" pitchFamily="18" charset="0"/>
              </a:rPr>
              <a:t>involvement   = </a:t>
            </a:r>
            <a:r>
              <a:rPr lang="en-US" sz="2000" dirty="0" smtClean="0">
                <a:latin typeface="Calibri" panose="020F0502020204030204" pitchFamily="34" charset="0"/>
                <a:ea typeface="Calibri" panose="020F0502020204030204" pitchFamily="34" charset="0"/>
                <a:cs typeface="Times New Roman" panose="02020603050405020304" pitchFamily="18" charset="0"/>
              </a:rPr>
              <a:t>21</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000" dirty="0" smtClean="0">
                <a:latin typeface="Calibri" panose="020F0502020204030204" pitchFamily="34" charset="0"/>
                <a:ea typeface="Calibri" panose="020F0502020204030204" pitchFamily="34" charset="0"/>
                <a:cs typeface="Times New Roman" panose="02020603050405020304" pitchFamily="18" charset="0"/>
              </a:rPr>
              <a:t>Diverted                  </a:t>
            </a:r>
            <a:r>
              <a:rPr lang="en-US" sz="2000" dirty="0">
                <a:latin typeface="Calibri" panose="020F0502020204030204" pitchFamily="34" charset="0"/>
                <a:ea typeface="Calibri" panose="020F0502020204030204" pitchFamily="34" charset="0"/>
                <a:cs typeface="Times New Roman" panose="02020603050405020304" pitchFamily="18" charset="0"/>
              </a:rPr>
              <a:t>= 13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000" u="sng" dirty="0" smtClean="0">
                <a:latin typeface="Calibri" panose="020F0502020204030204" pitchFamily="34" charset="0"/>
                <a:ea typeface="Calibri" panose="020F0502020204030204" pitchFamily="34" charset="0"/>
                <a:cs typeface="Times New Roman" panose="02020603050405020304" pitchFamily="18" charset="0"/>
              </a:rPr>
              <a:t>2017-2018</a:t>
            </a:r>
            <a:r>
              <a:rPr lang="en-US" sz="2000" u="sng" dirty="0">
                <a:latin typeface="Calibri" panose="020F0502020204030204" pitchFamily="34" charset="0"/>
                <a:ea typeface="Calibri" panose="020F0502020204030204" pitchFamily="34" charset="0"/>
                <a:cs typeface="Times New Roman" panose="02020603050405020304" pitchFamily="18" charset="0"/>
              </a:rPr>
              <a:t>: April 01, 2017- October 31, </a:t>
            </a:r>
            <a:r>
              <a:rPr lang="en-US" sz="2000" u="sng" dirty="0" smtClean="0">
                <a:latin typeface="Calibri" panose="020F0502020204030204" pitchFamily="34" charset="0"/>
                <a:ea typeface="Calibri" panose="020F0502020204030204" pitchFamily="34" charset="0"/>
                <a:cs typeface="Times New Roman" panose="02020603050405020304" pitchFamily="18" charset="0"/>
              </a:rPr>
              <a:t>2017</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000" dirty="0" smtClean="0">
                <a:latin typeface="Calibri" panose="020F0502020204030204" pitchFamily="34" charset="0"/>
                <a:ea typeface="Calibri" panose="020F0502020204030204" pitchFamily="34" charset="0"/>
                <a:cs typeface="Times New Roman" panose="02020603050405020304" pitchFamily="18" charset="0"/>
              </a:rPr>
              <a:t>Referrals                 </a:t>
            </a:r>
            <a:r>
              <a:rPr lang="en-US" sz="2000" dirty="0">
                <a:latin typeface="Calibri" panose="020F0502020204030204" pitchFamily="34" charset="0"/>
                <a:ea typeface="Calibri" panose="020F0502020204030204" pitchFamily="34" charset="0"/>
                <a:cs typeface="Times New Roman" panose="02020603050405020304" pitchFamily="18" charset="0"/>
              </a:rPr>
              <a:t>= 37  (30: Males    7: </a:t>
            </a:r>
            <a:r>
              <a:rPr lang="en-US" sz="2000" dirty="0" smtClean="0">
                <a:latin typeface="Calibri" panose="020F0502020204030204" pitchFamily="34" charset="0"/>
                <a:ea typeface="Calibri" panose="020F0502020204030204" pitchFamily="34" charset="0"/>
                <a:cs typeface="Times New Roman" panose="02020603050405020304" pitchFamily="18" charset="0"/>
              </a:rPr>
              <a:t>Females)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000" dirty="0" smtClean="0">
                <a:latin typeface="Calibri" panose="020F0502020204030204" pitchFamily="34" charset="0"/>
                <a:ea typeface="Calibri" panose="020F0502020204030204" pitchFamily="34" charset="0"/>
                <a:cs typeface="Times New Roman" panose="02020603050405020304" pitchFamily="18" charset="0"/>
              </a:rPr>
              <a:t>CAS </a:t>
            </a:r>
            <a:r>
              <a:rPr lang="en-US" sz="2000" dirty="0">
                <a:latin typeface="Calibri" panose="020F0502020204030204" pitchFamily="34" charset="0"/>
                <a:ea typeface="Calibri" panose="020F0502020204030204" pitchFamily="34" charset="0"/>
                <a:cs typeface="Times New Roman" panose="02020603050405020304" pitchFamily="18" charset="0"/>
              </a:rPr>
              <a:t>involvement   = </a:t>
            </a:r>
            <a:r>
              <a:rPr lang="en-US" sz="2000" dirty="0" smtClean="0">
                <a:latin typeface="Calibri" panose="020F0502020204030204" pitchFamily="34" charset="0"/>
                <a:ea typeface="Calibri" panose="020F0502020204030204" pitchFamily="34" charset="0"/>
                <a:cs typeface="Times New Roman" panose="02020603050405020304" pitchFamily="18" charset="0"/>
              </a:rPr>
              <a:t>13</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000" dirty="0" smtClean="0">
                <a:latin typeface="Calibri" panose="020F0502020204030204" pitchFamily="34" charset="0"/>
                <a:ea typeface="Calibri" panose="020F0502020204030204" pitchFamily="34" charset="0"/>
                <a:cs typeface="Times New Roman" panose="02020603050405020304" pitchFamily="18" charset="0"/>
              </a:rPr>
              <a:t>Diverted                   </a:t>
            </a:r>
            <a:r>
              <a:rPr lang="en-US" sz="2000" dirty="0">
                <a:latin typeface="Calibri" panose="020F0502020204030204" pitchFamily="34" charset="0"/>
                <a:ea typeface="Calibri" panose="020F0502020204030204" pitchFamily="34" charset="0"/>
                <a:cs typeface="Times New Roman" panose="02020603050405020304" pitchFamily="18" charset="0"/>
              </a:rPr>
              <a:t>= 5</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94837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9773" y="1802760"/>
            <a:ext cx="9160476" cy="3846374"/>
          </a:xfrm>
          <a:prstGeom prst="rect">
            <a:avLst/>
          </a:prstGeom>
        </p:spPr>
        <p:txBody>
          <a:bodyPr wrap="square">
            <a:spAutoFit/>
          </a:bodyPr>
          <a:lstStyle/>
          <a:p>
            <a:pPr algn="just">
              <a:lnSpc>
                <a:spcPct val="107000"/>
              </a:lnSpc>
            </a:pPr>
            <a:r>
              <a:rPr lang="en-CA" b="1" u="sng" dirty="0">
                <a:latin typeface="Calibri" panose="020F0502020204030204" pitchFamily="34" charset="0"/>
                <a:ea typeface="Calibri" panose="020F0502020204030204" pitchFamily="34" charset="0"/>
                <a:cs typeface="Times New Roman" panose="02020603050405020304" pitchFamily="18" charset="0"/>
              </a:rPr>
              <a:t>Cornwall Court: vs. Provincial Average: Percentage of Disposed Cases by Months to </a:t>
            </a:r>
            <a:r>
              <a:rPr lang="en-CA" b="1" u="sng" dirty="0" smtClean="0">
                <a:latin typeface="Calibri" panose="020F0502020204030204" pitchFamily="34" charset="0"/>
                <a:ea typeface="Calibri" panose="020F0502020204030204" pitchFamily="34" charset="0"/>
                <a:cs typeface="Times New Roman" panose="02020603050405020304" pitchFamily="18" charset="0"/>
              </a:rPr>
              <a:t>Disposition</a:t>
            </a:r>
          </a:p>
          <a:p>
            <a:pPr algn="just">
              <a:lnSpc>
                <a:spcPct val="107000"/>
              </a:lnSpc>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b="1" u="sng" dirty="0">
                <a:latin typeface="Calibri" panose="020F0502020204030204" pitchFamily="34" charset="0"/>
                <a:ea typeface="Calibri" panose="020F0502020204030204" pitchFamily="34" charset="0"/>
                <a:cs typeface="Times New Roman" panose="02020603050405020304" pitchFamily="18" charset="0"/>
              </a:rPr>
              <a:t>Oct. 2016-Sept. 2017</a:t>
            </a:r>
            <a:r>
              <a:rPr lang="en-CA" b="1" u="sng" baseline="30000" dirty="0">
                <a:latin typeface="Calibri" panose="020F0502020204030204" pitchFamily="34" charset="0"/>
                <a:ea typeface="Calibri" panose="020F0502020204030204" pitchFamily="34" charset="0"/>
                <a:cs typeface="Times New Roman" panose="02020603050405020304" pitchFamily="18" charset="0"/>
              </a:rPr>
              <a:t> </a:t>
            </a:r>
            <a:r>
              <a:rPr lang="en-CA" baseline="30000" dirty="0">
                <a:latin typeface="Calibri" panose="020F0502020204030204" pitchFamily="34" charset="0"/>
                <a:ea typeface="Calibri" panose="020F0502020204030204" pitchFamily="34" charset="0"/>
                <a:cs typeface="Times New Roman" panose="02020603050405020304" pitchFamily="18" charset="0"/>
              </a:rPr>
              <a:t>5</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dirty="0">
                <a:latin typeface="Calibri" panose="020F0502020204030204" pitchFamily="34" charset="0"/>
                <a:ea typeface="Calibri" panose="020F0502020204030204" pitchFamily="34" charset="0"/>
                <a:cs typeface="Times New Roman" panose="02020603050405020304" pitchFamily="18" charset="0"/>
              </a:rPr>
              <a:t> </a:t>
            </a:r>
            <a:endParaRPr lang="en-CA"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dirty="0">
                <a:latin typeface="Calibri" panose="020F0502020204030204" pitchFamily="34" charset="0"/>
                <a:ea typeface="Calibri" panose="020F0502020204030204" pitchFamily="34" charset="0"/>
                <a:cs typeface="Times New Roman" panose="02020603050405020304" pitchFamily="18" charset="0"/>
              </a:rPr>
              <a:t> TIME FRAME                  CORNWALL                  PROVINCE                  CORNWALL % DIFF vs. PROVINCE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dirty="0">
                <a:latin typeface="Calibri" panose="020F0502020204030204" pitchFamily="34" charset="0"/>
                <a:ea typeface="Calibri" panose="020F0502020204030204" pitchFamily="34" charset="0"/>
                <a:cs typeface="Times New Roman" panose="02020603050405020304" pitchFamily="18" charset="0"/>
              </a:rPr>
              <a:t>0-3 months                          45%                                 50%                                                -5%</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dirty="0">
                <a:latin typeface="Calibri" panose="020F0502020204030204" pitchFamily="34" charset="0"/>
                <a:ea typeface="Calibri" panose="020F0502020204030204" pitchFamily="34" charset="0"/>
                <a:cs typeface="Times New Roman" panose="02020603050405020304" pitchFamily="18" charset="0"/>
              </a:rPr>
              <a:t>3-10 months                        34%                                 35%                                                -1%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dirty="0">
                <a:latin typeface="Calibri" panose="020F0502020204030204" pitchFamily="34" charset="0"/>
                <a:ea typeface="Calibri" panose="020F0502020204030204" pitchFamily="34" charset="0"/>
                <a:cs typeface="Times New Roman" panose="02020603050405020304" pitchFamily="18" charset="0"/>
              </a:rPr>
              <a:t>10-15 months                      11%                                 9%                                                  +3%</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dirty="0">
                <a:latin typeface="Calibri" panose="020F0502020204030204" pitchFamily="34" charset="0"/>
                <a:ea typeface="Calibri" panose="020F0502020204030204" pitchFamily="34" charset="0"/>
                <a:cs typeface="Times New Roman" panose="02020603050405020304" pitchFamily="18" charset="0"/>
              </a:rPr>
              <a:t>15-18 months                       4%                                  3%                                                  +1%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dirty="0">
                <a:latin typeface="Calibri" panose="020F0502020204030204" pitchFamily="34" charset="0"/>
                <a:ea typeface="Calibri" panose="020F0502020204030204" pitchFamily="34" charset="0"/>
                <a:cs typeface="Times New Roman" panose="02020603050405020304" pitchFamily="18" charset="0"/>
              </a:rPr>
              <a:t>Over 18 months                   7%                                  3%                                                   +4%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43578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94</TotalTime>
  <Words>717</Words>
  <Application>Microsoft Office PowerPoint</Application>
  <PresentationFormat>Custom</PresentationFormat>
  <Paragraphs>97</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Vapor Trail</vt:lpstr>
      <vt:lpstr>Document</vt:lpstr>
      <vt:lpstr>S.D.G. &amp; Akwesasne First Engagement Team (S.A.F.E. Team) </vt:lpstr>
      <vt:lpstr>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Moving forward with HSJCC…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S.D.G. &amp; Akwesasne First Engagement Team (S.A.F.E. Team)</dc:title>
  <dc:creator>Bethany Zagar</dc:creator>
  <cp:lastModifiedBy>slangevin</cp:lastModifiedBy>
  <cp:revision>11</cp:revision>
  <cp:lastPrinted>2018-01-10T17:33:37Z</cp:lastPrinted>
  <dcterms:created xsi:type="dcterms:W3CDTF">2018-01-10T16:25:02Z</dcterms:created>
  <dcterms:modified xsi:type="dcterms:W3CDTF">2018-01-11T14:20:21Z</dcterms:modified>
</cp:coreProperties>
</file>