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 id="2147483660" r:id="rId2"/>
  </p:sldMasterIdLst>
  <p:notesMasterIdLst>
    <p:notesMasterId r:id="rId35"/>
  </p:notesMasterIdLst>
  <p:sldIdLst>
    <p:sldId id="257" r:id="rId3"/>
    <p:sldId id="485" r:id="rId4"/>
    <p:sldId id="286" r:id="rId5"/>
    <p:sldId id="461" r:id="rId6"/>
    <p:sldId id="507" r:id="rId7"/>
    <p:sldId id="495" r:id="rId8"/>
    <p:sldId id="496" r:id="rId9"/>
    <p:sldId id="497" r:id="rId10"/>
    <p:sldId id="498" r:id="rId11"/>
    <p:sldId id="499" r:id="rId12"/>
    <p:sldId id="502" r:id="rId13"/>
    <p:sldId id="503" r:id="rId14"/>
    <p:sldId id="501" r:id="rId15"/>
    <p:sldId id="474" r:id="rId16"/>
    <p:sldId id="476" r:id="rId17"/>
    <p:sldId id="290" r:id="rId18"/>
    <p:sldId id="504" r:id="rId19"/>
    <p:sldId id="287" r:id="rId20"/>
    <p:sldId id="488" r:id="rId21"/>
    <p:sldId id="289" r:id="rId22"/>
    <p:sldId id="489" r:id="rId23"/>
    <p:sldId id="291" r:id="rId24"/>
    <p:sldId id="292" r:id="rId25"/>
    <p:sldId id="293" r:id="rId26"/>
    <p:sldId id="298" r:id="rId27"/>
    <p:sldId id="300" r:id="rId28"/>
    <p:sldId id="479" r:id="rId29"/>
    <p:sldId id="506" r:id="rId30"/>
    <p:sldId id="295" r:id="rId31"/>
    <p:sldId id="280" r:id="rId32"/>
    <p:sldId id="490" r:id="rId33"/>
    <p:sldId id="491"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7"/>
    <a:srgbClr val="CCCCCC"/>
    <a:srgbClr val="00ABA4"/>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452D17-2B97-4F00-B6EF-AAC7C1680771}">
  <a:tblStyle styleId="{3D452D17-2B97-4F00-B6EF-AAC7C16807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88616" autoAdjust="0"/>
  </p:normalViewPr>
  <p:slideViewPr>
    <p:cSldViewPr snapToGrid="0" showGuides="1">
      <p:cViewPr varScale="1">
        <p:scale>
          <a:sx n="126" d="100"/>
          <a:sy n="126" d="100"/>
        </p:scale>
        <p:origin x="804" y="114"/>
      </p:cViewPr>
      <p:guideLst>
        <p:guide orient="horz" pos="1620"/>
        <p:guide pos="285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966147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97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Angela</a:t>
            </a:r>
          </a:p>
        </p:txBody>
      </p:sp>
    </p:spTree>
    <p:extLst>
      <p:ext uri="{BB962C8B-B14F-4D97-AF65-F5344CB8AC3E}">
        <p14:creationId xmlns:p14="http://schemas.microsoft.com/office/powerpoint/2010/main" val="50451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2451-0E66-4675-AF92-452CAE76B1A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65243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Flora</a:t>
            </a:r>
          </a:p>
        </p:txBody>
      </p:sp>
    </p:spTree>
    <p:extLst>
      <p:ext uri="{BB962C8B-B14F-4D97-AF65-F5344CB8AC3E}">
        <p14:creationId xmlns:p14="http://schemas.microsoft.com/office/powerpoint/2010/main" val="258767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Flora</a:t>
            </a:r>
          </a:p>
        </p:txBody>
      </p:sp>
    </p:spTree>
    <p:extLst>
      <p:ext uri="{BB962C8B-B14F-4D97-AF65-F5344CB8AC3E}">
        <p14:creationId xmlns:p14="http://schemas.microsoft.com/office/powerpoint/2010/main" val="46460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Flora</a:t>
            </a:r>
          </a:p>
          <a:p>
            <a:endParaRPr lang="en-US" dirty="0"/>
          </a:p>
        </p:txBody>
      </p:sp>
    </p:spTree>
    <p:extLst>
      <p:ext uri="{BB962C8B-B14F-4D97-AF65-F5344CB8AC3E}">
        <p14:creationId xmlns:p14="http://schemas.microsoft.com/office/powerpoint/2010/main" val="76201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Flora</a:t>
            </a:r>
          </a:p>
          <a:p>
            <a:r>
              <a:rPr lang="en-US" dirty="0"/>
              <a:t>NOTE: The Ray 2017 study used the OHIO for screening for TBI and do not indicate severity levels. </a:t>
            </a:r>
          </a:p>
        </p:txBody>
      </p:sp>
    </p:spTree>
    <p:extLst>
      <p:ext uri="{BB962C8B-B14F-4D97-AF65-F5344CB8AC3E}">
        <p14:creationId xmlns:p14="http://schemas.microsoft.com/office/powerpoint/2010/main" val="54269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Catherine</a:t>
            </a:r>
          </a:p>
        </p:txBody>
      </p:sp>
    </p:spTree>
    <p:extLst>
      <p:ext uri="{BB962C8B-B14F-4D97-AF65-F5344CB8AC3E}">
        <p14:creationId xmlns:p14="http://schemas.microsoft.com/office/powerpoint/2010/main" val="225379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Catherine</a:t>
            </a:r>
          </a:p>
        </p:txBody>
      </p:sp>
    </p:spTree>
    <p:extLst>
      <p:ext uri="{BB962C8B-B14F-4D97-AF65-F5344CB8AC3E}">
        <p14:creationId xmlns:p14="http://schemas.microsoft.com/office/powerpoint/2010/main" val="261951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t>Catherine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Impaired/reduced processing of information and conversation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Difficulty using and understanding language in a variety of situations and contexts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Difficulty expressing ideas and emotions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Challenges with impulse control and self-regulation of emotion and behavior</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Challenges with social communication leading to poor social exchanges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Difficulty with reasoning and judgement and anticipating consequences: Can lead to exploitation and abuse</a:t>
            </a:r>
          </a:p>
          <a:p>
            <a:endParaRPr lang="en-US" dirty="0"/>
          </a:p>
        </p:txBody>
      </p:sp>
    </p:spTree>
    <p:extLst>
      <p:ext uri="{BB962C8B-B14F-4D97-AF65-F5344CB8AC3E}">
        <p14:creationId xmlns:p14="http://schemas.microsoft.com/office/powerpoint/2010/main" val="2951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a:p>
            <a:endParaRPr lang="en-US" dirty="0"/>
          </a:p>
        </p:txBody>
      </p:sp>
    </p:spTree>
    <p:extLst>
      <p:ext uri="{BB962C8B-B14F-4D97-AF65-F5344CB8AC3E}">
        <p14:creationId xmlns:p14="http://schemas.microsoft.com/office/powerpoint/2010/main" val="51617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36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p:txBody>
      </p:sp>
    </p:spTree>
    <p:extLst>
      <p:ext uri="{BB962C8B-B14F-4D97-AF65-F5344CB8AC3E}">
        <p14:creationId xmlns:p14="http://schemas.microsoft.com/office/powerpoint/2010/main" val="3994861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a:p>
            <a:endParaRPr lang="en-US" dirty="0"/>
          </a:p>
        </p:txBody>
      </p:sp>
    </p:spTree>
    <p:extLst>
      <p:ext uri="{BB962C8B-B14F-4D97-AF65-F5344CB8AC3E}">
        <p14:creationId xmlns:p14="http://schemas.microsoft.com/office/powerpoint/2010/main" val="4201933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a:p>
            <a:endParaRPr lang="en-US" dirty="0"/>
          </a:p>
        </p:txBody>
      </p:sp>
    </p:spTree>
    <p:extLst>
      <p:ext uri="{BB962C8B-B14F-4D97-AF65-F5344CB8AC3E}">
        <p14:creationId xmlns:p14="http://schemas.microsoft.com/office/powerpoint/2010/main" val="136822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a:p>
            <a:endParaRPr lang="en-CA" dirty="0"/>
          </a:p>
        </p:txBody>
      </p:sp>
    </p:spTree>
    <p:extLst>
      <p:ext uri="{BB962C8B-B14F-4D97-AF65-F5344CB8AC3E}">
        <p14:creationId xmlns:p14="http://schemas.microsoft.com/office/powerpoint/2010/main" val="112454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a:p>
            <a:endParaRPr lang="en-CA" dirty="0"/>
          </a:p>
        </p:txBody>
      </p:sp>
    </p:spTree>
    <p:extLst>
      <p:ext uri="{BB962C8B-B14F-4D97-AF65-F5344CB8AC3E}">
        <p14:creationId xmlns:p14="http://schemas.microsoft.com/office/powerpoint/2010/main" val="254891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Catherine</a:t>
            </a:r>
          </a:p>
          <a:p>
            <a:endParaRPr lang="en-CA" dirty="0"/>
          </a:p>
        </p:txBody>
      </p:sp>
    </p:spTree>
    <p:extLst>
      <p:ext uri="{BB962C8B-B14F-4D97-AF65-F5344CB8AC3E}">
        <p14:creationId xmlns:p14="http://schemas.microsoft.com/office/powerpoint/2010/main" val="3744234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532679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84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CA" dirty="0"/>
          </a:p>
        </p:txBody>
      </p:sp>
    </p:spTree>
    <p:extLst>
      <p:ext uri="{BB962C8B-B14F-4D97-AF65-F5344CB8AC3E}">
        <p14:creationId xmlns:p14="http://schemas.microsoft.com/office/powerpoint/2010/main" val="314888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2451-0E66-4675-AF92-452CAE76B1A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2451-0E66-4675-AF92-452CAE76B1A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772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US" dirty="0"/>
          </a:p>
        </p:txBody>
      </p:sp>
    </p:spTree>
    <p:extLst>
      <p:ext uri="{BB962C8B-B14F-4D97-AF65-F5344CB8AC3E}">
        <p14:creationId xmlns:p14="http://schemas.microsoft.com/office/powerpoint/2010/main" val="220474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2451-0E66-4675-AF92-452CAE76B1A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9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2451-0E66-4675-AF92-452CAE76B1A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5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Angela</a:t>
            </a:r>
          </a:p>
          <a:p>
            <a:endParaRPr lang="en-US" dirty="0"/>
          </a:p>
        </p:txBody>
      </p:sp>
    </p:spTree>
    <p:extLst>
      <p:ext uri="{BB962C8B-B14F-4D97-AF65-F5344CB8AC3E}">
        <p14:creationId xmlns:p14="http://schemas.microsoft.com/office/powerpoint/2010/main" val="368968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92E4FCD-D5AF-4FEE-A9A3-B96D850BB469}" type="datetimeFigureOut">
              <a:rPr lang="en-US" altLang="en-US"/>
              <a:pPr>
                <a:defRPr/>
              </a:pPr>
              <a:t>1/10/2019</a:t>
            </a:fld>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39F0AB54-87C7-4DBB-92A1-DBA90512288B}" type="slidenum">
              <a:rPr lang="en-US" altLang="en-US"/>
              <a:pPr>
                <a:defRPr/>
              </a:pPr>
              <a:t>‹#›</a:t>
            </a:fld>
            <a:endParaRPr lang="en-US" altLang="en-US" dirty="0"/>
          </a:p>
        </p:txBody>
      </p:sp>
    </p:spTree>
    <p:extLst>
      <p:ext uri="{BB962C8B-B14F-4D97-AF65-F5344CB8AC3E}">
        <p14:creationId xmlns:p14="http://schemas.microsoft.com/office/powerpoint/2010/main" val="119305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8"/>
            <a:ext cx="3383280" cy="658368"/>
          </a:xfrm>
        </p:spPr>
        <p:txBody>
          <a:bodyPr anchor="b"/>
          <a:lstStyle>
            <a:lvl1pPr algn="l">
              <a:buNone/>
              <a:defRPr sz="1350" b="1"/>
            </a:lvl1pPr>
          </a:lstStyle>
          <a:p>
            <a:r>
              <a:rPr lang="en-US"/>
              <a:t>Click to edit Master title style</a:t>
            </a:r>
          </a:p>
        </p:txBody>
      </p:sp>
      <p:sp>
        <p:nvSpPr>
          <p:cNvPr id="3" name="Text Placeholder 2"/>
          <p:cNvSpPr>
            <a:spLocks noGrp="1"/>
          </p:cNvSpPr>
          <p:nvPr>
            <p:ph type="body" idx="2"/>
          </p:nvPr>
        </p:nvSpPr>
        <p:spPr>
          <a:xfrm>
            <a:off x="5353496" y="1508045"/>
            <a:ext cx="3383280" cy="346329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04156B9-CEDA-4727-9503-E46B4B33B69E}" type="datetimeFigureOut">
              <a:rPr lang="en-US" altLang="en-US"/>
              <a:pPr>
                <a:defRPr/>
              </a:pPr>
              <a:t>1/10/2019</a:t>
            </a:fld>
            <a:endParaRPr lang="en-US" alt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4B7F1386-10EC-4BA8-9A36-447445389633}" type="slidenum">
              <a:rPr lang="en-US" altLang="en-US"/>
              <a:pPr>
                <a:defRPr/>
              </a:pPr>
              <a:t>‹#›</a:t>
            </a:fld>
            <a:endParaRPr lang="en-US" altLang="en-US" dirty="0"/>
          </a:p>
        </p:txBody>
      </p:sp>
    </p:spTree>
    <p:extLst>
      <p:ext uri="{BB962C8B-B14F-4D97-AF65-F5344CB8AC3E}">
        <p14:creationId xmlns:p14="http://schemas.microsoft.com/office/powerpoint/2010/main" val="297415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831870"/>
            <a:ext cx="586803" cy="3511228"/>
          </a:xfrm>
        </p:spPr>
        <p:txBody>
          <a:bodyPr vert="vert270" lIns="45720" tIns="0" rIns="45720" anchor="t"/>
          <a:lstStyle>
            <a:lvl1pPr algn="ctr">
              <a:buNone/>
              <a:defRPr sz="1500" b="1"/>
            </a:lvl1pPr>
          </a:lstStyle>
          <a:p>
            <a:r>
              <a:rPr lang="en-US"/>
              <a:t>Click to edit Master title style</a:t>
            </a:r>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2400"/>
            </a:lvl1pPr>
          </a:lstStyle>
          <a:p>
            <a:pPr lvl="0"/>
            <a:r>
              <a:rPr lang="en-US" noProof="0" dirty="0"/>
              <a:t>Click icon to add picture</a:t>
            </a:r>
          </a:p>
        </p:txBody>
      </p:sp>
      <p:sp>
        <p:nvSpPr>
          <p:cNvPr id="4" name="Text Placeholder 3"/>
          <p:cNvSpPr>
            <a:spLocks noGrp="1"/>
          </p:cNvSpPr>
          <p:nvPr>
            <p:ph type="body" sz="half" idx="2"/>
          </p:nvPr>
        </p:nvSpPr>
        <p:spPr>
          <a:xfrm>
            <a:off x="6088443" y="2455731"/>
            <a:ext cx="2590800" cy="1887367"/>
          </a:xfrm>
        </p:spPr>
        <p:txBody>
          <a:bodyPr lIns="0" tIns="0" rIns="45720"/>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7990927-693A-49F8-8B3B-89B367720954}" type="datetimeFigureOut">
              <a:rPr lang="en-US" altLang="en-US"/>
              <a:pPr>
                <a:defRPr/>
              </a:pPr>
              <a:t>1/10/2019</a:t>
            </a:fld>
            <a:endParaRPr lang="en-US" alt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6993F153-8015-4DD7-AADF-BEC47FDB9329}" type="slidenum">
              <a:rPr lang="en-US" altLang="en-US"/>
              <a:pPr>
                <a:defRPr/>
              </a:pPr>
              <a:t>‹#›</a:t>
            </a:fld>
            <a:endParaRPr lang="en-US" altLang="en-US" dirty="0"/>
          </a:p>
        </p:txBody>
      </p:sp>
    </p:spTree>
    <p:extLst>
      <p:ext uri="{BB962C8B-B14F-4D97-AF65-F5344CB8AC3E}">
        <p14:creationId xmlns:p14="http://schemas.microsoft.com/office/powerpoint/2010/main" val="4473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379EE8F-D025-4267-9C7B-2CB2082F3468}" type="datetimeFigureOut">
              <a:rPr lang="en-US" altLang="en-US"/>
              <a:pPr>
                <a:defRPr/>
              </a:pPr>
              <a:t>1/10/2019</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CEFEA6B-657C-456A-8FA5-80211AD4E7E8}" type="slidenum">
              <a:rPr lang="en-US" altLang="en-US"/>
              <a:pPr>
                <a:defRPr/>
              </a:pPr>
              <a:t>‹#›</a:t>
            </a:fld>
            <a:endParaRPr lang="en-US" altLang="en-US" dirty="0"/>
          </a:p>
        </p:txBody>
      </p:sp>
    </p:spTree>
    <p:extLst>
      <p:ext uri="{BB962C8B-B14F-4D97-AF65-F5344CB8AC3E}">
        <p14:creationId xmlns:p14="http://schemas.microsoft.com/office/powerpoint/2010/main" val="327909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57250"/>
            <a:ext cx="62484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5CC09B4-73AF-45F8-8DC9-22B93AA9181B}" type="datetimeFigureOut">
              <a:rPr lang="en-US" altLang="en-US"/>
              <a:pPr>
                <a:defRPr/>
              </a:pPr>
              <a:t>1/10/2019</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191236D6-61C3-4EB0-81F9-C48E0706C8D2}" type="slidenum">
              <a:rPr lang="en-US" altLang="en-US"/>
              <a:pPr>
                <a:defRPr/>
              </a:pPr>
              <a:t>‹#›</a:t>
            </a:fld>
            <a:endParaRPr lang="en-US" altLang="en-US" dirty="0"/>
          </a:p>
        </p:txBody>
      </p:sp>
    </p:spTree>
    <p:extLst>
      <p:ext uri="{BB962C8B-B14F-4D97-AF65-F5344CB8AC3E}">
        <p14:creationId xmlns:p14="http://schemas.microsoft.com/office/powerpoint/2010/main" val="20876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316E080-2C3E-4C6E-B865-25E3B3A2049F}" type="datetime1">
              <a:rPr lang="en-CA" smtClean="0"/>
              <a:t>10/01/2019</a:t>
            </a:fld>
            <a:endParaRPr lang="en-CA"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AEB08521-1788-40F5-B51B-D9AB88A0786F}" type="slidenum">
              <a:rPr lang="en-CA" smtClean="0"/>
              <a:t>‹#›</a:t>
            </a:fld>
            <a:endParaRPr lang="en-CA" dirty="0"/>
          </a:p>
        </p:txBody>
      </p:sp>
    </p:spTree>
    <p:extLst>
      <p:ext uri="{BB962C8B-B14F-4D97-AF65-F5344CB8AC3E}">
        <p14:creationId xmlns:p14="http://schemas.microsoft.com/office/powerpoint/2010/main" val="35387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2857500"/>
            <a:ext cx="3733800" cy="6786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5" name="Rectangle 4"/>
          <p:cNvSpPr/>
          <p:nvPr/>
        </p:nvSpPr>
        <p:spPr>
          <a:xfrm flipV="1">
            <a:off x="5410200" y="2922985"/>
            <a:ext cx="3733800" cy="14406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6" name="Rectangle 5"/>
          <p:cNvSpPr/>
          <p:nvPr/>
        </p:nvSpPr>
        <p:spPr>
          <a:xfrm flipV="1">
            <a:off x="5410200" y="3086100"/>
            <a:ext cx="3733800" cy="7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7" name="Rectangle 6"/>
          <p:cNvSpPr/>
          <p:nvPr/>
        </p:nvSpPr>
        <p:spPr>
          <a:xfrm flipV="1">
            <a:off x="5410201" y="3123010"/>
            <a:ext cx="1965325" cy="14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0" name="Rectangle 9"/>
          <p:cNvSpPr/>
          <p:nvPr/>
        </p:nvSpPr>
        <p:spPr>
          <a:xfrm flipV="1">
            <a:off x="5410201" y="3149204"/>
            <a:ext cx="1965325" cy="7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useBgFill="1">
        <p:nvSpPr>
          <p:cNvPr id="11" name="Rounded Rectangle 10"/>
          <p:cNvSpPr/>
          <p:nvPr/>
        </p:nvSpPr>
        <p:spPr bwMode="white">
          <a:xfrm>
            <a:off x="5410201" y="2971800"/>
            <a:ext cx="3063875" cy="2024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useBgFill="1">
        <p:nvSpPr>
          <p:cNvPr id="12" name="Rounded Rectangle 11"/>
          <p:cNvSpPr/>
          <p:nvPr/>
        </p:nvSpPr>
        <p:spPr bwMode="white">
          <a:xfrm>
            <a:off x="7377113" y="3045619"/>
            <a:ext cx="1600200" cy="27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3" name="Rectangle 12"/>
          <p:cNvSpPr/>
          <p:nvPr/>
        </p:nvSpPr>
        <p:spPr>
          <a:xfrm>
            <a:off x="0" y="2737248"/>
            <a:ext cx="9144000" cy="18335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4" name="Rectangle 13"/>
          <p:cNvSpPr/>
          <p:nvPr/>
        </p:nvSpPr>
        <p:spPr>
          <a:xfrm>
            <a:off x="0" y="2756298"/>
            <a:ext cx="9144000" cy="10596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5" name="Rectangle 14"/>
          <p:cNvSpPr/>
          <p:nvPr/>
        </p:nvSpPr>
        <p:spPr>
          <a:xfrm flipV="1">
            <a:off x="6413500" y="2732485"/>
            <a:ext cx="2730500" cy="18573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6" name="Rectangle 15"/>
          <p:cNvSpPr/>
          <p:nvPr/>
        </p:nvSpPr>
        <p:spPr>
          <a:xfrm>
            <a:off x="0" y="0"/>
            <a:ext cx="9144000" cy="277653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8" name="Title 7"/>
          <p:cNvSpPr>
            <a:spLocks noGrp="1"/>
          </p:cNvSpPr>
          <p:nvPr>
            <p:ph type="ctrTitle"/>
          </p:nvPr>
        </p:nvSpPr>
        <p:spPr>
          <a:xfrm>
            <a:off x="457200" y="1801416"/>
            <a:ext cx="8458200" cy="1102519"/>
          </a:xfrm>
        </p:spPr>
        <p:txBody>
          <a:bodyPr anchor="b"/>
          <a:lstStyle>
            <a:lvl1pPr>
              <a:defRPr sz="33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2924953"/>
            <a:ext cx="4953000" cy="131445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7" name="Date Placeholder 27"/>
          <p:cNvSpPr>
            <a:spLocks noGrp="1"/>
          </p:cNvSpPr>
          <p:nvPr>
            <p:ph type="dt" sz="half" idx="10"/>
          </p:nvPr>
        </p:nvSpPr>
        <p:spPr>
          <a:xfrm>
            <a:off x="6705600" y="3155156"/>
            <a:ext cx="960438" cy="342900"/>
          </a:xfrm>
        </p:spPr>
        <p:txBody>
          <a:bodyPr/>
          <a:lstStyle>
            <a:lvl1pPr>
              <a:defRPr/>
            </a:lvl1pPr>
          </a:lstStyle>
          <a:p>
            <a:pPr>
              <a:defRPr/>
            </a:pPr>
            <a:fld id="{1C6E4FC1-BEF8-4375-AFFE-E6257F32FD88}" type="datetimeFigureOut">
              <a:rPr lang="en-US" altLang="en-US"/>
              <a:pPr>
                <a:defRPr/>
              </a:pPr>
              <a:t>1/10/2019</a:t>
            </a:fld>
            <a:endParaRPr lang="en-US" altLang="en-US" dirty="0"/>
          </a:p>
        </p:txBody>
      </p:sp>
      <p:sp>
        <p:nvSpPr>
          <p:cNvPr id="18" name="Footer Placeholder 16"/>
          <p:cNvSpPr>
            <a:spLocks noGrp="1"/>
          </p:cNvSpPr>
          <p:nvPr>
            <p:ph type="ftr" sz="quarter" idx="11"/>
          </p:nvPr>
        </p:nvSpPr>
        <p:spPr>
          <a:xfrm>
            <a:off x="5410200" y="3153966"/>
            <a:ext cx="1295400" cy="342900"/>
          </a:xfrm>
        </p:spPr>
        <p:txBody>
          <a:bodyPr/>
          <a:lstStyle>
            <a:lvl1pPr>
              <a:defRPr/>
            </a:lvl1pPr>
          </a:lstStyle>
          <a:p>
            <a:pPr>
              <a:defRPr/>
            </a:pPr>
            <a:endParaRPr lang="en-US" dirty="0"/>
          </a:p>
        </p:txBody>
      </p:sp>
      <p:sp>
        <p:nvSpPr>
          <p:cNvPr id="19" name="Slide Number Placeholder 28"/>
          <p:cNvSpPr>
            <a:spLocks noGrp="1"/>
          </p:cNvSpPr>
          <p:nvPr>
            <p:ph type="sldNum" sz="quarter" idx="12"/>
          </p:nvPr>
        </p:nvSpPr>
        <p:spPr>
          <a:xfrm>
            <a:off x="8320088" y="1191"/>
            <a:ext cx="747712" cy="273844"/>
          </a:xfrm>
        </p:spPr>
        <p:txBody>
          <a:bodyPr/>
          <a:lstStyle>
            <a:lvl1pPr>
              <a:defRPr smtClean="0">
                <a:solidFill>
                  <a:schemeClr val="bg1"/>
                </a:solidFill>
              </a:defRPr>
            </a:lvl1pPr>
          </a:lstStyle>
          <a:p>
            <a:pPr>
              <a:defRPr/>
            </a:pPr>
            <a:fld id="{9DA5145B-2167-49A2-8FF2-0A046813F2C1}" type="slidenum">
              <a:rPr lang="en-US" altLang="en-US"/>
              <a:pPr>
                <a:defRPr/>
              </a:pPr>
              <a:t>‹#›</a:t>
            </a:fld>
            <a:endParaRPr lang="en-US" altLang="en-US" dirty="0"/>
          </a:p>
        </p:txBody>
      </p:sp>
    </p:spTree>
    <p:extLst>
      <p:ext uri="{BB962C8B-B14F-4D97-AF65-F5344CB8AC3E}">
        <p14:creationId xmlns:p14="http://schemas.microsoft.com/office/powerpoint/2010/main" val="232573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D3461EF-EAE3-4D5A-912B-EDE74E205800}" type="datetimeFigureOut">
              <a:rPr lang="en-US" altLang="en-US"/>
              <a:pPr>
                <a:defRPr/>
              </a:pPr>
              <a:t>1/10/2019</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AB1DFAA-1B2A-40E2-A61C-85163BF02489}" type="slidenum">
              <a:rPr lang="en-US" altLang="en-US"/>
              <a:pPr>
                <a:defRPr/>
              </a:pPr>
              <a:t>‹#›</a:t>
            </a:fld>
            <a:endParaRPr lang="en-US" altLang="en-US" dirty="0"/>
          </a:p>
        </p:txBody>
      </p:sp>
    </p:spTree>
    <p:extLst>
      <p:ext uri="{BB962C8B-B14F-4D97-AF65-F5344CB8AC3E}">
        <p14:creationId xmlns:p14="http://schemas.microsoft.com/office/powerpoint/2010/main" val="356066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2525316"/>
            <a:ext cx="7772400" cy="1132284"/>
          </a:xfrm>
        </p:spPr>
        <p:txBody>
          <a:bodyPr/>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9E767B8F-1DEF-4A7A-BCB5-272A23B8F18A}" type="datetimeFigureOut">
              <a:rPr lang="en-US" altLang="en-US"/>
              <a:pPr>
                <a:defRPr/>
              </a:pPr>
              <a:t>1/10/2019</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EBD6AA7-DC67-4D3A-917A-FC2C95C0A06F}" type="slidenum">
              <a:rPr lang="en-US" altLang="en-US"/>
              <a:pPr>
                <a:defRPr/>
              </a:pPr>
              <a:t>‹#›</a:t>
            </a:fld>
            <a:endParaRPr lang="en-US" altLang="en-US" dirty="0"/>
          </a:p>
        </p:txBody>
      </p:sp>
    </p:spTree>
    <p:extLst>
      <p:ext uri="{BB962C8B-B14F-4D97-AF65-F5344CB8AC3E}">
        <p14:creationId xmlns:p14="http://schemas.microsoft.com/office/powerpoint/2010/main" val="408796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7069"/>
            <a:ext cx="4038600" cy="3394472"/>
          </a:xfrm>
        </p:spPr>
        <p:txBody>
          <a:bodyPr/>
          <a:lstStyle>
            <a:lvl1pPr>
              <a:defRPr sz="1500"/>
            </a:lvl1pPr>
            <a:lvl2pPr>
              <a:defRPr sz="1425"/>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87069"/>
            <a:ext cx="4038600" cy="3394472"/>
          </a:xfrm>
        </p:spPr>
        <p:txBody>
          <a:bodyPr/>
          <a:lstStyle>
            <a:lvl1pPr>
              <a:defRPr sz="1500"/>
            </a:lvl1pPr>
            <a:lvl2pPr>
              <a:defRPr sz="1425"/>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BBAD849-2A09-4630-BC13-56DD4D6A3975}" type="datetimeFigureOut">
              <a:rPr lang="en-US" altLang="en-US"/>
              <a:pPr>
                <a:defRPr/>
              </a:pPr>
              <a:t>1/10/2019</a:t>
            </a:fld>
            <a:endParaRPr lang="en-US" alt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0A92074-4B37-4963-8AEA-1A81E90EDF20}" type="slidenum">
              <a:rPr lang="en-US" altLang="en-US"/>
              <a:pPr>
                <a:defRPr/>
              </a:pPr>
              <a:t>‹#›</a:t>
            </a:fld>
            <a:endParaRPr lang="en-US" altLang="en-US" dirty="0"/>
          </a:p>
        </p:txBody>
      </p:sp>
    </p:spTree>
    <p:extLst>
      <p:ext uri="{BB962C8B-B14F-4D97-AF65-F5344CB8AC3E}">
        <p14:creationId xmlns:p14="http://schemas.microsoft.com/office/powerpoint/2010/main" val="62303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lstStyle>
            <a:lvl1pPr>
              <a:defRPr sz="3000" b="0" i="0" cap="none" baseline="0"/>
            </a:lvl1pPr>
          </a:lstStyle>
          <a:p>
            <a:r>
              <a:rPr lang="en-US"/>
              <a:t>Click to edit Master title style</a:t>
            </a:r>
          </a:p>
        </p:txBody>
      </p:sp>
      <p:sp>
        <p:nvSpPr>
          <p:cNvPr id="3" name="Text Placeholder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15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5" y="2031389"/>
            <a:ext cx="4041775" cy="2914650"/>
          </a:xfrm>
        </p:spPr>
        <p:txBody>
          <a:bodyPr/>
          <a:lstStyle>
            <a:lvl1pPr>
              <a:defRPr sz="15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a:lstStyle>
            <a:lvl1pPr>
              <a:defRPr/>
            </a:lvl1pPr>
          </a:lstStyle>
          <a:p>
            <a:pPr>
              <a:defRPr/>
            </a:pPr>
            <a:fld id="{F3AB7336-7CE0-4478-82AA-CA059AF060C3}" type="datetimeFigureOut">
              <a:rPr lang="en-US" altLang="en-US"/>
              <a:pPr>
                <a:defRPr/>
              </a:pPr>
              <a:t>1/10/2019</a:t>
            </a:fld>
            <a:endParaRPr lang="en-US" altLang="en-US" dirty="0"/>
          </a:p>
        </p:txBody>
      </p:sp>
      <p:sp>
        <p:nvSpPr>
          <p:cNvPr id="8" name="Slide Number Placeholder 26"/>
          <p:cNvSpPr>
            <a:spLocks noGrp="1"/>
          </p:cNvSpPr>
          <p:nvPr>
            <p:ph type="sldNum" sz="quarter" idx="11"/>
          </p:nvPr>
        </p:nvSpPr>
        <p:spPr/>
        <p:txBody>
          <a:bodyPr/>
          <a:lstStyle>
            <a:lvl1pPr>
              <a:defRPr smtClean="0"/>
            </a:lvl1pPr>
          </a:lstStyle>
          <a:p>
            <a:pPr>
              <a:defRPr/>
            </a:pPr>
            <a:fld id="{F91D0D46-15D3-4C43-8048-245EF263CC20}" type="slidenum">
              <a:rPr lang="en-US" altLang="en-US"/>
              <a:pPr>
                <a:defRPr/>
              </a:pPr>
              <a:t>‹#›</a:t>
            </a:fld>
            <a:endParaRPr lang="en-US" altLang="en-US" dirty="0"/>
          </a:p>
        </p:txBody>
      </p:sp>
      <p:sp>
        <p:nvSpPr>
          <p:cNvPr id="9" name="Footer Placeholder 27"/>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297587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lstStyle>
            <a:lvl1pPr>
              <a:defRPr sz="3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459581"/>
            <a:ext cx="957262" cy="342900"/>
          </a:xfrm>
        </p:spPr>
        <p:txBody>
          <a:bodyPr/>
          <a:lstStyle>
            <a:lvl1pPr>
              <a:defRPr/>
            </a:lvl1pPr>
          </a:lstStyle>
          <a:p>
            <a:pPr>
              <a:defRPr/>
            </a:pPr>
            <a:fld id="{F3C3C073-5C7B-4F61-9D98-F9BD5709FA3F}" type="datetimeFigureOut">
              <a:rPr lang="en-US" altLang="en-US"/>
              <a:pPr>
                <a:defRPr/>
              </a:pPr>
              <a:t>1/10/2019</a:t>
            </a:fld>
            <a:endParaRPr lang="en-US" alt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AFB0137D-4751-4E9A-954B-B669BE2D9F66}" type="slidenum">
              <a:rPr lang="en-US" altLang="en-US"/>
              <a:pPr>
                <a:defRPr/>
              </a:pPr>
              <a:t>‹#›</a:t>
            </a:fld>
            <a:endParaRPr lang="en-US" altLang="en-US" dirty="0"/>
          </a:p>
        </p:txBody>
      </p:sp>
    </p:spTree>
    <p:extLst>
      <p:ext uri="{BB962C8B-B14F-4D97-AF65-F5344CB8AC3E}">
        <p14:creationId xmlns:p14="http://schemas.microsoft.com/office/powerpoint/2010/main" val="3032529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275035"/>
            <a:ext cx="9144000" cy="6310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9" name="Rectangle 28"/>
          <p:cNvSpPr/>
          <p:nvPr/>
        </p:nvSpPr>
        <p:spPr>
          <a:xfrm>
            <a:off x="0" y="0"/>
            <a:ext cx="9144000" cy="2333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0" name="Rectangle 29"/>
          <p:cNvSpPr/>
          <p:nvPr/>
        </p:nvSpPr>
        <p:spPr>
          <a:xfrm>
            <a:off x="0" y="230982"/>
            <a:ext cx="9144000" cy="6905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1" name="Rectangle 30"/>
          <p:cNvSpPr/>
          <p:nvPr/>
        </p:nvSpPr>
        <p:spPr>
          <a:xfrm flipV="1">
            <a:off x="5410200" y="270273"/>
            <a:ext cx="3733800" cy="6786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2" name="Rectangle 31"/>
          <p:cNvSpPr/>
          <p:nvPr/>
        </p:nvSpPr>
        <p:spPr>
          <a:xfrm flipV="1">
            <a:off x="5410200" y="329804"/>
            <a:ext cx="3733800" cy="13573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useBgFill="1">
        <p:nvSpPr>
          <p:cNvPr id="33" name="Rounded Rectangle 32"/>
          <p:cNvSpPr/>
          <p:nvPr/>
        </p:nvSpPr>
        <p:spPr bwMode="white">
          <a:xfrm>
            <a:off x="5407026" y="372667"/>
            <a:ext cx="3063875" cy="2143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useBgFill="1">
        <p:nvSpPr>
          <p:cNvPr id="34" name="Rounded Rectangle 33"/>
          <p:cNvSpPr/>
          <p:nvPr/>
        </p:nvSpPr>
        <p:spPr bwMode="white">
          <a:xfrm>
            <a:off x="7373938" y="441722"/>
            <a:ext cx="1600200" cy="2738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5" name="Rectangle 34"/>
          <p:cNvSpPr/>
          <p:nvPr/>
        </p:nvSpPr>
        <p:spPr bwMode="invGray">
          <a:xfrm>
            <a:off x="9085263" y="-1191"/>
            <a:ext cx="57150" cy="46553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6" name="Rectangle 35"/>
          <p:cNvSpPr/>
          <p:nvPr/>
        </p:nvSpPr>
        <p:spPr bwMode="invGray">
          <a:xfrm>
            <a:off x="9043989" y="-1191"/>
            <a:ext cx="28575" cy="46553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7" name="Rectangle 36"/>
          <p:cNvSpPr/>
          <p:nvPr/>
        </p:nvSpPr>
        <p:spPr bwMode="invGray">
          <a:xfrm>
            <a:off x="9024939" y="-1191"/>
            <a:ext cx="9525" cy="46553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8" name="Rectangle 37"/>
          <p:cNvSpPr/>
          <p:nvPr/>
        </p:nvSpPr>
        <p:spPr bwMode="invGray">
          <a:xfrm>
            <a:off x="8975725" y="-1191"/>
            <a:ext cx="26988" cy="46553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9" name="Rectangle 38"/>
          <p:cNvSpPr/>
          <p:nvPr/>
        </p:nvSpPr>
        <p:spPr bwMode="invGray">
          <a:xfrm>
            <a:off x="8915401" y="0"/>
            <a:ext cx="55563" cy="4393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40" name="Rectangle 39"/>
          <p:cNvSpPr/>
          <p:nvPr/>
        </p:nvSpPr>
        <p:spPr bwMode="invGray">
          <a:xfrm>
            <a:off x="8874125" y="0"/>
            <a:ext cx="7938" cy="4393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0255" name="Title Placeholder 21"/>
          <p:cNvSpPr>
            <a:spLocks noGrp="1"/>
          </p:cNvSpPr>
          <p:nvPr>
            <p:ph type="title"/>
          </p:nvPr>
        </p:nvSpPr>
        <p:spPr bwMode="auto">
          <a:xfrm>
            <a:off x="457200" y="857250"/>
            <a:ext cx="822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56" name="Text Placeholder 12"/>
          <p:cNvSpPr>
            <a:spLocks noGrp="1"/>
          </p:cNvSpPr>
          <p:nvPr>
            <p:ph type="body" idx="1"/>
          </p:nvPr>
        </p:nvSpPr>
        <p:spPr bwMode="auto">
          <a:xfrm>
            <a:off x="457200" y="1687116"/>
            <a:ext cx="8229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586538" y="459581"/>
            <a:ext cx="957262"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600">
                <a:solidFill>
                  <a:schemeClr val="accent2"/>
                </a:solidFill>
              </a:defRPr>
            </a:lvl1pPr>
          </a:lstStyle>
          <a:p>
            <a:pPr>
              <a:defRPr/>
            </a:pPr>
            <a:fld id="{CA01ABD6-B4B2-4F63-BF37-6A55CE2DCB93}" type="datetimeFigureOut">
              <a:rPr lang="en-US" altLang="en-US"/>
              <a:pPr>
                <a:defRPr/>
              </a:pPr>
              <a:t>1/10/2019</a:t>
            </a:fld>
            <a:endParaRPr lang="en-US" altLang="en-US" dirty="0"/>
          </a:p>
        </p:txBody>
      </p:sp>
      <p:sp>
        <p:nvSpPr>
          <p:cNvPr id="3" name="Footer Placeholder 2"/>
          <p:cNvSpPr>
            <a:spLocks noGrp="1"/>
          </p:cNvSpPr>
          <p:nvPr>
            <p:ph type="ftr" sz="quarter" idx="3"/>
          </p:nvPr>
        </p:nvSpPr>
        <p:spPr>
          <a:xfrm>
            <a:off x="5257801" y="459581"/>
            <a:ext cx="1325563" cy="342900"/>
          </a:xfrm>
          <a:prstGeom prst="rect">
            <a:avLst/>
          </a:prstGeom>
        </p:spPr>
        <p:txBody>
          <a:bodyPr vert="horz"/>
          <a:lstStyle>
            <a:lvl1pPr algn="r" eaLnBrk="1" fontAlgn="auto" latinLnBrk="0" hangingPunct="1">
              <a:spcBef>
                <a:spcPts val="0"/>
              </a:spcBef>
              <a:spcAft>
                <a:spcPts val="0"/>
              </a:spcAft>
              <a:defRPr kumimoji="0" sz="600">
                <a:solidFill>
                  <a:schemeClr val="accent2"/>
                </a:solidFill>
                <a:latin typeface="+mn-lt"/>
                <a:ea typeface="+mn-ea"/>
              </a:defRPr>
            </a:lvl1pPr>
          </a:lstStyle>
          <a:p>
            <a:pPr>
              <a:defRPr/>
            </a:pPr>
            <a:endParaRPr lang="en-US" dirty="0"/>
          </a:p>
        </p:txBody>
      </p:sp>
      <p:sp>
        <p:nvSpPr>
          <p:cNvPr id="23" name="Slide Number Placeholder 22"/>
          <p:cNvSpPr>
            <a:spLocks noGrp="1"/>
          </p:cNvSpPr>
          <p:nvPr>
            <p:ph type="sldNum" sz="quarter" idx="4"/>
          </p:nvPr>
        </p:nvSpPr>
        <p:spPr>
          <a:xfrm>
            <a:off x="8174038" y="1191"/>
            <a:ext cx="762000" cy="275034"/>
          </a:xfrm>
          <a:prstGeom prst="rect">
            <a:avLst/>
          </a:prstGeom>
        </p:spPr>
        <p:txBody>
          <a:bodyPr vert="horz" wrap="square" lIns="91440" tIns="45720" rIns="91440" bIns="45720" numCol="1" anchor="b" anchorCtr="0" compatLnSpc="1">
            <a:prstTxWarp prst="textNoShape">
              <a:avLst/>
            </a:prstTxWarp>
          </a:bodyPr>
          <a:lstStyle>
            <a:lvl1pPr algn="r" eaLnBrk="1" hangingPunct="1">
              <a:defRPr smtClean="0">
                <a:solidFill>
                  <a:srgbClr val="FFFFFF"/>
                </a:solidFill>
              </a:defRPr>
            </a:lvl1pPr>
          </a:lstStyle>
          <a:p>
            <a:pPr>
              <a:defRPr/>
            </a:pPr>
            <a:fld id="{9D5FCD68-6438-4178-A1F5-C30A18D8543E}" type="slidenum">
              <a:rPr lang="en-US" altLang="en-US"/>
              <a:pPr>
                <a:defRPr/>
              </a:pPr>
              <a:t>‹#›</a:t>
            </a:fld>
            <a:endParaRPr lang="en-US" altLang="en-US" dirty="0"/>
          </a:p>
        </p:txBody>
      </p:sp>
    </p:spTree>
    <p:extLst>
      <p:ext uri="{BB962C8B-B14F-4D97-AF65-F5344CB8AC3E}">
        <p14:creationId xmlns:p14="http://schemas.microsoft.com/office/powerpoint/2010/main" val="471728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000">
          <a:solidFill>
            <a:schemeClr val="tx2"/>
          </a:solidFill>
          <a:latin typeface="Trebuchet MS" panose="020B0603020202020204" pitchFamily="34" charset="0"/>
          <a:ea typeface="MS PGothic" panose="020B0600070205080204" pitchFamily="34" charset="-128"/>
        </a:defRPr>
      </a:lvl2pPr>
      <a:lvl3pPr algn="l" rtl="0" eaLnBrk="0" fontAlgn="base" hangingPunct="0">
        <a:spcBef>
          <a:spcPct val="0"/>
        </a:spcBef>
        <a:spcAft>
          <a:spcPct val="0"/>
        </a:spcAft>
        <a:defRPr sz="3000">
          <a:solidFill>
            <a:schemeClr val="tx2"/>
          </a:solidFill>
          <a:latin typeface="Trebuchet MS" panose="020B0603020202020204" pitchFamily="34" charset="0"/>
          <a:ea typeface="MS PGothic" panose="020B0600070205080204" pitchFamily="34" charset="-128"/>
        </a:defRPr>
      </a:lvl3pPr>
      <a:lvl4pPr algn="l" rtl="0" eaLnBrk="0" fontAlgn="base" hangingPunct="0">
        <a:spcBef>
          <a:spcPct val="0"/>
        </a:spcBef>
        <a:spcAft>
          <a:spcPct val="0"/>
        </a:spcAft>
        <a:defRPr sz="3000">
          <a:solidFill>
            <a:schemeClr val="tx2"/>
          </a:solidFill>
          <a:latin typeface="Trebuchet MS" panose="020B0603020202020204" pitchFamily="34" charset="0"/>
          <a:ea typeface="MS PGothic" panose="020B0600070205080204" pitchFamily="34" charset="-128"/>
        </a:defRPr>
      </a:lvl4pPr>
      <a:lvl5pPr algn="l" rtl="0" eaLnBrk="0" fontAlgn="base" hangingPunct="0">
        <a:spcBef>
          <a:spcPct val="0"/>
        </a:spcBef>
        <a:spcAft>
          <a:spcPct val="0"/>
        </a:spcAft>
        <a:defRPr sz="3000">
          <a:solidFill>
            <a:schemeClr val="tx2"/>
          </a:solidFill>
          <a:latin typeface="Trebuchet MS" panose="020B0603020202020204" pitchFamily="34" charset="0"/>
          <a:ea typeface="MS PGothic" panose="020B0600070205080204" pitchFamily="34" charset="-128"/>
        </a:defRPr>
      </a:lvl5pPr>
      <a:lvl6pPr marL="342900" algn="l" rtl="0" fontAlgn="base">
        <a:spcBef>
          <a:spcPct val="0"/>
        </a:spcBef>
        <a:spcAft>
          <a:spcPct val="0"/>
        </a:spcAft>
        <a:defRPr sz="3000">
          <a:solidFill>
            <a:schemeClr val="tx2"/>
          </a:solidFill>
          <a:latin typeface="Trebuchet MS" panose="020B0603020202020204" pitchFamily="34" charset="0"/>
          <a:ea typeface="MS PGothic" panose="020B0600070205080204" pitchFamily="34" charset="-128"/>
        </a:defRPr>
      </a:lvl6pPr>
      <a:lvl7pPr marL="685800" algn="l" rtl="0" fontAlgn="base">
        <a:spcBef>
          <a:spcPct val="0"/>
        </a:spcBef>
        <a:spcAft>
          <a:spcPct val="0"/>
        </a:spcAft>
        <a:defRPr sz="3000">
          <a:solidFill>
            <a:schemeClr val="tx2"/>
          </a:solidFill>
          <a:latin typeface="Trebuchet MS" panose="020B0603020202020204" pitchFamily="34" charset="0"/>
          <a:ea typeface="MS PGothic" panose="020B0600070205080204" pitchFamily="34" charset="-128"/>
        </a:defRPr>
      </a:lvl7pPr>
      <a:lvl8pPr marL="1028700" algn="l" rtl="0" fontAlgn="base">
        <a:spcBef>
          <a:spcPct val="0"/>
        </a:spcBef>
        <a:spcAft>
          <a:spcPct val="0"/>
        </a:spcAft>
        <a:defRPr sz="3000">
          <a:solidFill>
            <a:schemeClr val="tx2"/>
          </a:solidFill>
          <a:latin typeface="Trebuchet MS" panose="020B0603020202020204" pitchFamily="34" charset="0"/>
          <a:ea typeface="MS PGothic" panose="020B0600070205080204" pitchFamily="34" charset="-128"/>
        </a:defRPr>
      </a:lvl8pPr>
      <a:lvl9pPr marL="1371600" algn="l" rtl="0" fontAlgn="base">
        <a:spcBef>
          <a:spcPct val="0"/>
        </a:spcBef>
        <a:spcAft>
          <a:spcPct val="0"/>
        </a:spcAft>
        <a:defRPr sz="3000">
          <a:solidFill>
            <a:schemeClr val="tx2"/>
          </a:solidFill>
          <a:latin typeface="Trebuchet MS" panose="020B0603020202020204" pitchFamily="34" charset="0"/>
          <a:ea typeface="MS PGothic" panose="020B0600070205080204" pitchFamily="34" charset="-128"/>
        </a:defRPr>
      </a:lvl9pPr>
    </p:titleStyle>
    <p:bodyStyle>
      <a:lvl1pPr marL="273844" indent="-191691" algn="l" rtl="0" eaLnBrk="0" fontAlgn="base" hangingPunct="0">
        <a:spcBef>
          <a:spcPts val="225"/>
        </a:spcBef>
        <a:spcAft>
          <a:spcPct val="0"/>
        </a:spcAft>
        <a:buClr>
          <a:srgbClr val="A04DA3"/>
        </a:buClr>
        <a:buFont typeface="Georgia" pitchFamily="18" charset="0"/>
        <a:buChar char="•"/>
        <a:defRPr sz="2100" kern="1200">
          <a:solidFill>
            <a:schemeClr val="tx1"/>
          </a:solidFill>
          <a:latin typeface="+mn-lt"/>
          <a:ea typeface="MS PGothic" panose="020B0600070205080204" pitchFamily="34" charset="-128"/>
          <a:cs typeface="+mn-cs"/>
        </a:defRPr>
      </a:lvl1pPr>
      <a:lvl2pPr marL="492919" indent="-184547" algn="l" rtl="0" eaLnBrk="0" fontAlgn="base" hangingPunct="0">
        <a:spcBef>
          <a:spcPts val="225"/>
        </a:spcBef>
        <a:spcAft>
          <a:spcPct val="0"/>
        </a:spcAft>
        <a:buClr>
          <a:schemeClr val="accent2"/>
        </a:buClr>
        <a:buFont typeface="Georgia" pitchFamily="18" charset="0"/>
        <a:buChar char="▫"/>
        <a:defRPr sz="1950" kern="1200">
          <a:solidFill>
            <a:schemeClr val="accent2"/>
          </a:solidFill>
          <a:latin typeface="+mn-lt"/>
          <a:ea typeface="MS PGothic" panose="020B0600070205080204" pitchFamily="34" charset="-128"/>
          <a:cs typeface="+mn-cs"/>
        </a:defRPr>
      </a:lvl2pPr>
      <a:lvl3pPr marL="691754" indent="-164306" algn="l" rtl="0" eaLnBrk="0" fontAlgn="base" hangingPunct="0">
        <a:spcBef>
          <a:spcPts val="225"/>
        </a:spcBef>
        <a:spcAft>
          <a:spcPct val="0"/>
        </a:spcAft>
        <a:buClr>
          <a:schemeClr val="accent1"/>
        </a:buClr>
        <a:buFont typeface="Wingdings 2" pitchFamily="18" charset="2"/>
        <a:buChar char=""/>
        <a:defRPr sz="1800" kern="1200">
          <a:solidFill>
            <a:schemeClr val="accent1"/>
          </a:solidFill>
          <a:latin typeface="+mn-lt"/>
          <a:ea typeface="MS PGothic" panose="020B0600070205080204" pitchFamily="34" charset="-128"/>
          <a:cs typeface="+mn-cs"/>
        </a:defRPr>
      </a:lvl3pPr>
      <a:lvl4pPr marL="884635" indent="-150019" algn="l" rtl="0" eaLnBrk="0" fontAlgn="base" hangingPunct="0">
        <a:spcBef>
          <a:spcPts val="225"/>
        </a:spcBef>
        <a:spcAft>
          <a:spcPct val="0"/>
        </a:spcAft>
        <a:buClr>
          <a:schemeClr val="accent1"/>
        </a:buClr>
        <a:buFont typeface="Wingdings 2" pitchFamily="18" charset="2"/>
        <a:buChar char=""/>
        <a:defRPr sz="1650" kern="1200">
          <a:solidFill>
            <a:schemeClr val="accent1"/>
          </a:solidFill>
          <a:latin typeface="+mn-lt"/>
          <a:ea typeface="MS PGothic" panose="020B0600070205080204" pitchFamily="34" charset="-128"/>
          <a:cs typeface="+mn-cs"/>
        </a:defRPr>
      </a:lvl4pPr>
      <a:lvl5pPr marL="1041797" indent="-136922" algn="l" rtl="0" eaLnBrk="0" fontAlgn="base" hangingPunct="0">
        <a:spcBef>
          <a:spcPts val="225"/>
        </a:spcBef>
        <a:spcAft>
          <a:spcPct val="0"/>
        </a:spcAft>
        <a:buClr>
          <a:srgbClr val="A04DA3"/>
        </a:buClr>
        <a:buFont typeface="Georgia" pitchFamily="18" charset="0"/>
        <a:buChar char="▫"/>
        <a:defRPr sz="1500" kern="1200">
          <a:solidFill>
            <a:srgbClr val="A04DA3"/>
          </a:solidFill>
          <a:latin typeface="+mn-lt"/>
          <a:ea typeface="MS PGothic" panose="020B0600070205080204" pitchFamily="34" charset="-128"/>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bistafftraining.info/" TargetMode="External"/><Relationship Id="rId2" Type="http://schemas.openxmlformats.org/officeDocument/2006/relationships/hyperlink" Target="https://www.brainline.org/article/traumatic-brain-injury-guide-criminal-justice-professionals" TargetMode="External"/><Relationship Id="rId1" Type="http://schemas.openxmlformats.org/officeDocument/2006/relationships/slideLayout" Target="../slideLayouts/slideLayout2.xml"/><Relationship Id="rId4" Type="http://schemas.openxmlformats.org/officeDocument/2006/relationships/hyperlink" Target="https://www.nhchc.org/2011/03/diagnosis-treatment-traumatic-brain-injur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athesonf@smh.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tbistudy@smh.ca" TargetMode="External"/><Relationship Id="rId5" Type="http://schemas.openxmlformats.org/officeDocument/2006/relationships/hyperlink" Target="mailto:angela.colantonio@utoronto.ca" TargetMode="External"/><Relationship Id="rId4" Type="http://schemas.openxmlformats.org/officeDocument/2006/relationships/hyperlink" Target="mailto:catherinew.hakes@utoronto.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mailto:robert.balogh@uoit.ca" TargetMode="External"/><Relationship Id="rId13" Type="http://schemas.openxmlformats.org/officeDocument/2006/relationships/image" Target="../media/image11.png"/><Relationship Id="rId18" Type="http://schemas.openxmlformats.org/officeDocument/2006/relationships/hyperlink" Target="mailto:mathesonf@smh.ca" TargetMode="External"/><Relationship Id="rId26" Type="http://schemas.openxmlformats.org/officeDocument/2006/relationships/image" Target="../media/image17.pn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hyperlink" Target="mailto:emily.nalder@utoronto.ca" TargetMode="External"/><Relationship Id="rId17" Type="http://schemas.openxmlformats.org/officeDocument/2006/relationships/image" Target="../media/image13.png"/><Relationship Id="rId25" Type="http://schemas.openxmlformats.org/officeDocument/2006/relationships/hyperlink" Target="mailto:hhaag@wlu.ca" TargetMode="External"/><Relationship Id="rId2" Type="http://schemas.openxmlformats.org/officeDocument/2006/relationships/notesSlide" Target="../notesSlides/notesSlide6.xml"/><Relationship Id="rId16" Type="http://schemas.openxmlformats.org/officeDocument/2006/relationships/hyperlink" Target="mailto:catherinew.hakes@utoronto.ca" TargetMode="External"/><Relationship Id="rId20" Type="http://schemas.openxmlformats.org/officeDocument/2006/relationships/hyperlink" Target="mailto:pia.kontos@uhn.ca" TargetMode="External"/><Relationship Id="rId1" Type="http://schemas.openxmlformats.org/officeDocument/2006/relationships/slideLayout" Target="../slideLayouts/slideLayout3.xml"/><Relationship Id="rId6" Type="http://schemas.openxmlformats.org/officeDocument/2006/relationships/hyperlink" Target="mailto:vincy.chan@uhn.ca" TargetMode="External"/><Relationship Id="rId11" Type="http://schemas.openxmlformats.org/officeDocument/2006/relationships/image" Target="../media/image10.png"/><Relationship Id="rId24" Type="http://schemas.openxmlformats.org/officeDocument/2006/relationships/hyperlink" Target="mailto:richard.riopelle@mcgill.ca" TargetMode="Externa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10" Type="http://schemas.openxmlformats.org/officeDocument/2006/relationships/hyperlink" Target="mailto:robert.mann@camh.ca" TargetMode="External"/><Relationship Id="rId19" Type="http://schemas.openxmlformats.org/officeDocument/2006/relationships/image" Target="../media/image14.png"/><Relationship Id="rId4" Type="http://schemas.openxmlformats.org/officeDocument/2006/relationships/hyperlink" Target="mailto:angela.colantonio@utoronto.ca" TargetMode="External"/><Relationship Id="rId9" Type="http://schemas.openxmlformats.org/officeDocument/2006/relationships/image" Target="../media/image9.png"/><Relationship Id="rId14" Type="http://schemas.openxmlformats.org/officeDocument/2006/relationships/hyperlink" Target="mailto:bonnie.kirsh@utoronto.ca" TargetMode="External"/><Relationship Id="rId22" Type="http://schemas.openxmlformats.org/officeDocument/2006/relationships/hyperlink" Target="mailto:alisa.grigorovich@uhn.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Danielle.Toccalino@mail.utoronto.ca" TargetMode="External"/><Relationship Id="rId7" Type="http://schemas.openxmlformats.org/officeDocument/2006/relationships/hyperlink" Target="mailto:majennifer.Estrella@mail.utoronto.c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kristin.dobranowski@uoit.ca" TargetMode="External"/><Relationship Id="rId5" Type="http://schemas.openxmlformats.org/officeDocument/2006/relationships/hyperlink" Target="mailto:hyun.ryu@mail.utoronto.ca" TargetMode="External"/><Relationship Id="rId4" Type="http://schemas.openxmlformats.org/officeDocument/2006/relationships/hyperlink" Target="mailto:Gina.Stoduto@camh.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9791-E141-4E90-B47A-C2946132710E}"/>
              </a:ext>
            </a:extLst>
          </p:cNvPr>
          <p:cNvSpPr>
            <a:spLocks noGrp="1"/>
          </p:cNvSpPr>
          <p:nvPr>
            <p:ph type="title"/>
          </p:nvPr>
        </p:nvSpPr>
        <p:spPr>
          <a:xfrm>
            <a:off x="924448" y="384841"/>
            <a:ext cx="7808072" cy="685040"/>
          </a:xfrm>
        </p:spPr>
        <p:txBody>
          <a:bodyPr>
            <a:noAutofit/>
          </a:bodyPr>
          <a:lstStyle/>
          <a:p>
            <a:r>
              <a:rPr lang="en-US" sz="2400" dirty="0">
                <a:solidFill>
                  <a:srgbClr val="0063A7"/>
                </a:solidFill>
                <a:latin typeface="Source Sans Pro Light" panose="020B0403030403020204" pitchFamily="34" charset="0"/>
              </a:rPr>
              <a:t>P-HSJCC Webinar Series:</a:t>
            </a:r>
            <a:br>
              <a:rPr lang="en-US" sz="3600" dirty="0">
                <a:latin typeface="Source Sans Pro Light" panose="020B0403030403020204" pitchFamily="34" charset="0"/>
              </a:rPr>
            </a:br>
            <a:r>
              <a:rPr lang="en-US" sz="3200" b="1" dirty="0">
                <a:latin typeface="Source Sans Pro Light" panose="020B0403030403020204" pitchFamily="34" charset="0"/>
              </a:rPr>
              <a:t>Traumatic Brain Injury and the Justice System</a:t>
            </a:r>
          </a:p>
        </p:txBody>
      </p:sp>
      <p:sp>
        <p:nvSpPr>
          <p:cNvPr id="3" name="Content Placeholder 2">
            <a:extLst>
              <a:ext uri="{FF2B5EF4-FFF2-40B4-BE49-F238E27FC236}">
                <a16:creationId xmlns:a16="http://schemas.microsoft.com/office/drawing/2014/main" id="{9865D1CC-AF79-47CB-8FDD-B48505FED5C4}"/>
              </a:ext>
            </a:extLst>
          </p:cNvPr>
          <p:cNvSpPr>
            <a:spLocks noGrp="1"/>
          </p:cNvSpPr>
          <p:nvPr>
            <p:ph idx="1"/>
          </p:nvPr>
        </p:nvSpPr>
        <p:spPr>
          <a:xfrm>
            <a:off x="924448" y="1092741"/>
            <a:ext cx="6733652" cy="1179818"/>
          </a:xfrm>
        </p:spPr>
        <p:txBody>
          <a:bodyPr>
            <a:normAutofit/>
          </a:bodyPr>
          <a:lstStyle/>
          <a:p>
            <a:pPr marL="0" indent="0">
              <a:buNone/>
            </a:pPr>
            <a:r>
              <a:rPr lang="en-US" sz="1100" dirty="0">
                <a:solidFill>
                  <a:srgbClr val="0063A7"/>
                </a:solidFill>
                <a:latin typeface="Source Sans Pro Light" panose="020B0403030403020204" pitchFamily="34" charset="0"/>
              </a:rPr>
              <a:t>January 10, 2019</a:t>
            </a:r>
          </a:p>
          <a:p>
            <a:pPr marL="0" indent="0">
              <a:buNone/>
            </a:pPr>
            <a:r>
              <a:rPr lang="en-US" sz="1100" dirty="0">
                <a:solidFill>
                  <a:srgbClr val="0063A7"/>
                </a:solidFill>
                <a:latin typeface="Source Sans Pro Light" panose="020B0403030403020204" pitchFamily="34" charset="0"/>
              </a:rPr>
              <a:t>Moderator: Tasha Rennie</a:t>
            </a:r>
          </a:p>
          <a:p>
            <a:pPr marL="0" indent="0" algn="ctr">
              <a:buNone/>
            </a:pPr>
            <a:endParaRPr lang="en-US" sz="1350" dirty="0">
              <a:solidFill>
                <a:srgbClr val="04617B"/>
              </a:solidFill>
              <a:latin typeface="Source Sans Pro Light" panose="020B0403030403020204" pitchFamily="34" charset="0"/>
            </a:endParaRPr>
          </a:p>
        </p:txBody>
      </p:sp>
      <p:pic>
        <p:nvPicPr>
          <p:cNvPr id="7" name="Picture 6">
            <a:extLst>
              <a:ext uri="{FF2B5EF4-FFF2-40B4-BE49-F238E27FC236}">
                <a16:creationId xmlns:a16="http://schemas.microsoft.com/office/drawing/2014/main" id="{001208DC-3064-4960-85E2-0A0EAEE5D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7128" y="4373576"/>
            <a:ext cx="1853804" cy="633006"/>
          </a:xfrm>
          <a:prstGeom prst="rect">
            <a:avLst/>
          </a:prstGeom>
        </p:spPr>
      </p:pic>
      <p:sp>
        <p:nvSpPr>
          <p:cNvPr id="8" name="Rectangle 7">
            <a:extLst>
              <a:ext uri="{FF2B5EF4-FFF2-40B4-BE49-F238E27FC236}">
                <a16:creationId xmlns:a16="http://schemas.microsoft.com/office/drawing/2014/main" id="{DDF31C48-790F-42FB-9F45-A6AC620CF992}"/>
              </a:ext>
            </a:extLst>
          </p:cNvPr>
          <p:cNvSpPr/>
          <p:nvPr/>
        </p:nvSpPr>
        <p:spPr>
          <a:xfrm>
            <a:off x="0" y="0"/>
            <a:ext cx="482321" cy="5143500"/>
          </a:xfrm>
          <a:prstGeom prst="rect">
            <a:avLst/>
          </a:prstGeom>
          <a:solidFill>
            <a:srgbClr val="00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C46430F8-C65D-47BE-80A8-00D8FFB6F7EA}"/>
              </a:ext>
            </a:extLst>
          </p:cNvPr>
          <p:cNvSpPr txBox="1">
            <a:spLocks/>
          </p:cNvSpPr>
          <p:nvPr/>
        </p:nvSpPr>
        <p:spPr>
          <a:xfrm>
            <a:off x="924448" y="1821180"/>
            <a:ext cx="7358492" cy="2705100"/>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buNone/>
            </a:pPr>
            <a:r>
              <a:rPr lang="en-CA" altLang="en-US" sz="1900" b="1" dirty="0">
                <a:latin typeface="Source Sans Pro Light" panose="020B0403030403020204" pitchFamily="34" charset="0"/>
                <a:ea typeface="ＭＳ Ｐゴシック" panose="020B0600070205080204" pitchFamily="34" charset="-128"/>
              </a:rPr>
              <a:t>About today’s webinar:</a:t>
            </a:r>
          </a:p>
          <a:p>
            <a:pPr>
              <a:buFontTx/>
              <a:buChar char="-"/>
            </a:pPr>
            <a:r>
              <a:rPr lang="en-CA" altLang="en-US" sz="1900" dirty="0">
                <a:latin typeface="Source Sans Pro Light" panose="020B0403030403020204" pitchFamily="34" charset="0"/>
                <a:ea typeface="ＭＳ Ｐゴシック" panose="020B0600070205080204" pitchFamily="34" charset="-128"/>
              </a:rPr>
              <a:t>We will have a Q&amp;A period at the end of our webinar. To ask a question, please type your question in the chat box</a:t>
            </a:r>
            <a:r>
              <a:rPr lang="en-US" altLang="en-US" sz="1900" dirty="0">
                <a:latin typeface="Source Sans Pro Light" panose="020B0403030403020204" pitchFamily="34" charset="0"/>
                <a:ea typeface="ＭＳ Ｐゴシック" panose="020B0600070205080204" pitchFamily="34" charset="-128"/>
              </a:rPr>
              <a:t>.</a:t>
            </a:r>
          </a:p>
          <a:p>
            <a:pPr>
              <a:buFontTx/>
              <a:buChar char="-"/>
            </a:pPr>
            <a:r>
              <a:rPr lang="en-US" altLang="en-US" sz="1900" dirty="0">
                <a:latin typeface="Source Sans Pro Light" panose="020B0403030403020204" pitchFamily="34" charset="0"/>
                <a:ea typeface="ＭＳ Ｐゴシック" panose="020B0600070205080204" pitchFamily="34" charset="-128"/>
              </a:rPr>
              <a:t>This webinar will be recorded. The recording and power-point presentation will be emailed to you following the webinar.</a:t>
            </a:r>
          </a:p>
          <a:p>
            <a:pPr>
              <a:buFontTx/>
              <a:buChar char="-"/>
            </a:pPr>
            <a:r>
              <a:rPr lang="en-US" altLang="en-US" sz="1900" dirty="0">
                <a:latin typeface="Source Sans Pro Light" panose="020B0403030403020204" pitchFamily="34" charset="0"/>
                <a:ea typeface="ＭＳ Ｐゴシック" panose="020B0600070205080204" pitchFamily="34" charset="-128"/>
              </a:rPr>
              <a:t>Please complete the brief evaluation survey following the webinar.</a:t>
            </a:r>
          </a:p>
          <a:p>
            <a:pPr>
              <a:buFontTx/>
              <a:buChar char="-"/>
            </a:pPr>
            <a:endParaRPr lang="en-US" altLang="en-US" sz="1900" dirty="0">
              <a:latin typeface="Source Sans Pro Light" panose="020B0403030403020204" pitchFamily="34" charset="0"/>
              <a:ea typeface="ＭＳ Ｐゴシック" panose="020B0600070205080204" pitchFamily="34" charset="-128"/>
            </a:endParaRPr>
          </a:p>
          <a:p>
            <a:pPr marL="76200" indent="0">
              <a:buNone/>
            </a:pPr>
            <a:r>
              <a:rPr lang="en-US" altLang="en-US" sz="1900" b="1" dirty="0">
                <a:latin typeface="Source Sans Pro Light" panose="020B0403030403020204" pitchFamily="34" charset="0"/>
                <a:ea typeface="ＭＳ Ｐゴシック" panose="020B0600070205080204" pitchFamily="34" charset="-128"/>
              </a:rPr>
              <a:t>About the HSJCC Network:</a:t>
            </a:r>
          </a:p>
          <a:p>
            <a:pPr>
              <a:buFontTx/>
              <a:buChar char="-"/>
            </a:pPr>
            <a:r>
              <a:rPr lang="en-CA" altLang="en-US" sz="1900" dirty="0">
                <a:latin typeface="Source Sans Pro Light" panose="020B0403030403020204" pitchFamily="34" charset="0"/>
                <a:ea typeface="ＭＳ Ｐゴシック" pitchFamily="34" charset="-128"/>
              </a:rPr>
              <a:t>The Human Services and Justice Coordinating Committee (HSJCC) Network is comprised of:</a:t>
            </a:r>
            <a:r>
              <a:rPr lang="en-CA" altLang="en-US" sz="1900" b="1" dirty="0">
                <a:latin typeface="Source Sans Pro Light" panose="020B0403030403020204" pitchFamily="34" charset="0"/>
                <a:ea typeface="ＭＳ Ｐゴシック" pitchFamily="34" charset="-128"/>
              </a:rPr>
              <a:t> </a:t>
            </a:r>
            <a:r>
              <a:rPr lang="en-CA" altLang="en-US" sz="1900" dirty="0">
                <a:latin typeface="Source Sans Pro Light" panose="020B0403030403020204" pitchFamily="34" charset="0"/>
                <a:ea typeface="ＭＳ Ｐゴシック" pitchFamily="34" charset="-128"/>
              </a:rPr>
              <a:t>39 Local Committees,  14 Regional Committees, and one Provincial HSJCC </a:t>
            </a:r>
          </a:p>
          <a:p>
            <a:pPr>
              <a:buFontTx/>
              <a:buChar char="-"/>
            </a:pPr>
            <a:r>
              <a:rPr lang="en-CA" altLang="en-US" sz="1900" dirty="0">
                <a:latin typeface="Source Sans Pro Light" panose="020B0403030403020204" pitchFamily="34" charset="0"/>
                <a:ea typeface="ＭＳ Ｐゴシック" pitchFamily="34" charset="-128"/>
              </a:rPr>
              <a:t>Each HSJCC is a voluntary collaboration between health and social service organizations, community mental health and addictions organizations and partners from the justice sector including crown attorneys, judges, police services and correctional service providers.</a:t>
            </a:r>
          </a:p>
          <a:p>
            <a:pPr marL="76200" indent="0">
              <a:buNone/>
            </a:pPr>
            <a:endParaRPr lang="en-US" altLang="en-US" sz="1800" dirty="0">
              <a:latin typeface="Source Sans Pro Light" panose="020B0403030403020204" pitchFamily="34" charset="0"/>
              <a:ea typeface="ＭＳ Ｐゴシック" panose="020B0600070205080204" pitchFamily="34" charset="-128"/>
            </a:endParaRPr>
          </a:p>
          <a:p>
            <a:pPr marL="76200" indent="0">
              <a:buNone/>
            </a:pPr>
            <a:endParaRPr lang="en-CA" altLang="en-US" sz="1800" dirty="0">
              <a:latin typeface="Source Sans Pro Light" panose="020B0403030403020204" pitchFamily="34" charset="0"/>
              <a:ea typeface="ＭＳ Ｐゴシック" panose="020B0600070205080204" pitchFamily="34" charset="-128"/>
            </a:endParaRPr>
          </a:p>
        </p:txBody>
      </p:sp>
    </p:spTree>
    <p:extLst>
      <p:ext uri="{BB962C8B-B14F-4D97-AF65-F5344CB8AC3E}">
        <p14:creationId xmlns:p14="http://schemas.microsoft.com/office/powerpoint/2010/main" val="24403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51BED30-BB68-4E6B-BAD0-FEAF599BAF81}"/>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txBox="1">
            <a:spLocks/>
          </p:cNvSpPr>
          <p:nvPr/>
        </p:nvSpPr>
        <p:spPr>
          <a:xfrm>
            <a:off x="313765" y="167503"/>
            <a:ext cx="8687185"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Research Program Objectives &amp; Anticipated Outcomes</a:t>
            </a:r>
            <a:endParaRPr lang="en-CA" sz="3000" b="1" dirty="0">
              <a:latin typeface="Calibri" panose="020F0502020204030204" pitchFamily="34" charset="0"/>
              <a:cs typeface="Calibri" panose="020F0502020204030204" pitchFamily="34" charset="0"/>
            </a:endParaRPr>
          </a:p>
        </p:txBody>
      </p:sp>
      <p:grpSp>
        <p:nvGrpSpPr>
          <p:cNvPr id="7" name="Group 6"/>
          <p:cNvGrpSpPr>
            <a:grpSpLocks noChangeAspect="1"/>
          </p:cNvGrpSpPr>
          <p:nvPr/>
        </p:nvGrpSpPr>
        <p:grpSpPr>
          <a:xfrm>
            <a:off x="777490" y="1052870"/>
            <a:ext cx="7759736" cy="3958249"/>
            <a:chOff x="827656" y="9569740"/>
            <a:chExt cx="18589191" cy="9482366"/>
          </a:xfrm>
        </p:grpSpPr>
        <p:grpSp>
          <p:nvGrpSpPr>
            <p:cNvPr id="8" name="Group 7"/>
            <p:cNvGrpSpPr/>
            <p:nvPr/>
          </p:nvGrpSpPr>
          <p:grpSpPr>
            <a:xfrm>
              <a:off x="827656" y="9569740"/>
              <a:ext cx="18572022" cy="8810354"/>
              <a:chOff x="1018156" y="9836440"/>
              <a:chExt cx="18572022" cy="8810354"/>
            </a:xfrm>
          </p:grpSpPr>
          <p:grpSp>
            <p:nvGrpSpPr>
              <p:cNvPr id="14" name="Group 13"/>
              <p:cNvGrpSpPr/>
              <p:nvPr/>
            </p:nvGrpSpPr>
            <p:grpSpPr>
              <a:xfrm>
                <a:off x="1018156" y="13566805"/>
                <a:ext cx="10526143" cy="1710000"/>
                <a:chOff x="269542" y="14463301"/>
                <a:chExt cx="10526143" cy="1710000"/>
              </a:xfrm>
            </p:grpSpPr>
            <p:sp>
              <p:nvSpPr>
                <p:cNvPr id="47" name="Rectangle 46"/>
                <p:cNvSpPr/>
                <p:nvPr/>
              </p:nvSpPr>
              <p:spPr>
                <a:xfrm>
                  <a:off x="269542" y="14463301"/>
                  <a:ext cx="10526143" cy="1710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48" name="TextBox 47"/>
                <p:cNvSpPr txBox="1"/>
                <p:nvPr/>
              </p:nvSpPr>
              <p:spPr>
                <a:xfrm>
                  <a:off x="2495518" y="14733527"/>
                  <a:ext cx="6499295" cy="1216558"/>
                </a:xfrm>
                <a:prstGeom prst="rect">
                  <a:avLst/>
                </a:prstGeom>
                <a:noFill/>
              </p:spPr>
              <p:txBody>
                <a:bodyPr wrap="square" rtlCol="0">
                  <a:spAutoFit/>
                </a:bodyPr>
                <a:lstStyle/>
                <a:p>
                  <a:pPr defTabSz="685800">
                    <a:spcBef>
                      <a:spcPts val="900"/>
                    </a:spcBef>
                    <a:buClrTx/>
                  </a:pPr>
                  <a:r>
                    <a:rPr lang="en-US" sz="1350" b="1" u="sng" kern="1200" dirty="0">
                      <a:solidFill>
                        <a:prstClr val="black"/>
                      </a:solidFill>
                      <a:latin typeface="Calibri" panose="020F0502020204030204"/>
                      <a:ea typeface="+mn-ea"/>
                      <a:cs typeface="+mn-cs"/>
                    </a:rPr>
                    <a:t>Aim 3 (Housing):</a:t>
                  </a:r>
                  <a:r>
                    <a:rPr lang="en-US" sz="1350" b="1" kern="1200" dirty="0">
                      <a:solidFill>
                        <a:prstClr val="black"/>
                      </a:solidFill>
                      <a:latin typeface="Calibri" panose="020F0502020204030204"/>
                      <a:ea typeface="+mn-ea"/>
                      <a:cs typeface="+mn-cs"/>
                    </a:rPr>
                    <a:t> </a:t>
                  </a:r>
                  <a:r>
                    <a:rPr lang="en-US" sz="1350" kern="1200" dirty="0">
                      <a:solidFill>
                        <a:prstClr val="black"/>
                      </a:solidFill>
                      <a:latin typeface="Calibri" panose="020F0502020204030204"/>
                      <a:ea typeface="+mn-ea"/>
                      <a:cs typeface="+mn-cs"/>
                    </a:rPr>
                    <a:t>Critical characteristics of housing support</a:t>
                  </a:r>
                  <a:endParaRPr lang="en-CA" sz="1350" kern="1200" dirty="0">
                    <a:solidFill>
                      <a:prstClr val="black"/>
                    </a:solidFill>
                    <a:latin typeface="Calibri" panose="020F0502020204030204"/>
                    <a:ea typeface="+mn-ea"/>
                    <a:cs typeface="+mn-cs"/>
                  </a:endParaRPr>
                </a:p>
              </p:txBody>
            </p:sp>
          </p:grpSp>
          <p:grpSp>
            <p:nvGrpSpPr>
              <p:cNvPr id="15" name="Group 14"/>
              <p:cNvGrpSpPr/>
              <p:nvPr/>
            </p:nvGrpSpPr>
            <p:grpSpPr>
              <a:xfrm>
                <a:off x="1018156" y="9836440"/>
                <a:ext cx="10526143" cy="1717361"/>
                <a:chOff x="269542" y="10851062"/>
                <a:chExt cx="10526143" cy="1717361"/>
              </a:xfrm>
            </p:grpSpPr>
            <p:sp>
              <p:nvSpPr>
                <p:cNvPr id="45" name="Rectangle 44"/>
                <p:cNvSpPr/>
                <p:nvPr/>
              </p:nvSpPr>
              <p:spPr>
                <a:xfrm>
                  <a:off x="269542" y="10857311"/>
                  <a:ext cx="10526143" cy="1711112"/>
                </a:xfrm>
                <a:prstGeom prst="rect">
                  <a:avLst/>
                </a:prstGeom>
                <a:solidFill>
                  <a:srgbClr val="FF5C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46" name="TextBox 45"/>
                <p:cNvSpPr txBox="1"/>
                <p:nvPr/>
              </p:nvSpPr>
              <p:spPr>
                <a:xfrm>
                  <a:off x="2495515" y="10851062"/>
                  <a:ext cx="7762682" cy="1714244"/>
                </a:xfrm>
                <a:prstGeom prst="rect">
                  <a:avLst/>
                </a:prstGeom>
                <a:noFill/>
              </p:spPr>
              <p:txBody>
                <a:bodyPr wrap="square" rtlCol="0">
                  <a:spAutoFit/>
                </a:bodyPr>
                <a:lstStyle/>
                <a:p>
                  <a:pPr defTabSz="685800">
                    <a:spcBef>
                      <a:spcPts val="900"/>
                    </a:spcBef>
                    <a:buClrTx/>
                  </a:pPr>
                  <a:r>
                    <a:rPr lang="en-US" sz="1350" b="1" u="sng" kern="1200" dirty="0">
                      <a:solidFill>
                        <a:prstClr val="black"/>
                      </a:solidFill>
                      <a:latin typeface="Calibri" panose="020F0502020204030204"/>
                      <a:ea typeface="+mn-ea"/>
                      <a:cs typeface="+mn-cs"/>
                    </a:rPr>
                    <a:t>Aim 1 (Policy-Relevant Data):</a:t>
                  </a:r>
                  <a:r>
                    <a:rPr lang="en-US" sz="1350" b="1" kern="1200" dirty="0">
                      <a:solidFill>
                        <a:prstClr val="black"/>
                      </a:solidFill>
                      <a:latin typeface="Calibri" panose="020F0502020204030204"/>
                      <a:ea typeface="+mn-ea"/>
                      <a:cs typeface="+mn-cs"/>
                    </a:rPr>
                    <a:t> </a:t>
                  </a:r>
                  <a:r>
                    <a:rPr lang="en-US" sz="1350" kern="1200" dirty="0">
                      <a:solidFill>
                        <a:prstClr val="black"/>
                      </a:solidFill>
                      <a:latin typeface="Calibri" panose="020F0502020204030204"/>
                      <a:ea typeface="+mn-ea"/>
                      <a:cs typeface="+mn-cs"/>
                    </a:rPr>
                    <a:t>Impact of concurrent TBI and MHA on system level outcomes</a:t>
                  </a:r>
                  <a:endParaRPr lang="en-CA" sz="1350" kern="1200" dirty="0">
                    <a:solidFill>
                      <a:prstClr val="black"/>
                    </a:solidFill>
                    <a:latin typeface="Calibri" panose="020F0502020204030204"/>
                    <a:ea typeface="+mn-ea"/>
                    <a:cs typeface="+mn-cs"/>
                  </a:endParaRPr>
                </a:p>
              </p:txBody>
            </p:sp>
          </p:grpSp>
          <p:pic>
            <p:nvPicPr>
              <p:cNvPr id="16" name="Picture 3" descr="C:\Users\chanvi\AppData\Local\Microsoft\Windows\Temporary Internet Files\Content.IE5\A3YL9R8N\MP900314367[1].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4759" t="3909" r="4514" b="3741"/>
              <a:stretch/>
            </p:blipFill>
            <p:spPr bwMode="auto">
              <a:xfrm>
                <a:off x="1248217" y="9900731"/>
                <a:ext cx="1355481" cy="1595026"/>
              </a:xfrm>
              <a:prstGeom prst="roundRect">
                <a:avLst>
                  <a:gd name="adj" fmla="val 8594"/>
                </a:avLst>
              </a:prstGeom>
              <a:solidFill>
                <a:srgbClr val="FFFFFF">
                  <a:shade val="85000"/>
                </a:srgbClr>
              </a:solidFill>
              <a:ln>
                <a:noFill/>
              </a:ln>
              <a:effectLst/>
              <a:extLst/>
            </p:spPr>
          </p:pic>
          <p:pic>
            <p:nvPicPr>
              <p:cNvPr id="17" name="Picture 3" descr="C:\Program Files (x86)\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103" y="13679023"/>
                <a:ext cx="1480882" cy="148234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1544300" y="9847948"/>
                <a:ext cx="8045878" cy="1711112"/>
                <a:chOff x="160244" y="10862570"/>
                <a:chExt cx="8045878" cy="1711112"/>
              </a:xfrm>
            </p:grpSpPr>
            <p:sp>
              <p:nvSpPr>
                <p:cNvPr id="43" name="Rectangle 42"/>
                <p:cNvSpPr/>
                <p:nvPr/>
              </p:nvSpPr>
              <p:spPr>
                <a:xfrm>
                  <a:off x="160244" y="10862570"/>
                  <a:ext cx="8045878" cy="1711112"/>
                </a:xfrm>
                <a:prstGeom prst="rect">
                  <a:avLst/>
                </a:prstGeom>
                <a:solidFill>
                  <a:srgbClr val="FFD7C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44" name="TextBox 43"/>
                <p:cNvSpPr txBox="1"/>
                <p:nvPr/>
              </p:nvSpPr>
              <p:spPr>
                <a:xfrm>
                  <a:off x="1038220" y="11150349"/>
                  <a:ext cx="6948092" cy="1169551"/>
                </a:xfrm>
                <a:prstGeom prst="rect">
                  <a:avLst/>
                </a:prstGeom>
                <a:noFill/>
              </p:spPr>
              <p:txBody>
                <a:bodyPr wrap="square" rtlCol="0" anchor="ctr">
                  <a:noAutofit/>
                </a:bodyPr>
                <a:lstStyle/>
                <a:p>
                  <a:pPr algn="ctr" defTabSz="685800">
                    <a:buClrTx/>
                  </a:pPr>
                  <a:r>
                    <a:rPr lang="en-US" sz="1350" b="1" kern="1200" dirty="0">
                      <a:solidFill>
                        <a:prstClr val="black"/>
                      </a:solidFill>
                      <a:latin typeface="Calibri" panose="020F0502020204030204"/>
                      <a:ea typeface="+mn-ea"/>
                      <a:cs typeface="+mn-cs"/>
                    </a:rPr>
                    <a:t>Policy-relevant </a:t>
                  </a:r>
                  <a:br>
                    <a:rPr lang="en-US" sz="1350" b="1" kern="1200" dirty="0">
                      <a:solidFill>
                        <a:prstClr val="black"/>
                      </a:solidFill>
                      <a:latin typeface="Calibri" panose="020F0502020204030204"/>
                      <a:ea typeface="+mn-ea"/>
                      <a:cs typeface="+mn-cs"/>
                    </a:rPr>
                  </a:br>
                  <a:r>
                    <a:rPr lang="en-US" sz="1350" b="1" kern="1200" dirty="0">
                      <a:solidFill>
                        <a:prstClr val="black"/>
                      </a:solidFill>
                      <a:latin typeface="Calibri" panose="020F0502020204030204"/>
                      <a:ea typeface="+mn-ea"/>
                      <a:cs typeface="+mn-cs"/>
                    </a:rPr>
                    <a:t>population-based data</a:t>
                  </a:r>
                  <a:endParaRPr lang="en-CA" sz="1350" kern="1200" dirty="0">
                    <a:solidFill>
                      <a:prstClr val="black"/>
                    </a:solidFill>
                    <a:latin typeface="Calibri" panose="020F0502020204030204"/>
                    <a:ea typeface="+mn-ea"/>
                    <a:cs typeface="+mn-cs"/>
                  </a:endParaRPr>
                </a:p>
              </p:txBody>
            </p:sp>
          </p:grpSp>
          <p:grpSp>
            <p:nvGrpSpPr>
              <p:cNvPr id="19" name="Group 18"/>
              <p:cNvGrpSpPr/>
              <p:nvPr/>
            </p:nvGrpSpPr>
            <p:grpSpPr>
              <a:xfrm>
                <a:off x="1018156" y="11695925"/>
                <a:ext cx="10526143" cy="1726269"/>
                <a:chOff x="269542" y="12710547"/>
                <a:chExt cx="10526143" cy="1726269"/>
              </a:xfrm>
            </p:grpSpPr>
            <p:sp>
              <p:nvSpPr>
                <p:cNvPr id="41" name="Rectangle 40"/>
                <p:cNvSpPr/>
                <p:nvPr/>
              </p:nvSpPr>
              <p:spPr>
                <a:xfrm>
                  <a:off x="269542" y="12710547"/>
                  <a:ext cx="10526143" cy="171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42" name="TextBox 41"/>
                <p:cNvSpPr txBox="1"/>
                <p:nvPr/>
              </p:nvSpPr>
              <p:spPr>
                <a:xfrm>
                  <a:off x="331415" y="12722573"/>
                  <a:ext cx="6948091" cy="1714243"/>
                </a:xfrm>
                <a:prstGeom prst="rect">
                  <a:avLst/>
                </a:prstGeom>
                <a:noFill/>
              </p:spPr>
              <p:txBody>
                <a:bodyPr wrap="square" rtlCol="0">
                  <a:spAutoFit/>
                </a:bodyPr>
                <a:lstStyle/>
                <a:p>
                  <a:pPr defTabSz="685800">
                    <a:spcBef>
                      <a:spcPts val="900"/>
                    </a:spcBef>
                    <a:buClrTx/>
                  </a:pPr>
                  <a:r>
                    <a:rPr lang="en-US" sz="1350" b="1" u="sng" kern="1200" dirty="0">
                      <a:solidFill>
                        <a:prstClr val="black"/>
                      </a:solidFill>
                      <a:latin typeface="Calibri" panose="020F0502020204030204"/>
                      <a:ea typeface="+mn-ea"/>
                      <a:cs typeface="+mn-cs"/>
                    </a:rPr>
                    <a:t>Aim 2 (Policy-Relevant Data):</a:t>
                  </a:r>
                  <a:r>
                    <a:rPr lang="en-US" sz="1350" kern="1200" dirty="0">
                      <a:solidFill>
                        <a:prstClr val="black"/>
                      </a:solidFill>
                      <a:latin typeface="Calibri" panose="020F0502020204030204"/>
                      <a:ea typeface="+mn-ea"/>
                      <a:cs typeface="+mn-cs"/>
                    </a:rPr>
                    <a:t> Barriers and facilitators to accessing health services</a:t>
                  </a:r>
                </a:p>
              </p:txBody>
            </p:sp>
          </p:grpSp>
          <p:grpSp>
            <p:nvGrpSpPr>
              <p:cNvPr id="20" name="Group 19"/>
              <p:cNvGrpSpPr/>
              <p:nvPr/>
            </p:nvGrpSpPr>
            <p:grpSpPr>
              <a:xfrm>
                <a:off x="11544299" y="11695925"/>
                <a:ext cx="8045879" cy="1710000"/>
                <a:chOff x="160243" y="12710547"/>
                <a:chExt cx="8045879" cy="1710000"/>
              </a:xfrm>
            </p:grpSpPr>
            <p:sp>
              <p:nvSpPr>
                <p:cNvPr id="36" name="Rectangle 35"/>
                <p:cNvSpPr/>
                <p:nvPr/>
              </p:nvSpPr>
              <p:spPr>
                <a:xfrm>
                  <a:off x="160243" y="12710547"/>
                  <a:ext cx="8045879" cy="1710000"/>
                </a:xfrm>
                <a:prstGeom prst="rect">
                  <a:avLst/>
                </a:prstGeom>
                <a:solidFill>
                  <a:srgbClr val="FFEFBD">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40" name="TextBox 39"/>
                <p:cNvSpPr txBox="1"/>
                <p:nvPr/>
              </p:nvSpPr>
              <p:spPr>
                <a:xfrm>
                  <a:off x="1038220" y="12962992"/>
                  <a:ext cx="6948092" cy="1205111"/>
                </a:xfrm>
                <a:prstGeom prst="rect">
                  <a:avLst/>
                </a:prstGeom>
                <a:noFill/>
              </p:spPr>
              <p:txBody>
                <a:bodyPr wrap="square" rtlCol="0" anchor="ctr">
                  <a:noAutofit/>
                </a:bodyPr>
                <a:lstStyle/>
                <a:p>
                  <a:pPr algn="ctr" defTabSz="685800">
                    <a:buClrTx/>
                  </a:pPr>
                  <a:r>
                    <a:rPr lang="en-US" sz="1350" b="1" kern="1200" dirty="0">
                      <a:solidFill>
                        <a:prstClr val="black"/>
                      </a:solidFill>
                      <a:latin typeface="Calibri" panose="020F0502020204030204"/>
                      <a:ea typeface="+mn-ea"/>
                      <a:cs typeface="+mn-cs"/>
                    </a:rPr>
                    <a:t>Equitable access to </a:t>
                  </a:r>
                  <a:br>
                    <a:rPr lang="en-US" sz="1350" b="1" kern="1200" dirty="0">
                      <a:solidFill>
                        <a:prstClr val="black"/>
                      </a:solidFill>
                      <a:latin typeface="Calibri" panose="020F0502020204030204"/>
                      <a:ea typeface="+mn-ea"/>
                      <a:cs typeface="+mn-cs"/>
                    </a:rPr>
                  </a:br>
                  <a:r>
                    <a:rPr lang="en-US" sz="1350" b="1" kern="1200" dirty="0">
                      <a:solidFill>
                        <a:prstClr val="black"/>
                      </a:solidFill>
                      <a:latin typeface="Calibri" panose="020F0502020204030204"/>
                      <a:ea typeface="+mn-ea"/>
                      <a:cs typeface="+mn-cs"/>
                    </a:rPr>
                    <a:t>healthcare</a:t>
                  </a:r>
                  <a:endParaRPr lang="en-CA" sz="1350" kern="1200" dirty="0">
                    <a:solidFill>
                      <a:prstClr val="black"/>
                    </a:solidFill>
                    <a:latin typeface="Calibri" panose="020F0502020204030204"/>
                    <a:ea typeface="+mn-ea"/>
                    <a:cs typeface="+mn-cs"/>
                  </a:endParaRPr>
                </a:p>
              </p:txBody>
            </p:sp>
          </p:grpSp>
          <p:grpSp>
            <p:nvGrpSpPr>
              <p:cNvPr id="21" name="Group 20"/>
              <p:cNvGrpSpPr/>
              <p:nvPr/>
            </p:nvGrpSpPr>
            <p:grpSpPr>
              <a:xfrm>
                <a:off x="11544299" y="13565197"/>
                <a:ext cx="8045879" cy="1710000"/>
                <a:chOff x="160243" y="14461693"/>
                <a:chExt cx="8045879" cy="1710000"/>
              </a:xfrm>
            </p:grpSpPr>
            <p:sp>
              <p:nvSpPr>
                <p:cNvPr id="34" name="Rectangle 33"/>
                <p:cNvSpPr/>
                <p:nvPr/>
              </p:nvSpPr>
              <p:spPr>
                <a:xfrm>
                  <a:off x="160243" y="14461693"/>
                  <a:ext cx="8045879" cy="1710000"/>
                </a:xfrm>
                <a:prstGeom prst="rect">
                  <a:avLst/>
                </a:prstGeom>
                <a:solidFill>
                  <a:srgbClr val="C7E6A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35" name="TextBox 34"/>
                <p:cNvSpPr txBox="1"/>
                <p:nvPr/>
              </p:nvSpPr>
              <p:spPr>
                <a:xfrm>
                  <a:off x="1038220" y="14749785"/>
                  <a:ext cx="6948092" cy="1169551"/>
                </a:xfrm>
                <a:prstGeom prst="rect">
                  <a:avLst/>
                </a:prstGeom>
                <a:noFill/>
              </p:spPr>
              <p:txBody>
                <a:bodyPr wrap="square" rtlCol="0" anchor="ctr">
                  <a:noAutofit/>
                </a:bodyPr>
                <a:lstStyle/>
                <a:p>
                  <a:pPr algn="ctr" defTabSz="685800">
                    <a:buClrTx/>
                  </a:pPr>
                  <a:r>
                    <a:rPr lang="en-US" sz="1350" b="1" kern="1200" dirty="0">
                      <a:solidFill>
                        <a:prstClr val="black"/>
                      </a:solidFill>
                      <a:latin typeface="Calibri" panose="020F0502020204030204"/>
                      <a:ea typeface="+mn-ea"/>
                      <a:cs typeface="+mn-cs"/>
                    </a:rPr>
                    <a:t>Design of appropriate </a:t>
                  </a:r>
                  <a:br>
                    <a:rPr lang="en-US" sz="1350" b="1" kern="1200" dirty="0">
                      <a:solidFill>
                        <a:prstClr val="black"/>
                      </a:solidFill>
                      <a:latin typeface="Calibri" panose="020F0502020204030204"/>
                      <a:ea typeface="+mn-ea"/>
                      <a:cs typeface="+mn-cs"/>
                    </a:rPr>
                  </a:br>
                  <a:r>
                    <a:rPr lang="en-US" sz="1350" b="1" kern="1200" dirty="0">
                      <a:solidFill>
                        <a:prstClr val="black"/>
                      </a:solidFill>
                      <a:latin typeface="Calibri" panose="020F0502020204030204"/>
                      <a:ea typeface="+mn-ea"/>
                      <a:cs typeface="+mn-cs"/>
                    </a:rPr>
                    <a:t>housing models and KT materials</a:t>
                  </a:r>
                  <a:endParaRPr lang="en-CA" sz="1350" kern="1200" dirty="0">
                    <a:solidFill>
                      <a:prstClr val="black"/>
                    </a:solidFill>
                    <a:latin typeface="Calibri" panose="020F0502020204030204"/>
                    <a:ea typeface="+mn-ea"/>
                    <a:cs typeface="+mn-cs"/>
                  </a:endParaRPr>
                </a:p>
              </p:txBody>
            </p:sp>
          </p:grpSp>
          <p:pic>
            <p:nvPicPr>
              <p:cNvPr id="22"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5442" y="16856888"/>
                <a:ext cx="1663463" cy="166346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018156" y="15439503"/>
                <a:ext cx="10644571" cy="3207291"/>
                <a:chOff x="269542" y="16454125"/>
                <a:chExt cx="10644571" cy="3207291"/>
              </a:xfrm>
            </p:grpSpPr>
            <p:sp>
              <p:nvSpPr>
                <p:cNvPr id="32" name="Rectangle 31"/>
                <p:cNvSpPr/>
                <p:nvPr/>
              </p:nvSpPr>
              <p:spPr>
                <a:xfrm>
                  <a:off x="269542" y="16456182"/>
                  <a:ext cx="10526143" cy="3062167"/>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33" name="TextBox 32"/>
                <p:cNvSpPr txBox="1"/>
                <p:nvPr/>
              </p:nvSpPr>
              <p:spPr>
                <a:xfrm>
                  <a:off x="269542" y="16454125"/>
                  <a:ext cx="10644571" cy="3207291"/>
                </a:xfrm>
                <a:prstGeom prst="rect">
                  <a:avLst/>
                </a:prstGeom>
                <a:noFill/>
              </p:spPr>
              <p:txBody>
                <a:bodyPr wrap="square" rtlCol="0">
                  <a:spAutoFit/>
                </a:bodyPr>
                <a:lstStyle/>
                <a:p>
                  <a:pPr defTabSz="685800">
                    <a:buClrTx/>
                  </a:pPr>
                  <a:r>
                    <a:rPr lang="en-US" sz="1350" b="1" u="sng" kern="1200" dirty="0">
                      <a:solidFill>
                        <a:prstClr val="black"/>
                      </a:solidFill>
                      <a:latin typeface="Calibri" panose="020F0502020204030204"/>
                      <a:ea typeface="+mn-ea"/>
                      <a:cs typeface="+mn-cs"/>
                    </a:rPr>
                    <a:t>Aims 4a (Criminal Justice/Legal System) &amp; 4b (IPV):</a:t>
                  </a:r>
                  <a:r>
                    <a:rPr lang="en-US" sz="1350" kern="1200" dirty="0">
                      <a:solidFill>
                        <a:prstClr val="black"/>
                      </a:solidFill>
                      <a:latin typeface="Calibri" panose="020F0502020204030204"/>
                      <a:ea typeface="+mn-ea"/>
                      <a:cs typeface="+mn-cs"/>
                    </a:rPr>
                    <a:t> Gaps in knowledge and practice among front-line staff/first responders, service providers, and decision-makers regarding </a:t>
                  </a:r>
                </a:p>
                <a:p>
                  <a:pPr marL="385763" indent="-385763" defTabSz="685800">
                    <a:buClrTx/>
                    <a:buFontTx/>
                    <a:buAutoNum type="alphaLcParenR"/>
                  </a:pPr>
                  <a:r>
                    <a:rPr lang="en-US" sz="1350" kern="1200" dirty="0">
                      <a:solidFill>
                        <a:prstClr val="black"/>
                      </a:solidFill>
                      <a:latin typeface="Calibri" panose="020F0502020204030204"/>
                      <a:ea typeface="+mn-ea"/>
                      <a:cs typeface="+mn-cs"/>
                    </a:rPr>
                    <a:t>criminalized men and women, and </a:t>
                  </a:r>
                </a:p>
                <a:p>
                  <a:pPr marL="385763" indent="-385763" defTabSz="685800">
                    <a:buClrTx/>
                    <a:buFontTx/>
                    <a:buAutoNum type="alphaLcParenR"/>
                  </a:pPr>
                  <a:r>
                    <a:rPr lang="en-US" sz="1350" kern="1200" dirty="0">
                      <a:solidFill>
                        <a:prstClr val="black"/>
                      </a:solidFill>
                      <a:latin typeface="Calibri" panose="020F0502020204030204"/>
                      <a:ea typeface="+mn-ea"/>
                      <a:cs typeface="+mn-cs"/>
                    </a:rPr>
                    <a:t>women survivors of IPV</a:t>
                  </a:r>
                  <a:endParaRPr lang="en-CA" sz="1350" kern="1200" dirty="0">
                    <a:solidFill>
                      <a:prstClr val="black"/>
                    </a:solidFill>
                    <a:latin typeface="Calibri" panose="020F0502020204030204"/>
                    <a:ea typeface="+mn-ea"/>
                    <a:cs typeface="+mn-cs"/>
                  </a:endParaRPr>
                </a:p>
              </p:txBody>
            </p:sp>
          </p:grpSp>
          <p:grpSp>
            <p:nvGrpSpPr>
              <p:cNvPr id="24" name="Group 23"/>
              <p:cNvGrpSpPr/>
              <p:nvPr/>
            </p:nvGrpSpPr>
            <p:grpSpPr>
              <a:xfrm>
                <a:off x="11544299" y="15441562"/>
                <a:ext cx="8045879" cy="3062165"/>
                <a:chOff x="160243" y="16456184"/>
                <a:chExt cx="8045879" cy="3062165"/>
              </a:xfrm>
            </p:grpSpPr>
            <p:sp>
              <p:nvSpPr>
                <p:cNvPr id="30" name="Rectangle 29"/>
                <p:cNvSpPr/>
                <p:nvPr/>
              </p:nvSpPr>
              <p:spPr>
                <a:xfrm>
                  <a:off x="160243" y="16456184"/>
                  <a:ext cx="8045879" cy="3062165"/>
                </a:xfrm>
                <a:prstGeom prst="rect">
                  <a:avLst/>
                </a:prstGeom>
                <a:solidFill>
                  <a:srgbClr val="B7E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950" kern="1200" dirty="0">
                    <a:solidFill>
                      <a:prstClr val="white"/>
                    </a:solidFill>
                    <a:latin typeface="Calibri" panose="020F0502020204030204"/>
                  </a:endParaRPr>
                </a:p>
              </p:txBody>
            </p:sp>
            <p:sp>
              <p:nvSpPr>
                <p:cNvPr id="31" name="TextBox 30"/>
                <p:cNvSpPr txBox="1"/>
                <p:nvPr/>
              </p:nvSpPr>
              <p:spPr>
                <a:xfrm>
                  <a:off x="1228113" y="16747096"/>
                  <a:ext cx="6568306" cy="2654311"/>
                </a:xfrm>
                <a:prstGeom prst="rect">
                  <a:avLst/>
                </a:prstGeom>
                <a:noFill/>
              </p:spPr>
              <p:txBody>
                <a:bodyPr wrap="square" rtlCol="0" anchor="ctr">
                  <a:noAutofit/>
                </a:bodyPr>
                <a:lstStyle/>
                <a:p>
                  <a:pPr algn="ctr" defTabSz="685800">
                    <a:buClrTx/>
                  </a:pPr>
                  <a:r>
                    <a:rPr lang="en-US" sz="1350" b="1" kern="1200" dirty="0">
                      <a:solidFill>
                        <a:prstClr val="black"/>
                      </a:solidFill>
                      <a:latin typeface="Calibri" panose="020F0502020204030204"/>
                      <a:ea typeface="+mn-ea"/>
                      <a:cs typeface="+mn-cs"/>
                    </a:rPr>
                    <a:t>Creation and evaluation of relevant education and KT materials</a:t>
                  </a:r>
                  <a:endParaRPr lang="en-US" sz="1350" kern="1200" dirty="0">
                    <a:solidFill>
                      <a:prstClr val="black"/>
                    </a:solidFill>
                    <a:latin typeface="Calibri" panose="020F0502020204030204"/>
                    <a:ea typeface="+mn-ea"/>
                    <a:cs typeface="+mn-cs"/>
                  </a:endParaRPr>
                </a:p>
              </p:txBody>
            </p:sp>
          </p:grpSp>
          <p:sp>
            <p:nvSpPr>
              <p:cNvPr id="25" name="Right Arrow 24"/>
              <p:cNvSpPr/>
              <p:nvPr/>
            </p:nvSpPr>
            <p:spPr>
              <a:xfrm>
                <a:off x="10685043" y="16873410"/>
                <a:ext cx="1955366" cy="888228"/>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500" kern="1200" dirty="0">
                  <a:solidFill>
                    <a:prstClr val="white"/>
                  </a:solidFill>
                  <a:latin typeface="Calibri" panose="020F0502020204030204"/>
                </a:endParaRPr>
              </a:p>
            </p:txBody>
          </p:sp>
          <p:sp>
            <p:nvSpPr>
              <p:cNvPr id="26" name="Right Arrow 25"/>
              <p:cNvSpPr/>
              <p:nvPr/>
            </p:nvSpPr>
            <p:spPr>
              <a:xfrm>
                <a:off x="10685043" y="13921460"/>
                <a:ext cx="1955366" cy="888228"/>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500" kern="1200" dirty="0">
                  <a:solidFill>
                    <a:prstClr val="white"/>
                  </a:solidFill>
                  <a:latin typeface="Calibri" panose="020F0502020204030204"/>
                </a:endParaRPr>
              </a:p>
            </p:txBody>
          </p:sp>
          <p:sp>
            <p:nvSpPr>
              <p:cNvPr id="27" name="Right Arrow 26"/>
              <p:cNvSpPr/>
              <p:nvPr/>
            </p:nvSpPr>
            <p:spPr>
              <a:xfrm>
                <a:off x="10685043" y="12106811"/>
                <a:ext cx="1955366" cy="888228"/>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500" kern="1200" dirty="0">
                  <a:solidFill>
                    <a:prstClr val="white"/>
                  </a:solidFill>
                  <a:latin typeface="Calibri" panose="020F0502020204030204"/>
                </a:endParaRPr>
              </a:p>
            </p:txBody>
          </p:sp>
          <p:sp>
            <p:nvSpPr>
              <p:cNvPr id="28" name="Right Arrow 27"/>
              <p:cNvSpPr/>
              <p:nvPr/>
            </p:nvSpPr>
            <p:spPr>
              <a:xfrm>
                <a:off x="10685044" y="10266478"/>
                <a:ext cx="1955367" cy="888227"/>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CA" sz="4500" kern="1200" dirty="0">
                  <a:solidFill>
                    <a:prstClr val="white"/>
                  </a:solidFill>
                  <a:latin typeface="Calibri" panose="020F0502020204030204"/>
                </a:endParaRPr>
              </a:p>
            </p:txBody>
          </p:sp>
          <p:pic>
            <p:nvPicPr>
              <p:cNvPr id="29" name="Picture 28"/>
              <p:cNvPicPr>
                <a:picLocks noChangeAspect="1"/>
              </p:cNvPicPr>
              <p:nvPr/>
            </p:nvPicPr>
            <p:blipFill>
              <a:blip r:embed="rId6"/>
              <a:stretch>
                <a:fillRect/>
              </a:stretch>
            </p:blipFill>
            <p:spPr>
              <a:xfrm>
                <a:off x="8036170" y="11814296"/>
                <a:ext cx="2353123" cy="1473259"/>
              </a:xfrm>
              <a:prstGeom prst="rect">
                <a:avLst/>
              </a:prstGeom>
              <a:ln w="38100">
                <a:solidFill>
                  <a:schemeClr val="tx1"/>
                </a:solidFill>
              </a:ln>
            </p:spPr>
          </p:pic>
        </p:grpSp>
        <p:grpSp>
          <p:nvGrpSpPr>
            <p:cNvPr id="9" name="Group 8"/>
            <p:cNvGrpSpPr/>
            <p:nvPr/>
          </p:nvGrpSpPr>
          <p:grpSpPr>
            <a:xfrm>
              <a:off x="827656" y="18277932"/>
              <a:ext cx="18589191" cy="774174"/>
              <a:chOff x="827656" y="18277932"/>
              <a:chExt cx="18589191" cy="774174"/>
            </a:xfrm>
          </p:grpSpPr>
          <p:cxnSp>
            <p:nvCxnSpPr>
              <p:cNvPr id="10" name="Straight Arrow Connector 9"/>
              <p:cNvCxnSpPr/>
              <p:nvPr/>
            </p:nvCxnSpPr>
            <p:spPr>
              <a:xfrm flipV="1">
                <a:off x="827656" y="18558682"/>
                <a:ext cx="18589191" cy="91439"/>
              </a:xfrm>
              <a:prstGeom prst="straightConnector1">
                <a:avLst/>
              </a:prstGeom>
              <a:ln w="76200">
                <a:solidFill>
                  <a:srgbClr val="80008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37080" y="18277932"/>
                <a:ext cx="8322367" cy="774174"/>
              </a:xfrm>
              <a:prstGeom prst="rect">
                <a:avLst/>
              </a:prstGeom>
              <a:solidFill>
                <a:srgbClr val="002060"/>
              </a:solidFill>
              <a:ln>
                <a:solidFill>
                  <a:srgbClr val="002060"/>
                </a:solidFill>
              </a:ln>
            </p:spPr>
            <p:txBody>
              <a:bodyPr wrap="none" rtlCol="0">
                <a:spAutoFit/>
              </a:bodyPr>
              <a:lstStyle/>
              <a:p>
                <a:pPr defTabSz="685800">
                  <a:buClrTx/>
                </a:pPr>
                <a:r>
                  <a:rPr lang="en-US" sz="1500" b="1" kern="1200" dirty="0">
                    <a:solidFill>
                      <a:prstClr val="white"/>
                    </a:solidFill>
                    <a:latin typeface="Calibri" panose="020F0502020204030204"/>
                    <a:ea typeface="+mn-ea"/>
                    <a:cs typeface="+mn-cs"/>
                  </a:rPr>
                  <a:t>Integration of sex and gender throughout</a:t>
                </a:r>
                <a:endParaRPr lang="en-CA" sz="1500" b="1" kern="1200" dirty="0">
                  <a:solidFill>
                    <a:prstClr val="white"/>
                  </a:solidFill>
                  <a:latin typeface="Calibri" panose="020F0502020204030204"/>
                  <a:ea typeface="+mn-ea"/>
                  <a:cs typeface="+mn-cs"/>
                </a:endParaRPr>
              </a:p>
            </p:txBody>
          </p:sp>
        </p:grpSp>
      </p:grpSp>
      <p:sp>
        <p:nvSpPr>
          <p:cNvPr id="50" name="Slide Number Placeholder 1">
            <a:extLst>
              <a:ext uri="{FF2B5EF4-FFF2-40B4-BE49-F238E27FC236}">
                <a16:creationId xmlns:a16="http://schemas.microsoft.com/office/drawing/2014/main" id="{8C5ADE34-EE6C-4B64-A0CB-6A32D78A3AD0}"/>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10</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4804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20129CD-B5C2-45FB-9B05-F507D15B01CB}"/>
              </a:ext>
            </a:extLst>
          </p:cNvPr>
          <p:cNvPicPr>
            <a:picLocks noChangeAspect="1"/>
          </p:cNvPicPr>
          <p:nvPr/>
        </p:nvPicPr>
        <p:blipFill>
          <a:blip r:embed="rId3"/>
          <a:stretch>
            <a:fillRect/>
          </a:stretch>
        </p:blipFill>
        <p:spPr>
          <a:xfrm>
            <a:off x="884905" y="3088956"/>
            <a:ext cx="1140051" cy="1140051"/>
          </a:xfrm>
          <a:prstGeom prst="rect">
            <a:avLst/>
          </a:prstGeom>
        </p:spPr>
      </p:pic>
      <p:sp>
        <p:nvSpPr>
          <p:cNvPr id="2" name="Title 1"/>
          <p:cNvSpPr>
            <a:spLocks noGrp="1"/>
          </p:cNvSpPr>
          <p:nvPr>
            <p:ph type="ctrTitle"/>
          </p:nvPr>
        </p:nvSpPr>
        <p:spPr>
          <a:xfrm>
            <a:off x="884905" y="806245"/>
            <a:ext cx="5384507" cy="1981815"/>
          </a:xfrm>
        </p:spPr>
        <p:txBody>
          <a:bodyPr/>
          <a:lstStyle/>
          <a:p>
            <a:r>
              <a:rPr lang="en-US" sz="4400" dirty="0"/>
              <a:t>Incorporating </a:t>
            </a:r>
            <a:r>
              <a:rPr lang="en-CA" sz="4400" dirty="0">
                <a:highlight>
                  <a:srgbClr val="FFCD00"/>
                </a:highlight>
                <a:latin typeface="Calibri" panose="020F0502020204030204" pitchFamily="34" charset="0"/>
                <a:cs typeface="Calibri" panose="020F0502020204030204" pitchFamily="34" charset="0"/>
                <a:sym typeface="Quattrocento Sans"/>
              </a:rPr>
              <a:t>Sex</a:t>
            </a:r>
            <a:r>
              <a:rPr lang="en-US" sz="4400" dirty="0"/>
              <a:t> and </a:t>
            </a:r>
            <a:r>
              <a:rPr lang="en-CA" sz="4400" dirty="0">
                <a:highlight>
                  <a:srgbClr val="FFCD00"/>
                </a:highlight>
                <a:latin typeface="Calibri" panose="020F0502020204030204" pitchFamily="34" charset="0"/>
                <a:cs typeface="Calibri" panose="020F0502020204030204" pitchFamily="34" charset="0"/>
                <a:sym typeface="Quattrocento Sans"/>
              </a:rPr>
              <a:t>Gender</a:t>
            </a:r>
            <a:r>
              <a:rPr lang="en-US" sz="4400" dirty="0"/>
              <a:t> in Work and Research</a:t>
            </a:r>
            <a:endParaRPr lang="en-CA" sz="4400" dirty="0"/>
          </a:p>
        </p:txBody>
      </p:sp>
      <p:pic>
        <p:nvPicPr>
          <p:cNvPr id="11" name="Picture 10">
            <a:extLst>
              <a:ext uri="{FF2B5EF4-FFF2-40B4-BE49-F238E27FC236}">
                <a16:creationId xmlns:a16="http://schemas.microsoft.com/office/drawing/2014/main" id="{CDDE4F76-9558-4D1B-A101-45F0D228ACFC}"/>
              </a:ext>
            </a:extLst>
          </p:cNvPr>
          <p:cNvPicPr>
            <a:picLocks noChangeAspect="1"/>
          </p:cNvPicPr>
          <p:nvPr/>
        </p:nvPicPr>
        <p:blipFill>
          <a:blip r:embed="rId4"/>
          <a:stretch>
            <a:fillRect/>
          </a:stretch>
        </p:blipFill>
        <p:spPr>
          <a:xfrm>
            <a:off x="1145365" y="3349416"/>
            <a:ext cx="619130" cy="619130"/>
          </a:xfrm>
          <a:prstGeom prst="rect">
            <a:avLst/>
          </a:prstGeom>
        </p:spPr>
      </p:pic>
      <p:sp>
        <p:nvSpPr>
          <p:cNvPr id="6" name="Slide Number Placeholder 1">
            <a:extLst>
              <a:ext uri="{FF2B5EF4-FFF2-40B4-BE49-F238E27FC236}">
                <a16:creationId xmlns:a16="http://schemas.microsoft.com/office/drawing/2014/main" id="{24F0E9F4-6443-47FC-8622-1176962DA251}"/>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11</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02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2A85E57-18F3-4C3C-84D5-5A3405791E8C}"/>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 name="Title 1">
            <a:extLst>
              <a:ext uri="{FF2B5EF4-FFF2-40B4-BE49-F238E27FC236}">
                <a16:creationId xmlns:a16="http://schemas.microsoft.com/office/drawing/2014/main" id="{14A779B4-3381-4AAC-A2DD-AB7BF1BF9D32}"/>
              </a:ext>
            </a:extLst>
          </p:cNvPr>
          <p:cNvSpPr txBox="1">
            <a:spLocks/>
          </p:cNvSpPr>
          <p:nvPr/>
        </p:nvSpPr>
        <p:spPr>
          <a:xfrm>
            <a:off x="391060" y="164967"/>
            <a:ext cx="4977354"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What is ‘Sex’ and ‘Gender’?</a:t>
            </a:r>
            <a:r>
              <a:rPr lang="en-US" sz="3000" b="1" dirty="0">
                <a:latin typeface="+mn-lt"/>
                <a:cs typeface="Arial" panose="020B0604020202020204" pitchFamily="34" charset="0"/>
              </a:rPr>
              <a:t> </a:t>
            </a:r>
            <a:endParaRPr lang="en-CA" sz="3000" b="1" dirty="0">
              <a:latin typeface="+mn-lt"/>
              <a:cs typeface="Arial" panose="020B0604020202020204" pitchFamily="34" charset="0"/>
            </a:endParaRPr>
          </a:p>
        </p:txBody>
      </p:sp>
      <p:sp>
        <p:nvSpPr>
          <p:cNvPr id="32" name="Text Placeholder 2">
            <a:extLst>
              <a:ext uri="{FF2B5EF4-FFF2-40B4-BE49-F238E27FC236}">
                <a16:creationId xmlns:a16="http://schemas.microsoft.com/office/drawing/2014/main" id="{E280459C-D627-4ED7-8012-8FC567E5AEA9}"/>
              </a:ext>
            </a:extLst>
          </p:cNvPr>
          <p:cNvSpPr txBox="1">
            <a:spLocks/>
          </p:cNvSpPr>
          <p:nvPr/>
        </p:nvSpPr>
        <p:spPr bwMode="auto">
          <a:xfrm>
            <a:off x="1385888" y="1202113"/>
            <a:ext cx="3031331" cy="342900"/>
          </a:xfrm>
          <a:prstGeom prst="rect">
            <a:avLst/>
          </a:prstGeom>
          <a:solidFill>
            <a:srgbClr val="438086">
              <a:satMod val="150000"/>
              <a:alpha val="25000"/>
            </a:srgbClr>
          </a:solidFill>
          <a:ln w="12700">
            <a:solidFill>
              <a:srgbClr val="438086"/>
            </a:solidFill>
          </a:ln>
          <a:extLst/>
        </p:spPr>
        <p:txBody>
          <a:bodyPr vert="horz" wrap="square" lIns="91440" tIns="45720" rIns="91440" bIns="45720" numCol="1" anchor="ctr" anchorCtr="0" compatLnSpc="1">
            <a:prstTxWarp prst="textNoShape">
              <a:avLst/>
            </a:prstTxWarp>
            <a:noAutofit/>
          </a:bodyPr>
          <a:lstStyle>
            <a:lvl1pPr marL="34290" indent="0" algn="l" rtl="0" eaLnBrk="0" fontAlgn="base" hangingPunct="0">
              <a:spcBef>
                <a:spcPts val="225"/>
              </a:spcBef>
              <a:spcAft>
                <a:spcPct val="0"/>
              </a:spcAft>
              <a:buClr>
                <a:srgbClr val="A04DA3"/>
              </a:buClr>
              <a:buFont typeface="Georgia" pitchFamily="18" charset="0"/>
              <a:buNone/>
              <a:defRPr sz="1425" b="1" kern="1200">
                <a:solidFill>
                  <a:schemeClr val="tx1">
                    <a:tint val="95000"/>
                  </a:schemeClr>
                </a:solidFill>
                <a:latin typeface="+mn-lt"/>
                <a:ea typeface="MS PGothic" panose="020B0600070205080204" pitchFamily="34" charset="-128"/>
                <a:cs typeface="+mn-cs"/>
              </a:defRPr>
            </a:lvl1pPr>
            <a:lvl2pPr marL="492919" indent="-184547" algn="l" rtl="0" eaLnBrk="0" fontAlgn="base" hangingPunct="0">
              <a:spcBef>
                <a:spcPts val="225"/>
              </a:spcBef>
              <a:spcAft>
                <a:spcPct val="0"/>
              </a:spcAft>
              <a:buClr>
                <a:schemeClr val="accent2"/>
              </a:buClr>
              <a:buFont typeface="Georgia" pitchFamily="18" charset="0"/>
              <a:buNone/>
              <a:defRPr sz="1500" b="1" kern="1200">
                <a:solidFill>
                  <a:schemeClr val="accent2"/>
                </a:solidFill>
                <a:latin typeface="+mn-lt"/>
                <a:ea typeface="MS PGothic" panose="020B0600070205080204" pitchFamily="34" charset="-128"/>
                <a:cs typeface="+mn-cs"/>
              </a:defRPr>
            </a:lvl2pPr>
            <a:lvl3pPr marL="691754" indent="-164306" algn="l" rtl="0" eaLnBrk="0" fontAlgn="base" hangingPunct="0">
              <a:spcBef>
                <a:spcPts val="225"/>
              </a:spcBef>
              <a:spcAft>
                <a:spcPct val="0"/>
              </a:spcAft>
              <a:buClr>
                <a:schemeClr val="accent1"/>
              </a:buClr>
              <a:buFont typeface="Wingdings 2" pitchFamily="18" charset="2"/>
              <a:buNone/>
              <a:defRPr sz="1350" b="1" kern="1200">
                <a:solidFill>
                  <a:schemeClr val="accent1"/>
                </a:solidFill>
                <a:latin typeface="+mn-lt"/>
                <a:ea typeface="MS PGothic" panose="020B0600070205080204" pitchFamily="34" charset="-128"/>
                <a:cs typeface="+mn-cs"/>
              </a:defRPr>
            </a:lvl3pPr>
            <a:lvl4pPr marL="884635" indent="-150019" algn="l" rtl="0" eaLnBrk="0" fontAlgn="base" hangingPunct="0">
              <a:spcBef>
                <a:spcPts val="225"/>
              </a:spcBef>
              <a:spcAft>
                <a:spcPct val="0"/>
              </a:spcAft>
              <a:buClr>
                <a:schemeClr val="accent1"/>
              </a:buClr>
              <a:buFont typeface="Wingdings 2" pitchFamily="18" charset="2"/>
              <a:buNone/>
              <a:defRPr sz="1200" b="1" kern="1200">
                <a:solidFill>
                  <a:schemeClr val="accent1"/>
                </a:solidFill>
                <a:latin typeface="+mn-lt"/>
                <a:ea typeface="MS PGothic" panose="020B0600070205080204" pitchFamily="34" charset="-128"/>
                <a:cs typeface="+mn-cs"/>
              </a:defRPr>
            </a:lvl4pPr>
            <a:lvl5pPr marL="1041797" indent="-136922" algn="l" rtl="0" eaLnBrk="0" fontAlgn="base" hangingPunct="0">
              <a:spcBef>
                <a:spcPts val="225"/>
              </a:spcBef>
              <a:spcAft>
                <a:spcPct val="0"/>
              </a:spcAft>
              <a:buClr>
                <a:srgbClr val="A04DA3"/>
              </a:buClr>
              <a:buFont typeface="Georgia" pitchFamily="18" charset="0"/>
              <a:buNone/>
              <a:defRPr sz="1200" b="1" kern="1200">
                <a:solidFill>
                  <a:srgbClr val="A04DA3"/>
                </a:solidFill>
                <a:latin typeface="+mn-lt"/>
                <a:ea typeface="MS PGothic" panose="020B0600070205080204" pitchFamily="34" charset="-128"/>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algn="ctr">
              <a:defRPr/>
            </a:pPr>
            <a:r>
              <a:rPr lang="en-US" sz="2000" dirty="0">
                <a:latin typeface="Calibri" panose="020F0502020204030204" pitchFamily="34" charset="0"/>
                <a:cs typeface="Calibri" panose="020F0502020204030204" pitchFamily="34" charset="0"/>
              </a:rPr>
              <a:t>Sex </a:t>
            </a:r>
            <a:endParaRPr lang="en-CA" sz="2000" dirty="0">
              <a:latin typeface="Calibri" panose="020F0502020204030204" pitchFamily="34" charset="0"/>
              <a:cs typeface="Calibri" panose="020F0502020204030204" pitchFamily="34" charset="0"/>
            </a:endParaRPr>
          </a:p>
        </p:txBody>
      </p:sp>
      <p:sp>
        <p:nvSpPr>
          <p:cNvPr id="33" name="Text Placeholder 3">
            <a:extLst>
              <a:ext uri="{FF2B5EF4-FFF2-40B4-BE49-F238E27FC236}">
                <a16:creationId xmlns:a16="http://schemas.microsoft.com/office/drawing/2014/main" id="{C886E2AA-4456-414C-ABCB-9E14FBEFFB07}"/>
              </a:ext>
            </a:extLst>
          </p:cNvPr>
          <p:cNvSpPr txBox="1">
            <a:spLocks/>
          </p:cNvSpPr>
          <p:nvPr/>
        </p:nvSpPr>
        <p:spPr bwMode="auto">
          <a:xfrm>
            <a:off x="4726782" y="1202113"/>
            <a:ext cx="3031331" cy="342900"/>
          </a:xfrm>
          <a:prstGeom prst="rect">
            <a:avLst/>
          </a:prstGeom>
          <a:solidFill>
            <a:srgbClr val="438086">
              <a:satMod val="150000"/>
              <a:alpha val="25000"/>
            </a:srgbClr>
          </a:solidFill>
          <a:ln w="12700">
            <a:solidFill>
              <a:srgbClr val="438086"/>
            </a:solidFill>
          </a:ln>
          <a:extLst/>
        </p:spPr>
        <p:txBody>
          <a:bodyPr vert="horz" wrap="square" lIns="91440" tIns="45720" rIns="91440" bIns="45720" numCol="1" anchor="ctr" anchorCtr="0" compatLnSpc="1">
            <a:prstTxWarp prst="textNoShape">
              <a:avLst/>
            </a:prstTxWarp>
            <a:noAutofit/>
          </a:bodyPr>
          <a:lstStyle>
            <a:lvl1pPr marL="34290" indent="0" algn="l" rtl="0" eaLnBrk="0" fontAlgn="base" hangingPunct="0">
              <a:spcBef>
                <a:spcPts val="225"/>
              </a:spcBef>
              <a:spcAft>
                <a:spcPct val="0"/>
              </a:spcAft>
              <a:buClr>
                <a:srgbClr val="A04DA3"/>
              </a:buClr>
              <a:buFont typeface="Georgia" pitchFamily="18" charset="0"/>
              <a:buNone/>
              <a:defRPr sz="1425" b="1" kern="1200">
                <a:solidFill>
                  <a:schemeClr val="tx1">
                    <a:tint val="95000"/>
                  </a:schemeClr>
                </a:solidFill>
                <a:latin typeface="+mn-lt"/>
                <a:ea typeface="MS PGothic" panose="020B0600070205080204" pitchFamily="34" charset="-128"/>
                <a:cs typeface="+mn-cs"/>
              </a:defRPr>
            </a:lvl1pPr>
            <a:lvl2pPr marL="492919" indent="-184547" algn="l" rtl="0" eaLnBrk="0" fontAlgn="base" hangingPunct="0">
              <a:spcBef>
                <a:spcPts val="225"/>
              </a:spcBef>
              <a:spcAft>
                <a:spcPct val="0"/>
              </a:spcAft>
              <a:buClr>
                <a:schemeClr val="accent2"/>
              </a:buClr>
              <a:buFont typeface="Georgia" pitchFamily="18" charset="0"/>
              <a:buNone/>
              <a:defRPr sz="1500" b="1" kern="1200">
                <a:solidFill>
                  <a:schemeClr val="accent2"/>
                </a:solidFill>
                <a:latin typeface="+mn-lt"/>
                <a:ea typeface="MS PGothic" panose="020B0600070205080204" pitchFamily="34" charset="-128"/>
                <a:cs typeface="+mn-cs"/>
              </a:defRPr>
            </a:lvl2pPr>
            <a:lvl3pPr marL="691754" indent="-164306" algn="l" rtl="0" eaLnBrk="0" fontAlgn="base" hangingPunct="0">
              <a:spcBef>
                <a:spcPts val="225"/>
              </a:spcBef>
              <a:spcAft>
                <a:spcPct val="0"/>
              </a:spcAft>
              <a:buClr>
                <a:schemeClr val="accent1"/>
              </a:buClr>
              <a:buFont typeface="Wingdings 2" pitchFamily="18" charset="2"/>
              <a:buNone/>
              <a:defRPr sz="1350" b="1" kern="1200">
                <a:solidFill>
                  <a:schemeClr val="accent1"/>
                </a:solidFill>
                <a:latin typeface="+mn-lt"/>
                <a:ea typeface="MS PGothic" panose="020B0600070205080204" pitchFamily="34" charset="-128"/>
                <a:cs typeface="+mn-cs"/>
              </a:defRPr>
            </a:lvl3pPr>
            <a:lvl4pPr marL="884635" indent="-150019" algn="l" rtl="0" eaLnBrk="0" fontAlgn="base" hangingPunct="0">
              <a:spcBef>
                <a:spcPts val="225"/>
              </a:spcBef>
              <a:spcAft>
                <a:spcPct val="0"/>
              </a:spcAft>
              <a:buClr>
                <a:schemeClr val="accent1"/>
              </a:buClr>
              <a:buFont typeface="Wingdings 2" pitchFamily="18" charset="2"/>
              <a:buNone/>
              <a:defRPr sz="1200" b="1" kern="1200">
                <a:solidFill>
                  <a:schemeClr val="accent1"/>
                </a:solidFill>
                <a:latin typeface="+mn-lt"/>
                <a:ea typeface="MS PGothic" panose="020B0600070205080204" pitchFamily="34" charset="-128"/>
                <a:cs typeface="+mn-cs"/>
              </a:defRPr>
            </a:lvl4pPr>
            <a:lvl5pPr marL="1041797" indent="-136922" algn="l" rtl="0" eaLnBrk="0" fontAlgn="base" hangingPunct="0">
              <a:spcBef>
                <a:spcPts val="225"/>
              </a:spcBef>
              <a:spcAft>
                <a:spcPct val="0"/>
              </a:spcAft>
              <a:buClr>
                <a:srgbClr val="A04DA3"/>
              </a:buClr>
              <a:buFont typeface="Georgia" pitchFamily="18" charset="0"/>
              <a:buNone/>
              <a:defRPr sz="1200" b="1" kern="1200">
                <a:solidFill>
                  <a:srgbClr val="A04DA3"/>
                </a:solidFill>
                <a:latin typeface="+mn-lt"/>
                <a:ea typeface="MS PGothic" panose="020B0600070205080204" pitchFamily="34" charset="-128"/>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algn="ctr">
              <a:defRPr/>
            </a:pPr>
            <a:r>
              <a:rPr lang="en-US" sz="2000" dirty="0">
                <a:latin typeface="Calibri" panose="020F0502020204030204" pitchFamily="34" charset="0"/>
                <a:cs typeface="Calibri" panose="020F0502020204030204" pitchFamily="34" charset="0"/>
              </a:rPr>
              <a:t>Gender</a:t>
            </a:r>
            <a:endParaRPr lang="en-CA" sz="2000" dirty="0">
              <a:latin typeface="Calibri" panose="020F0502020204030204" pitchFamily="34" charset="0"/>
              <a:cs typeface="Calibri" panose="020F0502020204030204" pitchFamily="34" charset="0"/>
            </a:endParaRPr>
          </a:p>
        </p:txBody>
      </p:sp>
      <p:sp>
        <p:nvSpPr>
          <p:cNvPr id="35" name="Content Placeholder 4">
            <a:extLst>
              <a:ext uri="{FF2B5EF4-FFF2-40B4-BE49-F238E27FC236}">
                <a16:creationId xmlns:a16="http://schemas.microsoft.com/office/drawing/2014/main" id="{1A26C636-D0CA-445F-9ECF-E7463E9AD38E}"/>
              </a:ext>
            </a:extLst>
          </p:cNvPr>
          <p:cNvSpPr txBox="1">
            <a:spLocks/>
          </p:cNvSpPr>
          <p:nvPr/>
        </p:nvSpPr>
        <p:spPr bwMode="auto">
          <a:xfrm>
            <a:off x="1369219" y="1725987"/>
            <a:ext cx="3031331" cy="17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844" indent="-191691" algn="l" rtl="0" eaLnBrk="0" fontAlgn="base" hangingPunct="0">
              <a:spcBef>
                <a:spcPts val="225"/>
              </a:spcBef>
              <a:spcAft>
                <a:spcPct val="0"/>
              </a:spcAft>
              <a:buClr>
                <a:srgbClr val="A04DA3"/>
              </a:buClr>
              <a:buFont typeface="Georgia" pitchFamily="18" charset="0"/>
              <a:buChar char="•"/>
              <a:defRPr sz="1500" kern="1200">
                <a:solidFill>
                  <a:schemeClr val="tx1"/>
                </a:solidFill>
                <a:latin typeface="+mn-lt"/>
                <a:ea typeface="MS PGothic" panose="020B0600070205080204" pitchFamily="34" charset="-128"/>
                <a:cs typeface="+mn-cs"/>
              </a:defRPr>
            </a:lvl1pPr>
            <a:lvl2pPr marL="492919" indent="-184547" algn="l" rtl="0" eaLnBrk="0" fontAlgn="base" hangingPunct="0">
              <a:spcBef>
                <a:spcPts val="225"/>
              </a:spcBef>
              <a:spcAft>
                <a:spcPct val="0"/>
              </a:spcAft>
              <a:buClr>
                <a:schemeClr val="accent2"/>
              </a:buClr>
              <a:buFont typeface="Georgia" pitchFamily="18" charset="0"/>
              <a:buChar char="▫"/>
              <a:defRPr sz="1500" kern="1200">
                <a:solidFill>
                  <a:schemeClr val="accent2"/>
                </a:solidFill>
                <a:latin typeface="+mn-lt"/>
                <a:ea typeface="MS PGothic" panose="020B0600070205080204" pitchFamily="34" charset="-128"/>
                <a:cs typeface="+mn-cs"/>
              </a:defRPr>
            </a:lvl2pPr>
            <a:lvl3pPr marL="691754" indent="-164306" algn="l" rtl="0" eaLnBrk="0" fontAlgn="base" hangingPunct="0">
              <a:spcBef>
                <a:spcPts val="225"/>
              </a:spcBef>
              <a:spcAft>
                <a:spcPct val="0"/>
              </a:spcAft>
              <a:buClr>
                <a:schemeClr val="accent1"/>
              </a:buClr>
              <a:buFont typeface="Wingdings 2" pitchFamily="18" charset="2"/>
              <a:buChar char=""/>
              <a:defRPr sz="1350" kern="1200">
                <a:solidFill>
                  <a:schemeClr val="accent1"/>
                </a:solidFill>
                <a:latin typeface="+mn-lt"/>
                <a:ea typeface="MS PGothic" panose="020B0600070205080204" pitchFamily="34" charset="-128"/>
                <a:cs typeface="+mn-cs"/>
              </a:defRPr>
            </a:lvl3pPr>
            <a:lvl4pPr marL="884635" indent="-150019" algn="l" rtl="0" eaLnBrk="0" fontAlgn="base" hangingPunct="0">
              <a:spcBef>
                <a:spcPts val="225"/>
              </a:spcBef>
              <a:spcAft>
                <a:spcPct val="0"/>
              </a:spcAft>
              <a:buClr>
                <a:schemeClr val="accent1"/>
              </a:buClr>
              <a:buFont typeface="Wingdings 2" pitchFamily="18" charset="2"/>
              <a:buChar char=""/>
              <a:defRPr sz="1200" kern="1200">
                <a:solidFill>
                  <a:schemeClr val="accent1"/>
                </a:solidFill>
                <a:latin typeface="+mn-lt"/>
                <a:ea typeface="MS PGothic" panose="020B0600070205080204" pitchFamily="34" charset="-128"/>
                <a:cs typeface="+mn-cs"/>
              </a:defRPr>
            </a:lvl4pPr>
            <a:lvl5pPr marL="1041797" indent="-136922" algn="l" rtl="0" eaLnBrk="0" fontAlgn="base" hangingPunct="0">
              <a:spcBef>
                <a:spcPts val="225"/>
              </a:spcBef>
              <a:spcAft>
                <a:spcPct val="0"/>
              </a:spcAft>
              <a:buClr>
                <a:srgbClr val="A04DA3"/>
              </a:buClr>
              <a:buFont typeface="Georgia" pitchFamily="18" charset="0"/>
              <a:buChar char="▫"/>
              <a:defRPr sz="1200" kern="1200">
                <a:solidFill>
                  <a:srgbClr val="A04DA3"/>
                </a:solidFill>
                <a:latin typeface="+mn-lt"/>
                <a:ea typeface="MS PGothic" panose="020B0600070205080204" pitchFamily="34" charset="-128"/>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82154" indent="0">
              <a:buFont typeface="Georgia" pitchFamily="18" charset="0"/>
              <a:buNone/>
            </a:pPr>
            <a:r>
              <a:rPr lang="en-US" sz="1800" dirty="0">
                <a:latin typeface="Calibri" panose="020F0502020204030204" pitchFamily="34" charset="0"/>
                <a:cs typeface="Calibri" panose="020F0502020204030204" pitchFamily="34" charset="0"/>
              </a:rPr>
              <a:t>Typically refers to “…the biological and physiological characteristics that distinguish males from females”</a:t>
            </a:r>
          </a:p>
          <a:p>
            <a:pPr marL="82154" indent="0">
              <a:buFont typeface="Georgia" pitchFamily="18" charset="0"/>
              <a:buNone/>
            </a:pPr>
            <a:endParaRPr lang="en-CA" sz="1600" dirty="0">
              <a:latin typeface="Calibri" panose="020F0502020204030204" pitchFamily="34" charset="0"/>
              <a:cs typeface="Calibri" panose="020F0502020204030204" pitchFamily="34" charset="0"/>
            </a:endParaRPr>
          </a:p>
        </p:txBody>
      </p:sp>
      <p:sp>
        <p:nvSpPr>
          <p:cNvPr id="36" name="Content Placeholder 5">
            <a:extLst>
              <a:ext uri="{FF2B5EF4-FFF2-40B4-BE49-F238E27FC236}">
                <a16:creationId xmlns:a16="http://schemas.microsoft.com/office/drawing/2014/main" id="{0FB1D345-039C-4D0D-94B3-4D9FCFE19E23}"/>
              </a:ext>
            </a:extLst>
          </p:cNvPr>
          <p:cNvSpPr txBox="1">
            <a:spLocks/>
          </p:cNvSpPr>
          <p:nvPr/>
        </p:nvSpPr>
        <p:spPr bwMode="auto">
          <a:xfrm>
            <a:off x="4729163" y="1725987"/>
            <a:ext cx="3028950" cy="163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844" indent="-191691" algn="l" rtl="0" eaLnBrk="0" fontAlgn="base" hangingPunct="0">
              <a:spcBef>
                <a:spcPts val="225"/>
              </a:spcBef>
              <a:spcAft>
                <a:spcPct val="0"/>
              </a:spcAft>
              <a:buClr>
                <a:srgbClr val="A04DA3"/>
              </a:buClr>
              <a:buFont typeface="Georgia" pitchFamily="18" charset="0"/>
              <a:buChar char="•"/>
              <a:defRPr sz="1500" kern="1200">
                <a:solidFill>
                  <a:schemeClr val="tx1"/>
                </a:solidFill>
                <a:latin typeface="+mn-lt"/>
                <a:ea typeface="MS PGothic" panose="020B0600070205080204" pitchFamily="34" charset="-128"/>
                <a:cs typeface="+mn-cs"/>
              </a:defRPr>
            </a:lvl1pPr>
            <a:lvl2pPr marL="492919" indent="-184547" algn="l" rtl="0" eaLnBrk="0" fontAlgn="base" hangingPunct="0">
              <a:spcBef>
                <a:spcPts val="225"/>
              </a:spcBef>
              <a:spcAft>
                <a:spcPct val="0"/>
              </a:spcAft>
              <a:buClr>
                <a:schemeClr val="accent2"/>
              </a:buClr>
              <a:buFont typeface="Georgia" pitchFamily="18" charset="0"/>
              <a:buChar char="▫"/>
              <a:defRPr sz="1500" kern="1200">
                <a:solidFill>
                  <a:schemeClr val="accent2"/>
                </a:solidFill>
                <a:latin typeface="+mn-lt"/>
                <a:ea typeface="MS PGothic" panose="020B0600070205080204" pitchFamily="34" charset="-128"/>
                <a:cs typeface="+mn-cs"/>
              </a:defRPr>
            </a:lvl2pPr>
            <a:lvl3pPr marL="691754" indent="-164306" algn="l" rtl="0" eaLnBrk="0" fontAlgn="base" hangingPunct="0">
              <a:spcBef>
                <a:spcPts val="225"/>
              </a:spcBef>
              <a:spcAft>
                <a:spcPct val="0"/>
              </a:spcAft>
              <a:buClr>
                <a:schemeClr val="accent1"/>
              </a:buClr>
              <a:buFont typeface="Wingdings 2" pitchFamily="18" charset="2"/>
              <a:buChar char=""/>
              <a:defRPr sz="1350" kern="1200">
                <a:solidFill>
                  <a:schemeClr val="accent1"/>
                </a:solidFill>
                <a:latin typeface="+mn-lt"/>
                <a:ea typeface="MS PGothic" panose="020B0600070205080204" pitchFamily="34" charset="-128"/>
                <a:cs typeface="+mn-cs"/>
              </a:defRPr>
            </a:lvl3pPr>
            <a:lvl4pPr marL="884635" indent="-150019" algn="l" rtl="0" eaLnBrk="0" fontAlgn="base" hangingPunct="0">
              <a:spcBef>
                <a:spcPts val="225"/>
              </a:spcBef>
              <a:spcAft>
                <a:spcPct val="0"/>
              </a:spcAft>
              <a:buClr>
                <a:schemeClr val="accent1"/>
              </a:buClr>
              <a:buFont typeface="Wingdings 2" pitchFamily="18" charset="2"/>
              <a:buChar char=""/>
              <a:defRPr sz="1200" kern="1200">
                <a:solidFill>
                  <a:schemeClr val="accent1"/>
                </a:solidFill>
                <a:latin typeface="+mn-lt"/>
                <a:ea typeface="MS PGothic" panose="020B0600070205080204" pitchFamily="34" charset="-128"/>
                <a:cs typeface="+mn-cs"/>
              </a:defRPr>
            </a:lvl4pPr>
            <a:lvl5pPr marL="1041797" indent="-136922" algn="l" rtl="0" eaLnBrk="0" fontAlgn="base" hangingPunct="0">
              <a:spcBef>
                <a:spcPts val="225"/>
              </a:spcBef>
              <a:spcAft>
                <a:spcPct val="0"/>
              </a:spcAft>
              <a:buClr>
                <a:srgbClr val="A04DA3"/>
              </a:buClr>
              <a:buFont typeface="Georgia" pitchFamily="18" charset="0"/>
              <a:buChar char="▫"/>
              <a:defRPr sz="1200" kern="1200">
                <a:solidFill>
                  <a:srgbClr val="A04DA3"/>
                </a:solidFill>
                <a:latin typeface="+mn-lt"/>
                <a:ea typeface="MS PGothic" panose="020B0600070205080204" pitchFamily="34" charset="-128"/>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82154" indent="0">
              <a:buFont typeface="Georgia" pitchFamily="18" charset="0"/>
              <a:buNone/>
            </a:pPr>
            <a:r>
              <a:rPr lang="en-US" sz="1800" dirty="0">
                <a:latin typeface="Calibri" panose="020F0502020204030204" pitchFamily="34" charset="0"/>
                <a:cs typeface="Calibri" panose="020F0502020204030204" pitchFamily="34" charset="0"/>
              </a:rPr>
              <a:t>Typically refers to the “…socially constructed roles, relationships, behaviours, relative power, and other traits that societies ascribe to women and men”</a:t>
            </a:r>
            <a:endParaRPr lang="en-CA" sz="1800" dirty="0">
              <a:latin typeface="Calibri" panose="020F0502020204030204" pitchFamily="34" charset="0"/>
              <a:cs typeface="Calibri" panose="020F0502020204030204" pitchFamily="34" charset="0"/>
            </a:endParaRPr>
          </a:p>
        </p:txBody>
      </p:sp>
      <p:sp>
        <p:nvSpPr>
          <p:cNvPr id="38" name="Content Placeholder 4">
            <a:extLst>
              <a:ext uri="{FF2B5EF4-FFF2-40B4-BE49-F238E27FC236}">
                <a16:creationId xmlns:a16="http://schemas.microsoft.com/office/drawing/2014/main" id="{2E2085FE-42DF-4760-B6DA-B375AB58ABF9}"/>
              </a:ext>
            </a:extLst>
          </p:cNvPr>
          <p:cNvSpPr txBox="1">
            <a:spLocks/>
          </p:cNvSpPr>
          <p:nvPr/>
        </p:nvSpPr>
        <p:spPr>
          <a:xfrm>
            <a:off x="1331119" y="3644083"/>
            <a:ext cx="6426994" cy="1212987"/>
          </a:xfrm>
          <a:prstGeom prst="rect">
            <a:avLst/>
          </a:prstGeom>
          <a:solidFill>
            <a:sysClr val="window" lastClr="FFFFFF">
              <a:lumMod val="95000"/>
            </a:sysClr>
          </a:solidFill>
        </p:spPr>
        <p:txBody>
          <a:bodyPr>
            <a:no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0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6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74320" marR="0" lvl="0" indent="-192024" algn="l" defTabSz="685800" rtl="0" eaLnBrk="1" fontAlgn="base" latinLnBrk="0" hangingPunct="1">
              <a:lnSpc>
                <a:spcPct val="100000"/>
              </a:lnSpc>
              <a:spcBef>
                <a:spcPts val="225"/>
              </a:spcBef>
              <a:spcAft>
                <a:spcPct val="0"/>
              </a:spcAft>
              <a:buClr>
                <a:srgbClr val="CC0066"/>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Georgia"/>
                <a:ea typeface="+mn-ea"/>
                <a:cs typeface="Calibri" panose="020F0502020204030204" pitchFamily="34" charset="0"/>
              </a:rPr>
              <a:t>Although sex (male/female) and gender (men/women) are both commonly discussed as discrete and binary concepts, CIHR acknowledges that both are fluid and dynamic</a:t>
            </a:r>
          </a:p>
          <a:p>
            <a:pPr marL="274320" marR="0" lvl="0" indent="-192024" algn="l" defTabSz="685800" rtl="0" eaLnBrk="1" fontAlgn="base" latinLnBrk="0" hangingPunct="1">
              <a:lnSpc>
                <a:spcPct val="100000"/>
              </a:lnSpc>
              <a:spcBef>
                <a:spcPts val="225"/>
              </a:spcBef>
              <a:spcAft>
                <a:spcPct val="0"/>
              </a:spcAft>
              <a:buClr>
                <a:srgbClr val="CC0066"/>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Georgia"/>
                <a:ea typeface="+mn-ea"/>
                <a:cs typeface="Calibri" panose="020F0502020204030204" pitchFamily="34" charset="0"/>
              </a:rPr>
              <a:t>Sex and gender are interrelated; the relationships are complex</a:t>
            </a:r>
          </a:p>
          <a:p>
            <a:pPr marL="82296" marR="0" lvl="0" indent="0" algn="r" defTabSz="685800" rtl="0" eaLnBrk="1" fontAlgn="base" latinLnBrk="0" hangingPunct="1">
              <a:lnSpc>
                <a:spcPct val="100000"/>
              </a:lnSpc>
              <a:spcBef>
                <a:spcPts val="225"/>
              </a:spcBef>
              <a:spcAft>
                <a:spcPct val="0"/>
              </a:spcAft>
              <a:buClr>
                <a:srgbClr val="A04DA3"/>
              </a:buClr>
              <a:buSzTx/>
              <a:buFont typeface="Georgia"/>
              <a:buNone/>
              <a:tabLst/>
              <a:defRPr/>
            </a:pPr>
            <a:r>
              <a:rPr kumimoji="0" lang="en-US" sz="1400" b="0" i="0" u="none" strike="noStrike" kern="1200" cap="none" spc="0" normalizeH="0" baseline="0" noProof="0" dirty="0">
                <a:ln>
                  <a:noFill/>
                </a:ln>
                <a:solidFill>
                  <a:prstClr val="black"/>
                </a:solidFill>
                <a:effectLst/>
                <a:uLnTx/>
                <a:uFillTx/>
                <a:latin typeface="Georgia"/>
                <a:ea typeface="+mn-ea"/>
                <a:cs typeface="Calibri" panose="020F0502020204030204" pitchFamily="34" charset="0"/>
              </a:rPr>
              <a:t>(CIHR, 2010)</a:t>
            </a:r>
            <a:endParaRPr kumimoji="0" lang="en-CA" sz="1400" b="0" i="0" u="none" strike="noStrike" kern="1200" cap="none" spc="0" normalizeH="0" baseline="0" noProof="0" dirty="0">
              <a:ln>
                <a:noFill/>
              </a:ln>
              <a:solidFill>
                <a:prstClr val="black"/>
              </a:solidFill>
              <a:effectLst/>
              <a:uLnTx/>
              <a:uFillTx/>
              <a:latin typeface="Georgia"/>
              <a:ea typeface="+mn-ea"/>
              <a:cs typeface="Calibri" panose="020F0502020204030204" pitchFamily="34" charset="0"/>
            </a:endParaRPr>
          </a:p>
        </p:txBody>
      </p:sp>
      <p:cxnSp>
        <p:nvCxnSpPr>
          <p:cNvPr id="40" name="Straight Connector 39">
            <a:extLst>
              <a:ext uri="{FF2B5EF4-FFF2-40B4-BE49-F238E27FC236}">
                <a16:creationId xmlns:a16="http://schemas.microsoft.com/office/drawing/2014/main" id="{54F95768-5A53-435F-A7E4-8346C9CB4A21}"/>
              </a:ext>
            </a:extLst>
          </p:cNvPr>
          <p:cNvCxnSpPr/>
          <p:nvPr/>
        </p:nvCxnSpPr>
        <p:spPr>
          <a:xfrm>
            <a:off x="1385888" y="3523831"/>
            <a:ext cx="6372225" cy="0"/>
          </a:xfrm>
          <a:prstGeom prst="line">
            <a:avLst/>
          </a:prstGeom>
          <a:noFill/>
          <a:ln w="9525" cap="flat" cmpd="sng" algn="ctr">
            <a:solidFill>
              <a:srgbClr val="53548A"/>
            </a:solidFill>
            <a:prstDash val="solid"/>
          </a:ln>
          <a:effectLst/>
        </p:spPr>
      </p:cxnSp>
      <p:sp>
        <p:nvSpPr>
          <p:cNvPr id="11" name="Slide Number Placeholder 1">
            <a:extLst>
              <a:ext uri="{FF2B5EF4-FFF2-40B4-BE49-F238E27FC236}">
                <a16:creationId xmlns:a16="http://schemas.microsoft.com/office/drawing/2014/main" id="{AFC87E31-C99D-4DD6-9CBE-C153ECE535FC}"/>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12</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300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84905" y="726691"/>
            <a:ext cx="6869176" cy="2101804"/>
          </a:xfrm>
        </p:spPr>
        <p:txBody>
          <a:bodyPr/>
          <a:lstStyle/>
          <a:p>
            <a:r>
              <a:rPr lang="en-US" sz="4400" dirty="0"/>
              <a:t>Traumatic Brain Injury in the Criminal Justice System: </a:t>
            </a:r>
            <a:r>
              <a:rPr lang="en-CA" sz="4400" dirty="0">
                <a:highlight>
                  <a:srgbClr val="FFCD00"/>
                </a:highlight>
                <a:latin typeface="Calibri" panose="020F0502020204030204" pitchFamily="34" charset="0"/>
                <a:cs typeface="Calibri" panose="020F0502020204030204" pitchFamily="34" charset="0"/>
                <a:sym typeface="Quattrocento Sans"/>
              </a:rPr>
              <a:t>What We Know</a:t>
            </a:r>
            <a:endParaRPr lang="en-CA" sz="4400" dirty="0"/>
          </a:p>
        </p:txBody>
      </p:sp>
      <p:sp>
        <p:nvSpPr>
          <p:cNvPr id="2" name="Slide Number Placeholder 1"/>
          <p:cNvSpPr>
            <a:spLocks noGrp="1"/>
          </p:cNvSpPr>
          <p:nvPr>
            <p:ph type="sldNum" idx="4294967295"/>
          </p:nvPr>
        </p:nvSpPr>
        <p:spPr>
          <a:xfrm>
            <a:off x="8512230" y="4749800"/>
            <a:ext cx="547687" cy="3937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13</a:t>
            </a:fld>
            <a:endParaRPr lang="en"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5E60C21-5247-4F22-BCB8-6D332BDE5ABD}"/>
              </a:ext>
            </a:extLst>
          </p:cNvPr>
          <p:cNvPicPr>
            <a:picLocks noChangeAspect="1"/>
          </p:cNvPicPr>
          <p:nvPr/>
        </p:nvPicPr>
        <p:blipFill>
          <a:blip r:embed="rId3"/>
          <a:stretch>
            <a:fillRect/>
          </a:stretch>
        </p:blipFill>
        <p:spPr>
          <a:xfrm>
            <a:off x="884905" y="3088956"/>
            <a:ext cx="1140051" cy="1140051"/>
          </a:xfrm>
          <a:prstGeom prst="rect">
            <a:avLst/>
          </a:prstGeom>
        </p:spPr>
      </p:pic>
      <p:pic>
        <p:nvPicPr>
          <p:cNvPr id="5" name="Picture 4">
            <a:extLst>
              <a:ext uri="{FF2B5EF4-FFF2-40B4-BE49-F238E27FC236}">
                <a16:creationId xmlns:a16="http://schemas.microsoft.com/office/drawing/2014/main" id="{C825A466-A832-441F-A393-1DF5E9D60BA5}"/>
              </a:ext>
            </a:extLst>
          </p:cNvPr>
          <p:cNvPicPr>
            <a:picLocks noChangeAspect="1"/>
          </p:cNvPicPr>
          <p:nvPr/>
        </p:nvPicPr>
        <p:blipFill>
          <a:blip r:embed="rId4"/>
          <a:stretch>
            <a:fillRect/>
          </a:stretch>
        </p:blipFill>
        <p:spPr>
          <a:xfrm>
            <a:off x="1145365" y="3349416"/>
            <a:ext cx="619130" cy="619130"/>
          </a:xfrm>
          <a:prstGeom prst="rect">
            <a:avLst/>
          </a:prstGeom>
        </p:spPr>
      </p:pic>
    </p:spTree>
    <p:extLst>
      <p:ext uri="{BB962C8B-B14F-4D97-AF65-F5344CB8AC3E}">
        <p14:creationId xmlns:p14="http://schemas.microsoft.com/office/powerpoint/2010/main" val="33697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t>14</a:t>
            </a:fld>
            <a:endParaRPr lang="en" dirty="0"/>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oogle Shape;612;p39">
            <a:extLst>
              <a:ext uri="{FF2B5EF4-FFF2-40B4-BE49-F238E27FC236}">
                <a16:creationId xmlns:a16="http://schemas.microsoft.com/office/drawing/2014/main" id="{6902E228-902E-418E-BEA2-0FA1B4D3FBDA}"/>
              </a:ext>
            </a:extLst>
          </p:cNvPr>
          <p:cNvGrpSpPr/>
          <p:nvPr/>
        </p:nvGrpSpPr>
        <p:grpSpPr>
          <a:xfrm>
            <a:off x="681954" y="973020"/>
            <a:ext cx="342882" cy="350068"/>
            <a:chOff x="3951850" y="2985350"/>
            <a:chExt cx="407950" cy="416500"/>
          </a:xfrm>
        </p:grpSpPr>
        <p:sp>
          <p:nvSpPr>
            <p:cNvPr id="10" name="Google Shape;613;p39">
              <a:extLst>
                <a:ext uri="{FF2B5EF4-FFF2-40B4-BE49-F238E27FC236}">
                  <a16:creationId xmlns:a16="http://schemas.microsoft.com/office/drawing/2014/main" id="{6215D884-89CB-4E8E-A2B8-3321299B5E18}"/>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4;p39">
              <a:extLst>
                <a:ext uri="{FF2B5EF4-FFF2-40B4-BE49-F238E27FC236}">
                  <a16:creationId xmlns:a16="http://schemas.microsoft.com/office/drawing/2014/main" id="{5ECC30C9-5DE5-43EB-ADD5-72EFA5EFCE3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9">
              <a:extLst>
                <a:ext uri="{FF2B5EF4-FFF2-40B4-BE49-F238E27FC236}">
                  <a16:creationId xmlns:a16="http://schemas.microsoft.com/office/drawing/2014/main" id="{D5FC69D5-1A36-442D-BD1A-B34C6D11DF78}"/>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9">
              <a:extLst>
                <a:ext uri="{FF2B5EF4-FFF2-40B4-BE49-F238E27FC236}">
                  <a16:creationId xmlns:a16="http://schemas.microsoft.com/office/drawing/2014/main" id="{44C0CBFA-AF58-4285-964F-F199450F71E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among Criminal Justice Populations: </a:t>
            </a:r>
            <a:r>
              <a:rPr lang="en-CA" sz="3000" b="1" dirty="0">
                <a:highlight>
                  <a:srgbClr val="FFCD00"/>
                </a:highlight>
                <a:latin typeface="Calibri" panose="020F0502020204030204" pitchFamily="34" charset="0"/>
                <a:cs typeface="Calibri" panose="020F0502020204030204" pitchFamily="34" charset="0"/>
                <a:sym typeface="Quattrocento Sans"/>
              </a:rPr>
              <a:t>What We Know</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505536"/>
            <a:ext cx="8734096" cy="3170099"/>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Calibri" panose="020F0502020204030204" pitchFamily="34" charset="0"/>
                <a:cs typeface="Calibri" panose="020F0502020204030204" pitchFamily="34" charset="0"/>
              </a:rPr>
              <a:t>In lay terms, Traumatic Brain Injury (TBI)  is defined as a blow or jolt to the head or a penetrating head injury, which disrupt the function of the brain either temporarily or permanently. (CDC Brainline.org)</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TBI falls under the umbrella of Acquired Brain Injury (ABI). ABI includes TBI and non traumatic brain injuries such as stroke, aneurysm, and anoxia.</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Concussion is also a TBI and is defined as a traumatically induced </a:t>
            </a:r>
            <a:r>
              <a:rPr lang="en" b="1" i="1" dirty="0">
                <a:solidFill>
                  <a:schemeClr val="tx1"/>
                </a:solidFill>
                <a:highlight>
                  <a:srgbClr val="FFCD00"/>
                </a:highlight>
                <a:latin typeface="Calibri" panose="020F0502020204030204" pitchFamily="34" charset="0"/>
                <a:cs typeface="Calibri" panose="020F0502020204030204" pitchFamily="34" charset="0"/>
                <a:sym typeface="Quattrocento Sans"/>
              </a:rPr>
              <a:t>temporary</a:t>
            </a:r>
            <a:r>
              <a:rPr lang="en-US" dirty="0">
                <a:solidFill>
                  <a:schemeClr val="tx1"/>
                </a:solidFill>
                <a:latin typeface="Calibri" panose="020F0502020204030204" pitchFamily="34" charset="0"/>
                <a:cs typeface="Calibri" panose="020F0502020204030204" pitchFamily="34" charset="0"/>
              </a:rPr>
              <a:t> disturbance of brain function.  Current evidence suggests that there may be some longer term alterations in brain function associated with concussion in some individuals. Concussion can occur (and often does) without a loss of consciousness. </a:t>
            </a:r>
          </a:p>
          <a:p>
            <a:pPr marL="285750" indent="-285750">
              <a:buFont typeface="Arial" panose="020B0604020202020204" pitchFamily="34" charset="0"/>
              <a:buChar char="•"/>
            </a:pPr>
            <a:endParaRPr lang="en-US" sz="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 person does not need to hit their head for a TBI of any severity to occur.</a:t>
            </a:r>
          </a:p>
          <a:p>
            <a:pPr marL="285750" indent="-285750">
              <a:buFont typeface="Arial" panose="020B0604020202020204" pitchFamily="34" charset="0"/>
              <a:buChar char="•"/>
            </a:pPr>
            <a:endParaRPr lang="en-US" sz="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dirty="0">
                <a:solidFill>
                  <a:schemeClr val="tx1"/>
                </a:solidFill>
                <a:latin typeface="Calibri" panose="020F0502020204030204" pitchFamily="34" charset="0"/>
                <a:cs typeface="Calibri" panose="020F0502020204030204" pitchFamily="34" charset="0"/>
              </a:rPr>
              <a:t>Those with TBI (including concussion) are at higher risk of sustaining another, and, a history of multiple TBI’s is associated with slower recovery.</a:t>
            </a:r>
          </a:p>
          <a:p>
            <a:pPr marL="285750" indent="-285750">
              <a:buFont typeface="Arial" panose="020B0604020202020204" pitchFamily="34" charset="0"/>
              <a:buChar char="•"/>
            </a:pPr>
            <a:endParaRPr lang="en-US" sz="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Common causes of TBI include falls, motor vehicle crash, assaults and domestic violence, sports injuries.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4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15</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oogle Shape;612;p39">
            <a:extLst>
              <a:ext uri="{FF2B5EF4-FFF2-40B4-BE49-F238E27FC236}">
                <a16:creationId xmlns:a16="http://schemas.microsoft.com/office/drawing/2014/main" id="{6902E228-902E-418E-BEA2-0FA1B4D3FBDA}"/>
              </a:ext>
            </a:extLst>
          </p:cNvPr>
          <p:cNvGrpSpPr/>
          <p:nvPr/>
        </p:nvGrpSpPr>
        <p:grpSpPr>
          <a:xfrm>
            <a:off x="681954" y="973020"/>
            <a:ext cx="342882" cy="350068"/>
            <a:chOff x="3951850" y="2985350"/>
            <a:chExt cx="407950" cy="416500"/>
          </a:xfrm>
        </p:grpSpPr>
        <p:sp>
          <p:nvSpPr>
            <p:cNvPr id="10" name="Google Shape;613;p39">
              <a:extLst>
                <a:ext uri="{FF2B5EF4-FFF2-40B4-BE49-F238E27FC236}">
                  <a16:creationId xmlns:a16="http://schemas.microsoft.com/office/drawing/2014/main" id="{6215D884-89CB-4E8E-A2B8-3321299B5E18}"/>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4;p39">
              <a:extLst>
                <a:ext uri="{FF2B5EF4-FFF2-40B4-BE49-F238E27FC236}">
                  <a16:creationId xmlns:a16="http://schemas.microsoft.com/office/drawing/2014/main" id="{5ECC30C9-5DE5-43EB-ADD5-72EFA5EFCE3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9">
              <a:extLst>
                <a:ext uri="{FF2B5EF4-FFF2-40B4-BE49-F238E27FC236}">
                  <a16:creationId xmlns:a16="http://schemas.microsoft.com/office/drawing/2014/main" id="{D5FC69D5-1A36-442D-BD1A-B34C6D11DF78}"/>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9">
              <a:extLst>
                <a:ext uri="{FF2B5EF4-FFF2-40B4-BE49-F238E27FC236}">
                  <a16:creationId xmlns:a16="http://schemas.microsoft.com/office/drawing/2014/main" id="{44C0CBFA-AF58-4285-964F-F199450F71E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among Criminal Justice Populations: </a:t>
            </a:r>
            <a:r>
              <a:rPr lang="en-CA" sz="3000" b="1" dirty="0">
                <a:highlight>
                  <a:srgbClr val="FFCD00"/>
                </a:highlight>
                <a:latin typeface="Calibri" panose="020F0502020204030204" pitchFamily="34" charset="0"/>
                <a:cs typeface="Calibri" panose="020F0502020204030204" pitchFamily="34" charset="0"/>
                <a:sym typeface="Quattrocento Sans"/>
              </a:rPr>
              <a:t>What We Know</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444878"/>
            <a:ext cx="8734096" cy="3262432"/>
          </a:xfrm>
          <a:prstGeom prst="rect">
            <a:avLst/>
          </a:prstGeom>
          <a:noFill/>
        </p:spPr>
        <p:txBody>
          <a:bodyPr wrap="square" rtlCol="0">
            <a:spAutoFit/>
          </a:bodyPr>
          <a:lstStyle/>
          <a:p>
            <a:pPr marL="342900" indent="-342900">
              <a:buFont typeface="Arial" panose="020B0604020202020204" pitchFamily="34" charset="0"/>
              <a:buChar char="•"/>
            </a:pPr>
            <a:r>
              <a:rPr lang="en-CA" sz="1600" dirty="0">
                <a:latin typeface="Calibri" panose="020F0502020204030204" pitchFamily="34" charset="0"/>
                <a:cs typeface="Calibri" panose="020F0502020204030204" pitchFamily="34" charset="0"/>
              </a:rPr>
              <a:t>Traumatic brain injury (TBI) is highly prevalent among jail and prison inmates and those who have come into contact with the criminal justice system.</a:t>
            </a:r>
          </a:p>
          <a:p>
            <a:endParaRPr lang="en-CA" sz="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As many as </a:t>
            </a:r>
            <a:r>
              <a:rPr lang="en" sz="1600" dirty="0">
                <a:highlight>
                  <a:srgbClr val="FFCD00"/>
                </a:highlight>
                <a:latin typeface="Calibri" panose="020F0502020204030204" pitchFamily="34" charset="0"/>
                <a:cs typeface="Calibri" panose="020F0502020204030204" pitchFamily="34" charset="0"/>
                <a:sym typeface="Quattrocento Sans"/>
              </a:rPr>
              <a:t>100%</a:t>
            </a:r>
            <a:r>
              <a:rPr lang="en-US" sz="1600" dirty="0">
                <a:latin typeface="Calibri" panose="020F0502020204030204" pitchFamily="34" charset="0"/>
                <a:cs typeface="Calibri" panose="020F0502020204030204" pitchFamily="34" charset="0"/>
              </a:rPr>
              <a:t> of incarcerated adults have a reported history of TBI. </a:t>
            </a:r>
            <a:r>
              <a:rPr lang="en-US" sz="1200" dirty="0">
                <a:latin typeface="Calibri" panose="020F0502020204030204" pitchFamily="34" charset="0"/>
                <a:cs typeface="Calibri" panose="020F0502020204030204" pitchFamily="34" charset="0"/>
              </a:rPr>
              <a:t>(Durand et al., 2017)</a:t>
            </a:r>
          </a:p>
          <a:p>
            <a:pPr marL="342900" indent="-342900">
              <a:buFont typeface="Arial" panose="020B0604020202020204" pitchFamily="34" charset="0"/>
              <a:buChar char="•"/>
            </a:pPr>
            <a:endParaRPr lang="en-US" sz="6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CA" sz="1600" dirty="0">
                <a:latin typeface="Calibri" panose="020F0502020204030204" pitchFamily="34" charset="0"/>
                <a:cs typeface="Calibri" panose="020F0502020204030204" pitchFamily="34" charset="0"/>
              </a:rPr>
              <a:t>For youth, the rate is estimated from </a:t>
            </a:r>
            <a:r>
              <a:rPr lang="en" sz="1600" dirty="0">
                <a:highlight>
                  <a:srgbClr val="FFCD00"/>
                </a:highlight>
                <a:latin typeface="Calibri" panose="020F0502020204030204" pitchFamily="34" charset="0"/>
                <a:cs typeface="Calibri" panose="020F0502020204030204" pitchFamily="34" charset="0"/>
                <a:sym typeface="Quattrocento Sans"/>
              </a:rPr>
              <a:t>16-72%</a:t>
            </a:r>
            <a:r>
              <a:rPr lang="en-CA" sz="1600"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(Hughes et al., 2015; Wszalek &amp; Turkstra, 2015) </a:t>
            </a:r>
          </a:p>
          <a:p>
            <a:pPr lvl="0"/>
            <a:endParaRPr lang="en-CA" sz="6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Adverse early life experiences are common for persons with a history of TBI and incarceration particularly for criminalized women. </a:t>
            </a:r>
            <a:r>
              <a:rPr lang="en-CA" sz="1200" dirty="0">
                <a:latin typeface="Calibri" panose="020F0502020204030204" pitchFamily="34" charset="0"/>
                <a:cs typeface="Calibri" panose="020F0502020204030204" pitchFamily="34" charset="0"/>
              </a:rPr>
              <a:t>(Colantonio et al., 2014)</a:t>
            </a:r>
          </a:p>
          <a:p>
            <a:pPr lvl="0"/>
            <a:endParaRPr lang="en-CA" sz="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1600" dirty="0">
                <a:latin typeface="Calibri" panose="020F0502020204030204" pitchFamily="34" charset="0"/>
                <a:cs typeface="Calibri" panose="020F0502020204030204" pitchFamily="34" charset="0"/>
              </a:rPr>
              <a:t>Previous work by Dr. Matheson’s lab identified that in Ontario, men and women who sustained a TBI were about </a:t>
            </a:r>
            <a:r>
              <a:rPr lang="en" sz="1600" dirty="0">
                <a:highlight>
                  <a:srgbClr val="FFCD00"/>
                </a:highlight>
                <a:latin typeface="Calibri" panose="020F0502020204030204" pitchFamily="34" charset="0"/>
                <a:cs typeface="Calibri" panose="020F0502020204030204" pitchFamily="34" charset="0"/>
                <a:sym typeface="Quattrocento Sans"/>
              </a:rPr>
              <a:t>2.5 times</a:t>
            </a:r>
            <a:r>
              <a:rPr lang="en-CA" sz="1600" dirty="0">
                <a:latin typeface="Calibri" panose="020F0502020204030204" pitchFamily="34" charset="0"/>
                <a:cs typeface="Calibri" panose="020F0502020204030204" pitchFamily="34" charset="0"/>
              </a:rPr>
              <a:t> more likely to be incarcerated than men and women who had not sustained a TBI. </a:t>
            </a:r>
            <a:r>
              <a:rPr lang="en-CA" sz="1200" dirty="0">
                <a:latin typeface="Calibri" panose="020F0502020204030204" pitchFamily="34" charset="0"/>
                <a:cs typeface="Calibri" panose="020F0502020204030204" pitchFamily="34" charset="0"/>
              </a:rPr>
              <a:t>(McIsaac et al., 2016)</a:t>
            </a:r>
          </a:p>
          <a:p>
            <a:pPr marL="742950" lvl="4" indent="-285750">
              <a:buFont typeface="Wingdings" panose="05000000000000000000" pitchFamily="2" charset="2"/>
              <a:buChar char="§"/>
            </a:pPr>
            <a:r>
              <a:rPr lang="en-CA" sz="1600" dirty="0">
                <a:latin typeface="Calibri" panose="020F0502020204030204" pitchFamily="34" charset="0"/>
                <a:cs typeface="Calibri" panose="020F0502020204030204" pitchFamily="34" charset="0"/>
              </a:rPr>
              <a:t>Recent findings indicate that people with TBI are </a:t>
            </a:r>
            <a:r>
              <a:rPr lang="en" sz="1600" dirty="0">
                <a:highlight>
                  <a:srgbClr val="FFCD00"/>
                </a:highlight>
                <a:latin typeface="Calibri" panose="020F0502020204030204" pitchFamily="34" charset="0"/>
                <a:cs typeface="Calibri" panose="020F0502020204030204" pitchFamily="34" charset="0"/>
                <a:sym typeface="Quattrocento Sans"/>
              </a:rPr>
              <a:t>14 times</a:t>
            </a:r>
            <a:r>
              <a:rPr lang="en-CA" sz="1600" dirty="0">
                <a:latin typeface="Calibri" panose="020F0502020204030204" pitchFamily="34" charset="0"/>
                <a:cs typeface="Calibri" panose="020F0502020204030204" pitchFamily="34" charset="0"/>
              </a:rPr>
              <a:t> more likely to incur a serious charge and </a:t>
            </a:r>
            <a:r>
              <a:rPr lang="en" sz="1600" dirty="0">
                <a:highlight>
                  <a:srgbClr val="FFCD00"/>
                </a:highlight>
                <a:latin typeface="Calibri" panose="020F0502020204030204" pitchFamily="34" charset="0"/>
                <a:cs typeface="Calibri" panose="020F0502020204030204" pitchFamily="34" charset="0"/>
                <a:sym typeface="Quattrocento Sans"/>
              </a:rPr>
              <a:t>12 times</a:t>
            </a:r>
            <a:r>
              <a:rPr lang="en-CA" sz="1600" dirty="0">
                <a:latin typeface="Calibri" panose="020F0502020204030204" pitchFamily="34" charset="0"/>
                <a:cs typeface="Calibri" panose="020F0502020204030204" pitchFamily="34" charset="0"/>
              </a:rPr>
              <a:t> less likely to achieve discretionary release.</a:t>
            </a:r>
          </a:p>
        </p:txBody>
      </p:sp>
    </p:spTree>
    <p:extLst>
      <p:ext uri="{BB962C8B-B14F-4D97-AF65-F5344CB8AC3E}">
        <p14:creationId xmlns:p14="http://schemas.microsoft.com/office/powerpoint/2010/main" val="7902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16</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oogle Shape;612;p39">
            <a:extLst>
              <a:ext uri="{FF2B5EF4-FFF2-40B4-BE49-F238E27FC236}">
                <a16:creationId xmlns:a16="http://schemas.microsoft.com/office/drawing/2014/main" id="{6902E228-902E-418E-BEA2-0FA1B4D3FBDA}"/>
              </a:ext>
            </a:extLst>
          </p:cNvPr>
          <p:cNvGrpSpPr/>
          <p:nvPr/>
        </p:nvGrpSpPr>
        <p:grpSpPr>
          <a:xfrm>
            <a:off x="681954" y="973020"/>
            <a:ext cx="342882" cy="350068"/>
            <a:chOff x="3951850" y="2985350"/>
            <a:chExt cx="407950" cy="416500"/>
          </a:xfrm>
        </p:grpSpPr>
        <p:sp>
          <p:nvSpPr>
            <p:cNvPr id="10" name="Google Shape;613;p39">
              <a:extLst>
                <a:ext uri="{FF2B5EF4-FFF2-40B4-BE49-F238E27FC236}">
                  <a16:creationId xmlns:a16="http://schemas.microsoft.com/office/drawing/2014/main" id="{6215D884-89CB-4E8E-A2B8-3321299B5E18}"/>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4;p39">
              <a:extLst>
                <a:ext uri="{FF2B5EF4-FFF2-40B4-BE49-F238E27FC236}">
                  <a16:creationId xmlns:a16="http://schemas.microsoft.com/office/drawing/2014/main" id="{5ECC30C9-5DE5-43EB-ADD5-72EFA5EFCE3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9">
              <a:extLst>
                <a:ext uri="{FF2B5EF4-FFF2-40B4-BE49-F238E27FC236}">
                  <a16:creationId xmlns:a16="http://schemas.microsoft.com/office/drawing/2014/main" id="{D5FC69D5-1A36-442D-BD1A-B34C6D11DF78}"/>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9">
              <a:extLst>
                <a:ext uri="{FF2B5EF4-FFF2-40B4-BE49-F238E27FC236}">
                  <a16:creationId xmlns:a16="http://schemas.microsoft.com/office/drawing/2014/main" id="{44C0CBFA-AF58-4285-964F-F199450F71E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among Criminal Justice Populations: </a:t>
            </a:r>
            <a:r>
              <a:rPr lang="en-CA" sz="3000" b="1" dirty="0">
                <a:highlight>
                  <a:srgbClr val="FFCD00"/>
                </a:highlight>
                <a:latin typeface="Calibri" panose="020F0502020204030204" pitchFamily="34" charset="0"/>
                <a:cs typeface="Calibri" panose="020F0502020204030204" pitchFamily="34" charset="0"/>
                <a:sym typeface="Quattrocento Sans"/>
              </a:rPr>
              <a:t>What We Know</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553513"/>
            <a:ext cx="5943600" cy="3231654"/>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Having a history of diagnosed  TBI and/or repeated hits to the head neck or face increases the risk of recidivism by </a:t>
            </a:r>
            <a:r>
              <a:rPr lang="en" sz="2000" dirty="0">
                <a:highlight>
                  <a:srgbClr val="FFCD00"/>
                </a:highlight>
                <a:latin typeface="Calibri" panose="020F0502020204030204" pitchFamily="34" charset="0"/>
                <a:cs typeface="Calibri" panose="020F0502020204030204" pitchFamily="34" charset="0"/>
                <a:sym typeface="Quattrocento Sans"/>
              </a:rPr>
              <a:t>69%</a:t>
            </a:r>
            <a:r>
              <a:rPr lang="en-CA" sz="2000" dirty="0">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(Ray et al., 2017) </a:t>
            </a:r>
          </a:p>
          <a:p>
            <a:pPr marL="342900" indent="-342900">
              <a:buFont typeface="Arial" panose="020B0604020202020204" pitchFamily="34" charset="0"/>
              <a:buChar char="•"/>
            </a:pPr>
            <a:endParaRPr lang="en-CA"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Violence is both a cause and sequelae of TBI. </a:t>
            </a:r>
          </a:p>
          <a:p>
            <a:pPr marL="342900" indent="-342900">
              <a:buFont typeface="Arial" panose="020B0604020202020204" pitchFamily="34" charset="0"/>
              <a:buChar char="•"/>
            </a:pPr>
            <a:endParaRPr lang="en-CA"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These prevalence rates are so significant that the U.S. Centers for Disease Control and Prevention (CDC) have identified TBI among prisons and jails as a significant public health problem. </a:t>
            </a:r>
            <a:r>
              <a:rPr lang="en-CA" dirty="0">
                <a:latin typeface="Calibri" panose="020F0502020204030204" pitchFamily="34" charset="0"/>
                <a:cs typeface="Calibri" panose="020F0502020204030204" pitchFamily="34" charset="0"/>
              </a:rPr>
              <a:t>(CDC Brainline.org)</a:t>
            </a:r>
            <a:endParaRPr lang="en-CA"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p:txBody>
      </p:sp>
      <p:pic>
        <p:nvPicPr>
          <p:cNvPr id="14" name="Picture 13" descr="A picture containing sitting&#10;&#10;Description generated with very high confidence">
            <a:extLst>
              <a:ext uri="{FF2B5EF4-FFF2-40B4-BE49-F238E27FC236}">
                <a16:creationId xmlns:a16="http://schemas.microsoft.com/office/drawing/2014/main" id="{17E1DBC9-734B-423B-92A2-8A68D908ECBC}"/>
              </a:ext>
            </a:extLst>
          </p:cNvPr>
          <p:cNvPicPr>
            <a:picLocks noChangeAspect="1"/>
          </p:cNvPicPr>
          <p:nvPr/>
        </p:nvPicPr>
        <p:blipFill>
          <a:blip r:embed="rId3"/>
          <a:stretch>
            <a:fillRect/>
          </a:stretch>
        </p:blipFill>
        <p:spPr>
          <a:xfrm>
            <a:off x="6148552" y="1553513"/>
            <a:ext cx="2802636" cy="27977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607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84905" y="713677"/>
            <a:ext cx="7924558" cy="2114817"/>
          </a:xfrm>
        </p:spPr>
        <p:txBody>
          <a:bodyPr/>
          <a:lstStyle/>
          <a:p>
            <a:r>
              <a:rPr lang="en-US" sz="4400" dirty="0"/>
              <a:t>Traumatic Brain Injury: </a:t>
            </a:r>
            <a:r>
              <a:rPr lang="en-CA" sz="4400" dirty="0">
                <a:highlight>
                  <a:srgbClr val="FFCD00"/>
                </a:highlight>
                <a:latin typeface="Calibri" panose="020F0502020204030204" pitchFamily="34" charset="0"/>
                <a:cs typeface="Calibri" panose="020F0502020204030204" pitchFamily="34" charset="0"/>
                <a:sym typeface="Quattrocento Sans"/>
              </a:rPr>
              <a:t>Cognition, Communication and Behaviour </a:t>
            </a:r>
            <a:endParaRPr lang="en-CA" sz="4400" dirty="0"/>
          </a:p>
        </p:txBody>
      </p:sp>
      <p:sp>
        <p:nvSpPr>
          <p:cNvPr id="2" name="Slide Number Placeholder 1"/>
          <p:cNvSpPr>
            <a:spLocks noGrp="1"/>
          </p:cNvSpPr>
          <p:nvPr>
            <p:ph type="sldNum" idx="4294967295"/>
          </p:nvPr>
        </p:nvSpPr>
        <p:spPr>
          <a:xfrm>
            <a:off x="8512230" y="4749800"/>
            <a:ext cx="547687" cy="3937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17</a:t>
            </a:fld>
            <a:endParaRPr lang="en"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5E60C21-5247-4F22-BCB8-6D332BDE5ABD}"/>
              </a:ext>
            </a:extLst>
          </p:cNvPr>
          <p:cNvPicPr>
            <a:picLocks noChangeAspect="1"/>
          </p:cNvPicPr>
          <p:nvPr/>
        </p:nvPicPr>
        <p:blipFill>
          <a:blip r:embed="rId3"/>
          <a:stretch>
            <a:fillRect/>
          </a:stretch>
        </p:blipFill>
        <p:spPr>
          <a:xfrm>
            <a:off x="884905" y="3088956"/>
            <a:ext cx="1140051" cy="1140051"/>
          </a:xfrm>
          <a:prstGeom prst="rect">
            <a:avLst/>
          </a:prstGeom>
        </p:spPr>
      </p:pic>
      <p:pic>
        <p:nvPicPr>
          <p:cNvPr id="5" name="Picture 4">
            <a:extLst>
              <a:ext uri="{FF2B5EF4-FFF2-40B4-BE49-F238E27FC236}">
                <a16:creationId xmlns:a16="http://schemas.microsoft.com/office/drawing/2014/main" id="{C825A466-A832-441F-A393-1DF5E9D60BA5}"/>
              </a:ext>
            </a:extLst>
          </p:cNvPr>
          <p:cNvPicPr>
            <a:picLocks noChangeAspect="1"/>
          </p:cNvPicPr>
          <p:nvPr/>
        </p:nvPicPr>
        <p:blipFill>
          <a:blip r:embed="rId4"/>
          <a:stretch>
            <a:fillRect/>
          </a:stretch>
        </p:blipFill>
        <p:spPr>
          <a:xfrm>
            <a:off x="1145365" y="3349416"/>
            <a:ext cx="619130" cy="619130"/>
          </a:xfrm>
          <a:prstGeom prst="rect">
            <a:avLst/>
          </a:prstGeom>
        </p:spPr>
      </p:pic>
    </p:spTree>
    <p:extLst>
      <p:ext uri="{BB962C8B-B14F-4D97-AF65-F5344CB8AC3E}">
        <p14:creationId xmlns:p14="http://schemas.microsoft.com/office/powerpoint/2010/main" val="97623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18</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oogle Shape;612;p39">
            <a:extLst>
              <a:ext uri="{FF2B5EF4-FFF2-40B4-BE49-F238E27FC236}">
                <a16:creationId xmlns:a16="http://schemas.microsoft.com/office/drawing/2014/main" id="{6902E228-902E-418E-BEA2-0FA1B4D3FBDA}"/>
              </a:ext>
            </a:extLst>
          </p:cNvPr>
          <p:cNvGrpSpPr/>
          <p:nvPr/>
        </p:nvGrpSpPr>
        <p:grpSpPr>
          <a:xfrm>
            <a:off x="681954" y="973020"/>
            <a:ext cx="342882" cy="350068"/>
            <a:chOff x="3951850" y="2985350"/>
            <a:chExt cx="407950" cy="416500"/>
          </a:xfrm>
        </p:grpSpPr>
        <p:sp>
          <p:nvSpPr>
            <p:cNvPr id="10" name="Google Shape;613;p39">
              <a:extLst>
                <a:ext uri="{FF2B5EF4-FFF2-40B4-BE49-F238E27FC236}">
                  <a16:creationId xmlns:a16="http://schemas.microsoft.com/office/drawing/2014/main" id="{6215D884-89CB-4E8E-A2B8-3321299B5E18}"/>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4;p39">
              <a:extLst>
                <a:ext uri="{FF2B5EF4-FFF2-40B4-BE49-F238E27FC236}">
                  <a16:creationId xmlns:a16="http://schemas.microsoft.com/office/drawing/2014/main" id="{5ECC30C9-5DE5-43EB-ADD5-72EFA5EFCE3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9">
              <a:extLst>
                <a:ext uri="{FF2B5EF4-FFF2-40B4-BE49-F238E27FC236}">
                  <a16:creationId xmlns:a16="http://schemas.microsoft.com/office/drawing/2014/main" id="{D5FC69D5-1A36-442D-BD1A-B34C6D11DF78}"/>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9">
              <a:extLst>
                <a:ext uri="{FF2B5EF4-FFF2-40B4-BE49-F238E27FC236}">
                  <a16:creationId xmlns:a16="http://schemas.microsoft.com/office/drawing/2014/main" id="{44C0CBFA-AF58-4285-964F-F199450F71E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among Criminal Justice Populations: </a:t>
            </a:r>
            <a:r>
              <a:rPr lang="en-CA" sz="3000" b="1" dirty="0">
                <a:highlight>
                  <a:srgbClr val="FFCD00"/>
                </a:highlight>
                <a:latin typeface="Calibri" panose="020F0502020204030204" pitchFamily="34" charset="0"/>
                <a:cs typeface="Calibri" panose="020F0502020204030204" pitchFamily="34" charset="0"/>
                <a:sym typeface="Quattrocento Sans"/>
              </a:rPr>
              <a:t>What We Know</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538144"/>
            <a:ext cx="8734096" cy="2923877"/>
          </a:xfrm>
          <a:prstGeom prst="rect">
            <a:avLst/>
          </a:prstGeom>
          <a:noFill/>
        </p:spPr>
        <p:txBody>
          <a:bodyPr wrap="square" rtlCol="0">
            <a:spAutoFit/>
          </a:bodyPr>
          <a:lstStyle/>
          <a:p>
            <a:pPr marL="342900" indent="-342900">
              <a:buFont typeface="Arial" panose="020B0604020202020204" pitchFamily="34" charset="0"/>
              <a:buChar char="•"/>
            </a:pPr>
            <a:r>
              <a:rPr lang="en-CA" sz="1600" dirty="0">
                <a:latin typeface="Calibri" panose="020F0502020204030204" pitchFamily="34" charset="0"/>
                <a:cs typeface="Calibri" panose="020F0502020204030204" pitchFamily="34" charset="0"/>
              </a:rPr>
              <a:t>TBI is associated with a number of cognitive, communication, emotional and behavioral challenges that complicate management during incarceration and create barriers to successful community reintegration. </a:t>
            </a:r>
          </a:p>
          <a:p>
            <a:pPr marL="342900" indent="-34290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Cognitive challenges include alterations in; attention, memory, multi-tasking, self-monitoring, planning and organizing, problems solving and reasoning.</a:t>
            </a:r>
          </a:p>
          <a:p>
            <a:pPr marL="342900" indent="-34290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Emotional challenges may include increased lability, or reduced affect and initiation; depression is also prevalent.</a:t>
            </a:r>
          </a:p>
          <a:p>
            <a:pPr marL="342900" indent="-34290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Cognitive-communication refers to difficulties with any aspect of communication; listening, understanding, speaking, reading, writing and thinking, due to underlying cognitive impairments. </a:t>
            </a:r>
            <a:r>
              <a:rPr lang="en-US" sz="1600" dirty="0">
                <a:solidFill>
                  <a:schemeClr val="tx1"/>
                </a:solidFill>
                <a:latin typeface="Calibri" panose="020F0502020204030204" pitchFamily="34" charset="0"/>
                <a:cs typeface="Calibri" panose="020F0502020204030204" pitchFamily="34" charset="0"/>
              </a:rPr>
              <a:t>This also includes challenges with behavioral self regulation that impact social communication.</a:t>
            </a:r>
          </a:p>
        </p:txBody>
      </p:sp>
      <p:pic>
        <p:nvPicPr>
          <p:cNvPr id="4" name="Picture 3">
            <a:extLst>
              <a:ext uri="{FF2B5EF4-FFF2-40B4-BE49-F238E27FC236}">
                <a16:creationId xmlns:a16="http://schemas.microsoft.com/office/drawing/2014/main" id="{802ECFBA-1A79-4103-8FDD-23086DEBD73B}"/>
              </a:ext>
            </a:extLst>
          </p:cNvPr>
          <p:cNvPicPr>
            <a:picLocks noChangeAspect="1"/>
          </p:cNvPicPr>
          <p:nvPr/>
        </p:nvPicPr>
        <p:blipFill>
          <a:blip r:embed="rId3"/>
          <a:stretch>
            <a:fillRect/>
          </a:stretch>
        </p:blipFill>
        <p:spPr>
          <a:xfrm flipH="1">
            <a:off x="7056166" y="165293"/>
            <a:ext cx="1882882" cy="12532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40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19</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oogle Shape;612;p39">
            <a:extLst>
              <a:ext uri="{FF2B5EF4-FFF2-40B4-BE49-F238E27FC236}">
                <a16:creationId xmlns:a16="http://schemas.microsoft.com/office/drawing/2014/main" id="{6902E228-902E-418E-BEA2-0FA1B4D3FBDA}"/>
              </a:ext>
            </a:extLst>
          </p:cNvPr>
          <p:cNvGrpSpPr/>
          <p:nvPr/>
        </p:nvGrpSpPr>
        <p:grpSpPr>
          <a:xfrm>
            <a:off x="681954" y="973020"/>
            <a:ext cx="342882" cy="350068"/>
            <a:chOff x="3951850" y="2985350"/>
            <a:chExt cx="407950" cy="416500"/>
          </a:xfrm>
        </p:grpSpPr>
        <p:sp>
          <p:nvSpPr>
            <p:cNvPr id="10" name="Google Shape;613;p39">
              <a:extLst>
                <a:ext uri="{FF2B5EF4-FFF2-40B4-BE49-F238E27FC236}">
                  <a16:creationId xmlns:a16="http://schemas.microsoft.com/office/drawing/2014/main" id="{6215D884-89CB-4E8E-A2B8-3321299B5E18}"/>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4;p39">
              <a:extLst>
                <a:ext uri="{FF2B5EF4-FFF2-40B4-BE49-F238E27FC236}">
                  <a16:creationId xmlns:a16="http://schemas.microsoft.com/office/drawing/2014/main" id="{5ECC30C9-5DE5-43EB-ADD5-72EFA5EFCE3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9">
              <a:extLst>
                <a:ext uri="{FF2B5EF4-FFF2-40B4-BE49-F238E27FC236}">
                  <a16:creationId xmlns:a16="http://schemas.microsoft.com/office/drawing/2014/main" id="{D5FC69D5-1A36-442D-BD1A-B34C6D11DF78}"/>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9">
              <a:extLst>
                <a:ext uri="{FF2B5EF4-FFF2-40B4-BE49-F238E27FC236}">
                  <a16:creationId xmlns:a16="http://schemas.microsoft.com/office/drawing/2014/main" id="{44C0CBFA-AF58-4285-964F-F199450F71E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151151" y="52191"/>
            <a:ext cx="7897129"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800" b="1" dirty="0">
                <a:latin typeface="Calibri" panose="020F0502020204030204" pitchFamily="34" charset="0"/>
                <a:cs typeface="Calibri" panose="020F0502020204030204" pitchFamily="34" charset="0"/>
              </a:rPr>
              <a:t>The Impact of TBI on Cognition and Communication: </a:t>
            </a:r>
            <a:r>
              <a:rPr lang="en-CA" sz="2800" b="1" dirty="0">
                <a:highlight>
                  <a:srgbClr val="FFCD00"/>
                </a:highlight>
                <a:latin typeface="Calibri" panose="020F0502020204030204" pitchFamily="34" charset="0"/>
                <a:cs typeface="Calibri" panose="020F0502020204030204" pitchFamily="34" charset="0"/>
                <a:sym typeface="Quattrocento Sans"/>
              </a:rPr>
              <a:t>How We Think and How We Interact with Others</a:t>
            </a:r>
            <a:endParaRPr lang="en-CA" sz="28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39856D3-0EC7-4571-8F23-0BB2B03F7A99}"/>
              </a:ext>
            </a:extLst>
          </p:cNvPr>
          <p:cNvPicPr>
            <a:picLocks noChangeAspect="1"/>
          </p:cNvPicPr>
          <p:nvPr/>
        </p:nvPicPr>
        <p:blipFill>
          <a:blip r:embed="rId3"/>
          <a:stretch>
            <a:fillRect/>
          </a:stretch>
        </p:blipFill>
        <p:spPr>
          <a:xfrm>
            <a:off x="1725798" y="1154859"/>
            <a:ext cx="5616204" cy="3652256"/>
          </a:xfrm>
          <a:prstGeom prst="rect">
            <a:avLst/>
          </a:prstGeom>
        </p:spPr>
      </p:pic>
    </p:spTree>
    <p:extLst>
      <p:ext uri="{BB962C8B-B14F-4D97-AF65-F5344CB8AC3E}">
        <p14:creationId xmlns:p14="http://schemas.microsoft.com/office/powerpoint/2010/main" val="200122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32" name="Rectangle 31">
            <a:extLst>
              <a:ext uri="{FF2B5EF4-FFF2-40B4-BE49-F238E27FC236}">
                <a16:creationId xmlns:a16="http://schemas.microsoft.com/office/drawing/2014/main" id="{6EAAA42A-613E-45B6-86E9-480814C75DF4}"/>
              </a:ext>
            </a:extLst>
          </p:cNvPr>
          <p:cNvSpPr/>
          <p:nvPr/>
        </p:nvSpPr>
        <p:spPr>
          <a:xfrm>
            <a:off x="0" y="2775353"/>
            <a:ext cx="9138350" cy="1024859"/>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Google Shape;71;p12"/>
          <p:cNvSpPr txBox="1">
            <a:spLocks noGrp="1"/>
          </p:cNvSpPr>
          <p:nvPr>
            <p:ph type="ctrTitle"/>
          </p:nvPr>
        </p:nvSpPr>
        <p:spPr>
          <a:xfrm>
            <a:off x="1577054" y="581941"/>
            <a:ext cx="5913691" cy="1171575"/>
          </a:xfrm>
          <a:prstGeom prst="rect">
            <a:avLst/>
          </a:prstGeom>
        </p:spPr>
        <p:txBody>
          <a:bodyPr spcFirstLastPara="1" wrap="square" lIns="91425" tIns="91425" rIns="91425" bIns="91425" anchor="b" anchorCtr="0">
            <a:noAutofit/>
          </a:bodyPr>
          <a:lstStyle/>
          <a:p>
            <a:pPr algn="ctr"/>
            <a:r>
              <a:rPr lang="en-US" dirty="0">
                <a:latin typeface="Calibri" panose="020F0502020204030204" pitchFamily="34" charset="0"/>
                <a:cs typeface="Calibri" panose="020F0502020204030204" pitchFamily="34" charset="0"/>
              </a:rPr>
              <a:t>Traumatic Brain Injury and the Justice System</a:t>
            </a:r>
            <a:endParaRPr dirty="0">
              <a:latin typeface="Calibri" panose="020F0502020204030204" pitchFamily="34" charset="0"/>
              <a:cs typeface="Calibri" panose="020F0502020204030204" pitchFamily="34" charset="0"/>
            </a:endParaRPr>
          </a:p>
        </p:txBody>
      </p:sp>
      <p:sp>
        <p:nvSpPr>
          <p:cNvPr id="24" name="Google Shape;71;p12">
            <a:extLst>
              <a:ext uri="{FF2B5EF4-FFF2-40B4-BE49-F238E27FC236}">
                <a16:creationId xmlns:a16="http://schemas.microsoft.com/office/drawing/2014/main" id="{F986CB2E-E904-4AB4-B2A9-C0E00CEEEBB8}"/>
              </a:ext>
            </a:extLst>
          </p:cNvPr>
          <p:cNvSpPr txBox="1">
            <a:spLocks/>
          </p:cNvSpPr>
          <p:nvPr/>
        </p:nvSpPr>
        <p:spPr>
          <a:xfrm>
            <a:off x="529839" y="1753516"/>
            <a:ext cx="8101413" cy="8993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9pPr>
          </a:lstStyle>
          <a:p>
            <a:pPr algn="ctr"/>
            <a:r>
              <a:rPr lang="en-US" sz="2400" b="0" dirty="0">
                <a:latin typeface="Calibri" panose="020F0502020204030204" pitchFamily="34" charset="0"/>
                <a:cs typeface="Calibri" panose="020F0502020204030204" pitchFamily="34" charset="0"/>
              </a:rPr>
              <a:t>Human Services and Justice Coordinating Committee Webinar  </a:t>
            </a:r>
          </a:p>
          <a:p>
            <a:pPr algn="ctr"/>
            <a:r>
              <a:rPr lang="en-CA" sz="2400" b="0" dirty="0">
                <a:latin typeface="Calibri" panose="020F0502020204030204" pitchFamily="34" charset="0"/>
                <a:cs typeface="Calibri" panose="020F0502020204030204" pitchFamily="34" charset="0"/>
              </a:rPr>
              <a:t>January 10, 2019</a:t>
            </a:r>
          </a:p>
        </p:txBody>
      </p:sp>
      <p:sp>
        <p:nvSpPr>
          <p:cNvPr id="25" name="Google Shape;71;p12">
            <a:extLst>
              <a:ext uri="{FF2B5EF4-FFF2-40B4-BE49-F238E27FC236}">
                <a16:creationId xmlns:a16="http://schemas.microsoft.com/office/drawing/2014/main" id="{30302F6D-59D8-4804-9CDB-566EB0380627}"/>
              </a:ext>
            </a:extLst>
          </p:cNvPr>
          <p:cNvSpPr txBox="1">
            <a:spLocks/>
          </p:cNvSpPr>
          <p:nvPr/>
        </p:nvSpPr>
        <p:spPr>
          <a:xfrm>
            <a:off x="0" y="2676589"/>
            <a:ext cx="9144000" cy="12338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3600"/>
              <a:buFont typeface="Lora"/>
              <a:buNone/>
              <a:defRPr sz="3600" b="1" i="0" u="none" strike="noStrike" cap="none">
                <a:solidFill>
                  <a:srgbClr val="000000"/>
                </a:solidFill>
                <a:latin typeface="Lora"/>
                <a:ea typeface="Lora"/>
                <a:cs typeface="Lora"/>
                <a:sym typeface="Lora"/>
              </a:defRPr>
            </a:lvl9pPr>
          </a:lstStyle>
          <a:p>
            <a:pPr algn="ctr"/>
            <a:r>
              <a:rPr lang="en-US" sz="2400" dirty="0">
                <a:latin typeface="Calibri" panose="020F0502020204030204" pitchFamily="34" charset="0"/>
                <a:cs typeface="Calibri" panose="020F0502020204030204" pitchFamily="34" charset="0"/>
              </a:rPr>
              <a:t>F</a:t>
            </a:r>
            <a:r>
              <a:rPr lang="en-CA" sz="2400" dirty="0">
                <a:latin typeface="Calibri" panose="020F0502020204030204" pitchFamily="34" charset="0"/>
                <a:cs typeface="Calibri" panose="020F0502020204030204" pitchFamily="34" charset="0"/>
              </a:rPr>
              <a:t>lora Matheson Ph.D</a:t>
            </a:r>
          </a:p>
          <a:p>
            <a:pPr algn="ctr"/>
            <a:r>
              <a:rPr lang="en-US" sz="2400" dirty="0">
                <a:latin typeface="Calibri" panose="020F0502020204030204" pitchFamily="34" charset="0"/>
                <a:cs typeface="Calibri" panose="020F0502020204030204" pitchFamily="34" charset="0"/>
              </a:rPr>
              <a:t>C</a:t>
            </a:r>
            <a:r>
              <a:rPr lang="en-CA" sz="2400" dirty="0">
                <a:latin typeface="Calibri" panose="020F0502020204030204" pitchFamily="34" charset="0"/>
                <a:cs typeface="Calibri" panose="020F0502020204030204" pitchFamily="34" charset="0"/>
              </a:rPr>
              <a:t>atherine Wiseman-Hakes Ph.D</a:t>
            </a:r>
          </a:p>
          <a:p>
            <a:pPr algn="ctr"/>
            <a:r>
              <a:rPr lang="en-US" sz="2400" dirty="0">
                <a:latin typeface="Calibri" panose="020F0502020204030204" pitchFamily="34" charset="0"/>
                <a:cs typeface="Calibri" panose="020F0502020204030204" pitchFamily="34" charset="0"/>
              </a:rPr>
              <a:t>Angela Colantonio </a:t>
            </a:r>
            <a:r>
              <a:rPr lang="en-US" sz="2400" dirty="0" err="1">
                <a:latin typeface="Calibri" panose="020F0502020204030204" pitchFamily="34" charset="0"/>
                <a:cs typeface="Calibri" panose="020F0502020204030204" pitchFamily="34" charset="0"/>
              </a:rPr>
              <a:t>Ph.D</a:t>
            </a:r>
            <a:endParaRPr lang="en-CA"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6FBF179-28B0-4F25-ABC7-0454DFF12DFB}"/>
              </a:ext>
            </a:extLst>
          </p:cNvPr>
          <p:cNvPicPr>
            <a:picLocks noChangeAspect="1"/>
          </p:cNvPicPr>
          <p:nvPr/>
        </p:nvPicPr>
        <p:blipFill>
          <a:blip r:embed="rId3"/>
          <a:stretch>
            <a:fillRect/>
          </a:stretch>
        </p:blipFill>
        <p:spPr>
          <a:xfrm>
            <a:off x="172064" y="4058392"/>
            <a:ext cx="8799871" cy="521544"/>
          </a:xfrm>
          <a:prstGeom prst="rect">
            <a:avLst/>
          </a:prstGeom>
        </p:spPr>
      </p:pic>
    </p:spTree>
    <p:extLst>
      <p:ext uri="{BB962C8B-B14F-4D97-AF65-F5344CB8AC3E}">
        <p14:creationId xmlns:p14="http://schemas.microsoft.com/office/powerpoint/2010/main" val="51899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20</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845056"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i="1" dirty="0">
                <a:highlight>
                  <a:srgbClr val="FFCD00"/>
                </a:highlight>
                <a:latin typeface="Calibri" panose="020F0502020204030204" pitchFamily="34" charset="0"/>
                <a:cs typeface="Calibri" panose="020F0502020204030204" pitchFamily="34" charset="0"/>
                <a:sym typeface="Quattrocento Sans"/>
              </a:rPr>
              <a:t>Professional Misconceptions</a:t>
            </a:r>
            <a:endParaRPr lang="en-CA" sz="3000" b="1"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591219" y="1546227"/>
            <a:ext cx="7952007" cy="2308324"/>
          </a:xfrm>
          <a:prstGeom prst="rect">
            <a:avLst/>
          </a:prstGeom>
          <a:noFill/>
        </p:spPr>
        <p:txBody>
          <a:bodyPr wrap="square" rtlCol="0">
            <a:spAutoFit/>
          </a:bodyPr>
          <a:lstStyle/>
          <a:p>
            <a:pPr lvl="2"/>
            <a:r>
              <a:rPr lang="en-CA" sz="2400" dirty="0">
                <a:latin typeface="Calibri" panose="020F0502020204030204" pitchFamily="34" charset="0"/>
                <a:cs typeface="Calibri" panose="020F0502020204030204" pitchFamily="34" charset="0"/>
              </a:rPr>
              <a:t>All of these challenges can be misinterpreted as;</a:t>
            </a:r>
            <a:r>
              <a:rPr lang="en-US" dirty="0">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Snow &amp; Powell, 2012)</a:t>
            </a:r>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400" dirty="0">
                <a:latin typeface="Calibri" panose="020F0502020204030204" pitchFamily="34" charset="0"/>
                <a:cs typeface="Calibri" panose="020F0502020204030204" pitchFamily="34" charset="0"/>
              </a:rPr>
              <a:t>Non compliance </a:t>
            </a:r>
          </a:p>
          <a:p>
            <a:pPr marL="342900" indent="-342900">
              <a:buFont typeface="Arial" panose="020B0604020202020204" pitchFamily="34" charset="0"/>
              <a:buChar char="•"/>
            </a:pPr>
            <a:r>
              <a:rPr lang="en-CA" sz="2400" dirty="0">
                <a:latin typeface="Calibri" panose="020F0502020204030204" pitchFamily="34" charset="0"/>
                <a:cs typeface="Calibri" panose="020F0502020204030204" pitchFamily="34" charset="0"/>
              </a:rPr>
              <a:t>Rudeness</a:t>
            </a:r>
          </a:p>
          <a:p>
            <a:pPr marL="342900" indent="-342900">
              <a:buFont typeface="Arial" panose="020B0604020202020204" pitchFamily="34" charset="0"/>
              <a:buChar char="•"/>
            </a:pPr>
            <a:r>
              <a:rPr lang="en-CA" sz="2400" dirty="0">
                <a:latin typeface="Calibri" panose="020F0502020204030204" pitchFamily="34" charset="0"/>
                <a:cs typeface="Calibri" panose="020F0502020204030204" pitchFamily="34" charset="0"/>
              </a:rPr>
              <a:t>Defiance</a:t>
            </a:r>
          </a:p>
          <a:p>
            <a:pPr marL="342900" indent="-342900">
              <a:buFont typeface="Arial" panose="020B0604020202020204" pitchFamily="34" charset="0"/>
              <a:buChar char="•"/>
            </a:pPr>
            <a:r>
              <a:rPr lang="en-CA" sz="2400" dirty="0">
                <a:latin typeface="Calibri" panose="020F0502020204030204" pitchFamily="34" charset="0"/>
                <a:cs typeface="Calibri" panose="020F0502020204030204" pitchFamily="34" charset="0"/>
              </a:rPr>
              <a:t>Poor motivation</a:t>
            </a:r>
          </a:p>
          <a:p>
            <a:pPr marL="342900" indent="-342900">
              <a:buFont typeface="Arial" panose="020B0604020202020204" pitchFamily="34" charset="0"/>
              <a:buChar char="•"/>
            </a:pPr>
            <a:r>
              <a:rPr lang="en-CA" sz="2400" dirty="0">
                <a:latin typeface="Calibri" panose="020F0502020204030204" pitchFamily="34" charset="0"/>
                <a:cs typeface="Calibri" panose="020F0502020204030204" pitchFamily="34" charset="0"/>
              </a:rPr>
              <a:t>Disengagement</a:t>
            </a:r>
          </a:p>
        </p:txBody>
      </p:sp>
      <p:sp>
        <p:nvSpPr>
          <p:cNvPr id="11" name="Google Shape;682;p39">
            <a:extLst>
              <a:ext uri="{FF2B5EF4-FFF2-40B4-BE49-F238E27FC236}">
                <a16:creationId xmlns:a16="http://schemas.microsoft.com/office/drawing/2014/main" id="{8A731054-F6B8-4289-B6B3-5840367758FE}"/>
              </a:ext>
            </a:extLst>
          </p:cNvPr>
          <p:cNvSpPr/>
          <p:nvPr/>
        </p:nvSpPr>
        <p:spPr>
          <a:xfrm>
            <a:off x="701722" y="986597"/>
            <a:ext cx="343912" cy="34393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descr="A picture containing object&#10;&#10;Description generated with high confidence">
            <a:extLst>
              <a:ext uri="{FF2B5EF4-FFF2-40B4-BE49-F238E27FC236}">
                <a16:creationId xmlns:a16="http://schemas.microsoft.com/office/drawing/2014/main" id="{44B7BEB4-BF20-4425-BBC3-98906C46679D}"/>
              </a:ext>
            </a:extLst>
          </p:cNvPr>
          <p:cNvPicPr>
            <a:picLocks noChangeAspect="1"/>
          </p:cNvPicPr>
          <p:nvPr/>
        </p:nvPicPr>
        <p:blipFill>
          <a:blip r:embed="rId3"/>
          <a:stretch>
            <a:fillRect/>
          </a:stretch>
        </p:blipFill>
        <p:spPr>
          <a:xfrm>
            <a:off x="4572000" y="2128261"/>
            <a:ext cx="3857297" cy="25105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721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1D1D1B"/>
                </a:solidFill>
                <a:effectLst/>
                <a:uLnTx/>
                <a:uFillTx/>
                <a:latin typeface="Calibri" panose="020F0502020204030204" pitchFamily="34" charset="0"/>
                <a:cs typeface="Calibri" panose="020F0502020204030204" pitchFamily="34" charset="0"/>
                <a:sym typeface="Lor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 sz="1000" b="0" i="0" u="none" strike="noStrike" kern="0" cap="none" spc="0" normalizeH="0" baseline="0" noProof="0" dirty="0">
              <a:ln>
                <a:noFill/>
              </a:ln>
              <a:solidFill>
                <a:srgbClr val="1D1D1B"/>
              </a:solidFill>
              <a:effectLst/>
              <a:uLnTx/>
              <a:uFillTx/>
              <a:latin typeface="Calibri" panose="020F0502020204030204" pitchFamily="34" charset="0"/>
              <a:cs typeface="Calibri" panose="020F0502020204030204" pitchFamily="34" charset="0"/>
              <a:sym typeface="Lora"/>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704317" cy="92082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CA" sz="3000" b="1" dirty="0">
                <a:latin typeface="Calibri" panose="020F0502020204030204" pitchFamily="34" charset="0"/>
                <a:cs typeface="Calibri" panose="020F0502020204030204" pitchFamily="34" charset="0"/>
              </a:rPr>
              <a:t>Why is This Important Within the Context of </a:t>
            </a:r>
            <a:r>
              <a:rPr lang="en-CA" sz="3000" b="1" dirty="0">
                <a:highlight>
                  <a:srgbClr val="FFCD00"/>
                </a:highlight>
                <a:latin typeface="Calibri" panose="020F0502020204030204" pitchFamily="34" charset="0"/>
                <a:cs typeface="Calibri" panose="020F0502020204030204" pitchFamily="34" charset="0"/>
                <a:sym typeface="Quattrocento Sans"/>
              </a:rPr>
              <a:t>Criminal Justice</a:t>
            </a:r>
            <a:r>
              <a:rPr lang="en-CA" sz="3000" b="1"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1C3B8798-8C79-4EC2-B439-DFADE98054AB}"/>
              </a:ext>
            </a:extLst>
          </p:cNvPr>
          <p:cNvSpPr txBox="1"/>
          <p:nvPr/>
        </p:nvSpPr>
        <p:spPr>
          <a:xfrm>
            <a:off x="591220" y="1615203"/>
            <a:ext cx="5943600" cy="2246769"/>
          </a:xfrm>
          <a:prstGeom prst="rect">
            <a:avLst/>
          </a:prstGeom>
          <a:noFill/>
        </p:spPr>
        <p:txBody>
          <a:bodyPr wrap="square" rtlCol="0">
            <a:spAutoFit/>
          </a:bodyPr>
          <a:lstStyle/>
          <a:p>
            <a:pPr lvl="0"/>
            <a:r>
              <a:rPr lang="en-CA" sz="2000" dirty="0">
                <a:latin typeface="Calibri" panose="020F0502020204030204" pitchFamily="34" charset="0"/>
                <a:cs typeface="Calibri" panose="020F0502020204030204" pitchFamily="34" charset="0"/>
              </a:rPr>
              <a:t>The trajectory of criminal justice i.e., from first responders to interactions with police, and front-line workers, probation and parole officers, to formal proceedings, (e.g. bail hearings, court trials) involves complex social interactions that typically require high-level and fast paced processing of information, understanding and responding. </a:t>
            </a:r>
            <a:r>
              <a:rPr lang="en-CA" dirty="0">
                <a:latin typeface="Calibri" panose="020F0502020204030204" pitchFamily="34" charset="0"/>
                <a:cs typeface="Calibri" panose="020F0502020204030204" pitchFamily="34" charset="0"/>
              </a:rPr>
              <a:t>(</a:t>
            </a:r>
            <a:r>
              <a:rPr lang="en-CA" dirty="0" err="1">
                <a:latin typeface="Calibri" panose="020F0502020204030204" pitchFamily="34" charset="0"/>
                <a:cs typeface="Calibri" panose="020F0502020204030204" pitchFamily="34" charset="0"/>
              </a:rPr>
              <a:t>Wszalek</a:t>
            </a:r>
            <a:r>
              <a:rPr lang="en-CA" dirty="0">
                <a:latin typeface="Calibri" panose="020F0502020204030204" pitchFamily="34" charset="0"/>
                <a:cs typeface="Calibri" panose="020F0502020204030204" pitchFamily="34" charset="0"/>
              </a:rPr>
              <a:t> &amp; </a:t>
            </a:r>
            <a:r>
              <a:rPr lang="en-CA" dirty="0" err="1">
                <a:latin typeface="Calibri" panose="020F0502020204030204" pitchFamily="34" charset="0"/>
                <a:cs typeface="Calibri" panose="020F0502020204030204" pitchFamily="34" charset="0"/>
              </a:rPr>
              <a:t>Turkstra</a:t>
            </a:r>
            <a:r>
              <a:rPr lang="en-CA" dirty="0">
                <a:latin typeface="Calibri" panose="020F0502020204030204" pitchFamily="34" charset="0"/>
                <a:cs typeface="Calibri" panose="020F0502020204030204" pitchFamily="34" charset="0"/>
              </a:rPr>
              <a:t>, 2015)</a:t>
            </a:r>
            <a:r>
              <a:rPr lang="en-CA" sz="2000" dirty="0">
                <a:latin typeface="Calibri" panose="020F0502020204030204" pitchFamily="34" charset="0"/>
                <a:cs typeface="Calibri" panose="020F0502020204030204" pitchFamily="34" charset="0"/>
              </a:rPr>
              <a:t> </a:t>
            </a:r>
            <a:endParaRPr kumimoji="0" lang="en-CA"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5" name="Google Shape;681;p39">
            <a:extLst>
              <a:ext uri="{FF2B5EF4-FFF2-40B4-BE49-F238E27FC236}">
                <a16:creationId xmlns:a16="http://schemas.microsoft.com/office/drawing/2014/main" id="{3513807E-10A1-44C9-B327-14F3FC9142F0}"/>
              </a:ext>
            </a:extLst>
          </p:cNvPr>
          <p:cNvSpPr/>
          <p:nvPr/>
        </p:nvSpPr>
        <p:spPr>
          <a:xfrm>
            <a:off x="703256" y="975309"/>
            <a:ext cx="340844" cy="297873"/>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descr="A picture containing vector graphics&#10;&#10;Description generated with high confidence">
            <a:extLst>
              <a:ext uri="{FF2B5EF4-FFF2-40B4-BE49-F238E27FC236}">
                <a16:creationId xmlns:a16="http://schemas.microsoft.com/office/drawing/2014/main" id="{23391D5B-3CF7-449E-B8BC-3230C29F00A8}"/>
              </a:ext>
            </a:extLst>
          </p:cNvPr>
          <p:cNvPicPr>
            <a:picLocks noChangeAspect="1"/>
          </p:cNvPicPr>
          <p:nvPr/>
        </p:nvPicPr>
        <p:blipFill>
          <a:blip r:embed="rId3"/>
          <a:stretch>
            <a:fillRect/>
          </a:stretch>
        </p:blipFill>
        <p:spPr>
          <a:xfrm>
            <a:off x="6639336" y="1688937"/>
            <a:ext cx="1913444" cy="1913444"/>
          </a:xfrm>
          <a:prstGeom prst="rect">
            <a:avLst/>
          </a:prstGeom>
        </p:spPr>
      </p:pic>
    </p:spTree>
    <p:extLst>
      <p:ext uri="{BB962C8B-B14F-4D97-AF65-F5344CB8AC3E}">
        <p14:creationId xmlns:p14="http://schemas.microsoft.com/office/powerpoint/2010/main" val="352666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22</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oogle Shape;612;p39">
            <a:extLst>
              <a:ext uri="{FF2B5EF4-FFF2-40B4-BE49-F238E27FC236}">
                <a16:creationId xmlns:a16="http://schemas.microsoft.com/office/drawing/2014/main" id="{6902E228-902E-418E-BEA2-0FA1B4D3FBDA}"/>
              </a:ext>
            </a:extLst>
          </p:cNvPr>
          <p:cNvGrpSpPr/>
          <p:nvPr/>
        </p:nvGrpSpPr>
        <p:grpSpPr>
          <a:xfrm>
            <a:off x="681954" y="973020"/>
            <a:ext cx="342882" cy="350068"/>
            <a:chOff x="3951850" y="2985350"/>
            <a:chExt cx="407950" cy="416500"/>
          </a:xfrm>
        </p:grpSpPr>
        <p:sp>
          <p:nvSpPr>
            <p:cNvPr id="10" name="Google Shape;613;p39">
              <a:extLst>
                <a:ext uri="{FF2B5EF4-FFF2-40B4-BE49-F238E27FC236}">
                  <a16:creationId xmlns:a16="http://schemas.microsoft.com/office/drawing/2014/main" id="{6215D884-89CB-4E8E-A2B8-3321299B5E18}"/>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4;p39">
              <a:extLst>
                <a:ext uri="{FF2B5EF4-FFF2-40B4-BE49-F238E27FC236}">
                  <a16:creationId xmlns:a16="http://schemas.microsoft.com/office/drawing/2014/main" id="{5ECC30C9-5DE5-43EB-ADD5-72EFA5EFCE3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9">
              <a:extLst>
                <a:ext uri="{FF2B5EF4-FFF2-40B4-BE49-F238E27FC236}">
                  <a16:creationId xmlns:a16="http://schemas.microsoft.com/office/drawing/2014/main" id="{D5FC69D5-1A36-442D-BD1A-B34C6D11DF78}"/>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9">
              <a:extLst>
                <a:ext uri="{FF2B5EF4-FFF2-40B4-BE49-F238E27FC236}">
                  <a16:creationId xmlns:a16="http://schemas.microsoft.com/office/drawing/2014/main" id="{44C0CBFA-AF58-4285-964F-F199450F71E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t>
            </a:r>
            <a:r>
              <a:rPr lang="en-CA" sz="3000" b="1" dirty="0">
                <a:highlight>
                  <a:srgbClr val="FFCD00"/>
                </a:highlight>
                <a:latin typeface="Calibri" panose="020F0502020204030204" pitchFamily="34" charset="0"/>
                <a:cs typeface="Calibri" panose="020F0502020204030204" pitchFamily="34" charset="0"/>
                <a:sym typeface="Quattrocento Sans"/>
              </a:rPr>
              <a:t>What We Also Know</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553513"/>
            <a:ext cx="8734096" cy="2215991"/>
          </a:xfrm>
          <a:prstGeom prst="rect">
            <a:avLst/>
          </a:prstGeom>
          <a:noFill/>
        </p:spPr>
        <p:txBody>
          <a:bodyPr wrap="square" rtlCol="0">
            <a:spAutoFit/>
          </a:bodyPr>
          <a:lstStyle/>
          <a:p>
            <a:pPr marL="342900"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While TBI occurs across all levels of sociodemographic status, evidence suggests a strong socio-economic gradient with individuals from disadvantaged backgrounds being at greater risk. </a:t>
            </a:r>
            <a:r>
              <a:rPr lang="en-CA" dirty="0">
                <a:latin typeface="Calibri" panose="020F0502020204030204" pitchFamily="34" charset="0"/>
                <a:cs typeface="Calibri" panose="020F0502020204030204" pitchFamily="34" charset="0"/>
              </a:rPr>
              <a:t>(Colantonio et al., 2014; Hwang et al., 2008; Williams et al., 2006)</a:t>
            </a:r>
          </a:p>
          <a:p>
            <a:pPr marL="342900" indent="-342900">
              <a:buFont typeface="Arial" panose="020B0604020202020204" pitchFamily="34" charset="0"/>
              <a:buChar char="•"/>
            </a:pPr>
            <a:endParaRPr lang="en-CA"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We also know that the sequelae of TBI are most often superimposed on pre-existing language and literacy impairments as well as mental health, substance use and addictions challenges. </a:t>
            </a:r>
            <a:r>
              <a:rPr lang="en-CA" dirty="0">
                <a:latin typeface="Calibri" panose="020F0502020204030204" pitchFamily="34" charset="0"/>
                <a:cs typeface="Calibri" panose="020F0502020204030204" pitchFamily="34" charset="0"/>
              </a:rPr>
              <a:t>(Hughes et al., 2012; Snow et al., 2012; Snow et al., 2016) </a:t>
            </a:r>
            <a:r>
              <a:rPr lang="en-CA" sz="1800" dirty="0">
                <a:solidFill>
                  <a:schemeClr val="tx1"/>
                </a:solidFill>
                <a:latin typeface="Calibri" panose="020F0502020204030204" pitchFamily="34" charset="0"/>
                <a:cs typeface="Calibri" panose="020F0502020204030204" pitchFamily="34" charset="0"/>
              </a:rPr>
              <a:t>These  can be further exacerbated by poor sleep and poor nutrition. </a:t>
            </a:r>
          </a:p>
        </p:txBody>
      </p:sp>
      <p:pic>
        <p:nvPicPr>
          <p:cNvPr id="29" name="Picture 28" descr="A close up of a logo&#10;&#10;Description generated with very high confidence">
            <a:extLst>
              <a:ext uri="{FF2B5EF4-FFF2-40B4-BE49-F238E27FC236}">
                <a16:creationId xmlns:a16="http://schemas.microsoft.com/office/drawing/2014/main" id="{BA397E86-741B-4196-B50B-5C60176B3ED4}"/>
              </a:ext>
            </a:extLst>
          </p:cNvPr>
          <p:cNvPicPr>
            <a:picLocks noChangeAspect="1"/>
          </p:cNvPicPr>
          <p:nvPr/>
        </p:nvPicPr>
        <p:blipFill>
          <a:blip r:embed="rId3"/>
          <a:stretch>
            <a:fillRect/>
          </a:stretch>
        </p:blipFill>
        <p:spPr>
          <a:xfrm>
            <a:off x="4168747" y="3904568"/>
            <a:ext cx="808438" cy="808438"/>
          </a:xfrm>
          <a:prstGeom prst="rect">
            <a:avLst/>
          </a:prstGeom>
        </p:spPr>
      </p:pic>
      <p:pic>
        <p:nvPicPr>
          <p:cNvPr id="31" name="Picture 30">
            <a:extLst>
              <a:ext uri="{FF2B5EF4-FFF2-40B4-BE49-F238E27FC236}">
                <a16:creationId xmlns:a16="http://schemas.microsoft.com/office/drawing/2014/main" id="{224BA7E6-AB03-4C34-918E-A6ADB5F38F78}"/>
              </a:ext>
            </a:extLst>
          </p:cNvPr>
          <p:cNvPicPr>
            <a:picLocks noChangeAspect="1"/>
          </p:cNvPicPr>
          <p:nvPr/>
        </p:nvPicPr>
        <p:blipFill>
          <a:blip r:embed="rId4"/>
          <a:stretch>
            <a:fillRect/>
          </a:stretch>
        </p:blipFill>
        <p:spPr>
          <a:xfrm>
            <a:off x="1528307" y="3882796"/>
            <a:ext cx="808438" cy="808438"/>
          </a:xfrm>
          <a:prstGeom prst="rect">
            <a:avLst/>
          </a:prstGeom>
        </p:spPr>
      </p:pic>
      <p:pic>
        <p:nvPicPr>
          <p:cNvPr id="33" name="Picture 32">
            <a:extLst>
              <a:ext uri="{FF2B5EF4-FFF2-40B4-BE49-F238E27FC236}">
                <a16:creationId xmlns:a16="http://schemas.microsoft.com/office/drawing/2014/main" id="{BE49CC5F-1EC7-481A-8559-4A6065096443}"/>
              </a:ext>
            </a:extLst>
          </p:cNvPr>
          <p:cNvPicPr>
            <a:picLocks noChangeAspect="1"/>
          </p:cNvPicPr>
          <p:nvPr/>
        </p:nvPicPr>
        <p:blipFill>
          <a:blip r:embed="rId5"/>
          <a:stretch>
            <a:fillRect/>
          </a:stretch>
        </p:blipFill>
        <p:spPr>
          <a:xfrm>
            <a:off x="6809187" y="3828366"/>
            <a:ext cx="808438" cy="808438"/>
          </a:xfrm>
          <a:prstGeom prst="rect">
            <a:avLst/>
          </a:prstGeom>
        </p:spPr>
      </p:pic>
    </p:spTree>
    <p:extLst>
      <p:ext uri="{BB962C8B-B14F-4D97-AF65-F5344CB8AC3E}">
        <p14:creationId xmlns:p14="http://schemas.microsoft.com/office/powerpoint/2010/main" val="17653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23</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681456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among Criminal Justice Populations: </a:t>
            </a:r>
            <a:r>
              <a:rPr lang="en-CA" sz="3000" b="1" i="1" dirty="0">
                <a:highlight>
                  <a:srgbClr val="FFCD00"/>
                </a:highlight>
                <a:latin typeface="Calibri" panose="020F0502020204030204" pitchFamily="34" charset="0"/>
                <a:cs typeface="Calibri" panose="020F0502020204030204" pitchFamily="34" charset="0"/>
                <a:sym typeface="Quattrocento Sans"/>
              </a:rPr>
              <a:t>Professional Misperceptions</a:t>
            </a:r>
            <a:endParaRPr lang="en-CA" sz="3000" b="1"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479900"/>
            <a:ext cx="8734096" cy="3170099"/>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There exists a general lack of awareness regarding the impact of a TBI, which results in pervasive environmental, attitudinal and information barriers which marginalizes those with TBI. </a:t>
            </a:r>
            <a:r>
              <a:rPr lang="en-CA" dirty="0">
                <a:latin typeface="Calibri" panose="020F0502020204030204" pitchFamily="34" charset="0"/>
                <a:cs typeface="Calibri" panose="020F0502020204030204" pitchFamily="34" charset="0"/>
              </a:rPr>
              <a:t>(</a:t>
            </a:r>
            <a:r>
              <a:rPr lang="en-CA" dirty="0" err="1">
                <a:latin typeface="Calibri" panose="020F0502020204030204" pitchFamily="34" charset="0"/>
                <a:cs typeface="Calibri" panose="020F0502020204030204" pitchFamily="34" charset="0"/>
              </a:rPr>
              <a:t>Goldblum</a:t>
            </a:r>
            <a:r>
              <a:rPr lang="en-CA" dirty="0">
                <a:latin typeface="Calibri" panose="020F0502020204030204" pitchFamily="34" charset="0"/>
                <a:cs typeface="Calibri" panose="020F0502020204030204" pitchFamily="34" charset="0"/>
              </a:rPr>
              <a:t> &amp; Alant, 2009)</a:t>
            </a: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This can </a:t>
            </a:r>
            <a:r>
              <a:rPr lang="en-CA" sz="2000" b="1" i="1" dirty="0">
                <a:highlight>
                  <a:srgbClr val="FFCD00"/>
                </a:highlight>
                <a:latin typeface="Calibri" panose="020F0502020204030204" pitchFamily="34" charset="0"/>
                <a:cs typeface="Calibri" panose="020F0502020204030204" pitchFamily="34" charset="0"/>
                <a:sym typeface="Quattrocento Sans"/>
              </a:rPr>
              <a:t>impede effective practice</a:t>
            </a:r>
            <a:r>
              <a:rPr lang="en-CA" sz="2000" b="1" i="1"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Case workers, Front-line staff, First responders and Legal/Justice system professionals need training in </a:t>
            </a:r>
            <a:r>
              <a:rPr lang="en-CA" sz="2000" b="1" i="1" dirty="0">
                <a:latin typeface="Calibri" panose="020F0502020204030204" pitchFamily="34" charset="0"/>
                <a:cs typeface="Calibri" panose="020F0502020204030204" pitchFamily="34" charset="0"/>
              </a:rPr>
              <a:t>identifying TBI</a:t>
            </a:r>
            <a:r>
              <a:rPr lang="en-CA" sz="2000" dirty="0">
                <a:latin typeface="Calibri" panose="020F0502020204030204" pitchFamily="34" charset="0"/>
                <a:cs typeface="Calibri" panose="020F0502020204030204" pitchFamily="34" charset="0"/>
              </a:rPr>
              <a:t>, and, in </a:t>
            </a:r>
            <a:r>
              <a:rPr lang="en-CA" sz="2000" b="1" i="1" dirty="0">
                <a:latin typeface="Calibri" panose="020F0502020204030204" pitchFamily="34" charset="0"/>
                <a:cs typeface="Calibri" panose="020F0502020204030204" pitchFamily="34" charset="0"/>
              </a:rPr>
              <a:t>managing</a:t>
            </a:r>
            <a:r>
              <a:rPr lang="en-CA" sz="2000" dirty="0">
                <a:latin typeface="Calibri" panose="020F0502020204030204" pitchFamily="34" charset="0"/>
                <a:cs typeface="Calibri" panose="020F0502020204030204" pitchFamily="34" charset="0"/>
              </a:rPr>
              <a:t>, </a:t>
            </a:r>
            <a:r>
              <a:rPr lang="en-CA" sz="2000" b="1" i="1" dirty="0">
                <a:latin typeface="Calibri" panose="020F0502020204030204" pitchFamily="34" charset="0"/>
                <a:cs typeface="Calibri" panose="020F0502020204030204" pitchFamily="34" charset="0"/>
              </a:rPr>
              <a:t>communicating with</a:t>
            </a:r>
            <a:r>
              <a:rPr lang="en-CA" sz="2000" dirty="0">
                <a:latin typeface="Calibri" panose="020F0502020204030204" pitchFamily="34" charset="0"/>
                <a:cs typeface="Calibri" panose="020F0502020204030204" pitchFamily="34" charset="0"/>
              </a:rPr>
              <a:t>, and </a:t>
            </a:r>
            <a:r>
              <a:rPr lang="en-CA" sz="2000" b="1" i="1" dirty="0">
                <a:latin typeface="Calibri" panose="020F0502020204030204" pitchFamily="34" charset="0"/>
                <a:cs typeface="Calibri" panose="020F0502020204030204" pitchFamily="34" charset="0"/>
              </a:rPr>
              <a:t>providing resources</a:t>
            </a:r>
            <a:r>
              <a:rPr lang="en-CA" sz="2000" dirty="0">
                <a:latin typeface="Calibri" panose="020F0502020204030204" pitchFamily="34" charset="0"/>
                <a:cs typeface="Calibri" panose="020F0502020204030204" pitchFamily="34" charset="0"/>
              </a:rPr>
              <a:t> for those with TBI or suspected TBI in the criminal justice system.</a:t>
            </a:r>
          </a:p>
        </p:txBody>
      </p:sp>
      <p:sp>
        <p:nvSpPr>
          <p:cNvPr id="21" name="Google Shape;682;p39">
            <a:extLst>
              <a:ext uri="{FF2B5EF4-FFF2-40B4-BE49-F238E27FC236}">
                <a16:creationId xmlns:a16="http://schemas.microsoft.com/office/drawing/2014/main" id="{E8C3B8A4-0758-4D59-B04C-4CDA06F40B38}"/>
              </a:ext>
            </a:extLst>
          </p:cNvPr>
          <p:cNvSpPr/>
          <p:nvPr/>
        </p:nvSpPr>
        <p:spPr>
          <a:xfrm>
            <a:off x="701722" y="986597"/>
            <a:ext cx="343912" cy="34393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812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24</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697432"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Bridging the Gaps through Applied Research: </a:t>
            </a:r>
            <a:r>
              <a:rPr lang="en-CA" sz="3000" b="1" dirty="0">
                <a:highlight>
                  <a:srgbClr val="FFCD00"/>
                </a:highlight>
                <a:latin typeface="Calibri" panose="020F0502020204030204" pitchFamily="34" charset="0"/>
                <a:cs typeface="Calibri" panose="020F0502020204030204" pitchFamily="34" charset="0"/>
                <a:sym typeface="Quattrocento Sans"/>
              </a:rPr>
              <a:t>Communication Partner Training </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10207" y="1394463"/>
            <a:ext cx="8734096" cy="3108543"/>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Currently we are conducting a qualitative research study, co-designed and co-created with community stakeholders including individuals with lived experience of TBI, with the end goal to develop staff training materials called ‘Communication Partner Training’. </a:t>
            </a:r>
          </a:p>
          <a:p>
            <a:endParaRPr lang="en-US" sz="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This involves in-depth semi-structured interviews with service users and focus groups with staff.</a:t>
            </a:r>
            <a:endParaRPr lang="en-CA" sz="2000" dirty="0">
              <a:latin typeface="Calibri" panose="020F0502020204030204" pitchFamily="34" charset="0"/>
              <a:cs typeface="Calibri" panose="020F0502020204030204" pitchFamily="34" charset="0"/>
            </a:endParaRPr>
          </a:p>
          <a:p>
            <a:endParaRPr lang="en-CA" sz="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The overarching aim of this research is to improve the communication experience for both the clients and staff, which may help to improve outcomes.</a:t>
            </a:r>
          </a:p>
        </p:txBody>
      </p:sp>
      <p:grpSp>
        <p:nvGrpSpPr>
          <p:cNvPr id="19" name="Google Shape;483;p39">
            <a:extLst>
              <a:ext uri="{FF2B5EF4-FFF2-40B4-BE49-F238E27FC236}">
                <a16:creationId xmlns:a16="http://schemas.microsoft.com/office/drawing/2014/main" id="{3397E1F6-63A7-488D-9AE8-82F907EAC860}"/>
              </a:ext>
            </a:extLst>
          </p:cNvPr>
          <p:cNvGrpSpPr/>
          <p:nvPr/>
        </p:nvGrpSpPr>
        <p:grpSpPr>
          <a:xfrm>
            <a:off x="711225" y="961293"/>
            <a:ext cx="342882" cy="418128"/>
            <a:chOff x="596350" y="929175"/>
            <a:chExt cx="407950" cy="497475"/>
          </a:xfrm>
        </p:grpSpPr>
        <p:sp>
          <p:nvSpPr>
            <p:cNvPr id="20" name="Google Shape;484;p39">
              <a:extLst>
                <a:ext uri="{FF2B5EF4-FFF2-40B4-BE49-F238E27FC236}">
                  <a16:creationId xmlns:a16="http://schemas.microsoft.com/office/drawing/2014/main" id="{D9233A36-937B-421E-B351-4F6DB9584FD0}"/>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85;p39">
              <a:extLst>
                <a:ext uri="{FF2B5EF4-FFF2-40B4-BE49-F238E27FC236}">
                  <a16:creationId xmlns:a16="http://schemas.microsoft.com/office/drawing/2014/main" id="{A87A06E8-D40E-4C67-BC49-C214EDE4A65A}"/>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86;p39">
              <a:extLst>
                <a:ext uri="{FF2B5EF4-FFF2-40B4-BE49-F238E27FC236}">
                  <a16:creationId xmlns:a16="http://schemas.microsoft.com/office/drawing/2014/main" id="{F80ADBF4-F32A-4A09-A0AC-34E7B9E4CF4F}"/>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87;p39">
              <a:extLst>
                <a:ext uri="{FF2B5EF4-FFF2-40B4-BE49-F238E27FC236}">
                  <a16:creationId xmlns:a16="http://schemas.microsoft.com/office/drawing/2014/main" id="{463D9F1B-CE30-42A0-84A2-B873F7F2E9F8}"/>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88;p39">
              <a:extLst>
                <a:ext uri="{FF2B5EF4-FFF2-40B4-BE49-F238E27FC236}">
                  <a16:creationId xmlns:a16="http://schemas.microsoft.com/office/drawing/2014/main" id="{E6BE1E60-1D51-452E-AFA2-9BE4CD83B91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89;p39">
              <a:extLst>
                <a:ext uri="{FF2B5EF4-FFF2-40B4-BE49-F238E27FC236}">
                  <a16:creationId xmlns:a16="http://schemas.microsoft.com/office/drawing/2014/main" id="{245E8D10-BD2A-4244-A419-E67E97F57F0C}"/>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90;p39">
              <a:extLst>
                <a:ext uri="{FF2B5EF4-FFF2-40B4-BE49-F238E27FC236}">
                  <a16:creationId xmlns:a16="http://schemas.microsoft.com/office/drawing/2014/main" id="{D8798CDB-9EA7-472C-A25D-EC4125737123}"/>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492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25</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697432"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Bridging the Gaps through Applied Research: </a:t>
            </a:r>
            <a:r>
              <a:rPr lang="en-CA" sz="3000" b="1" dirty="0">
                <a:highlight>
                  <a:srgbClr val="FFCD00"/>
                </a:highlight>
                <a:latin typeface="Calibri" panose="020F0502020204030204" pitchFamily="34" charset="0"/>
                <a:cs typeface="Calibri" panose="020F0502020204030204" pitchFamily="34" charset="0"/>
                <a:sym typeface="Quattrocento Sans"/>
              </a:rPr>
              <a:t>Communication Partner Training </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10207" y="1448067"/>
            <a:ext cx="8734096" cy="2997744"/>
          </a:xfrm>
          <a:prstGeom prst="rect">
            <a:avLst/>
          </a:prstGeom>
          <a:noFill/>
        </p:spPr>
        <p:txBody>
          <a:bodyPr wrap="square" rtlCol="0">
            <a:spAutoFit/>
          </a:bodyPr>
          <a:lstStyle/>
          <a:p>
            <a:pPr lvl="0">
              <a:lnSpc>
                <a:spcPct val="90000"/>
              </a:lnSpc>
              <a:spcBef>
                <a:spcPts val="500"/>
              </a:spcBef>
              <a:buClrTx/>
            </a:pPr>
            <a:r>
              <a:rPr lang="en-US" sz="2000" kern="1200" dirty="0">
                <a:solidFill>
                  <a:prstClr val="black"/>
                </a:solidFill>
                <a:latin typeface="Calibri" panose="020F0502020204030204"/>
                <a:ea typeface="+mn-ea"/>
                <a:cs typeface="+mn-cs"/>
              </a:rPr>
              <a:t>What is communication partner training (CPT)? </a:t>
            </a:r>
          </a:p>
          <a:p>
            <a:pPr marL="285750" lvl="0" indent="-285750">
              <a:lnSpc>
                <a:spcPct val="90000"/>
              </a:lnSpc>
              <a:spcBef>
                <a:spcPts val="500"/>
              </a:spcBef>
              <a:buClrTx/>
              <a:buFont typeface="Arial" panose="020B0604020202020204" pitchFamily="34" charset="0"/>
              <a:buChar char="•"/>
            </a:pPr>
            <a:r>
              <a:rPr lang="en-US" sz="1800" kern="1200" dirty="0">
                <a:solidFill>
                  <a:prstClr val="black"/>
                </a:solidFill>
                <a:latin typeface="Calibri" panose="020F0502020204030204"/>
                <a:ea typeface="+mn-ea"/>
                <a:cs typeface="+mn-cs"/>
              </a:rPr>
              <a:t>CPT is an evidence based method of enhancing/ optimizing the communication process and the communication environment where communication partners receive specific training on how to: </a:t>
            </a:r>
          </a:p>
          <a:p>
            <a:pPr marL="685800" lvl="1" indent="-228600">
              <a:lnSpc>
                <a:spcPct val="90000"/>
              </a:lnSpc>
              <a:spcBef>
                <a:spcPts val="500"/>
              </a:spcBef>
              <a:buClrTx/>
              <a:buFont typeface="Wingdings" pitchFamily="2" charset="2"/>
              <a:buChar char="ü"/>
            </a:pPr>
            <a:r>
              <a:rPr lang="en-US" sz="1800" kern="1200" dirty="0">
                <a:solidFill>
                  <a:prstClr val="black"/>
                </a:solidFill>
                <a:latin typeface="Calibri" panose="020F0502020204030204"/>
                <a:ea typeface="+mn-ea"/>
                <a:cs typeface="+mn-cs"/>
              </a:rPr>
              <a:t>modify their communication, </a:t>
            </a:r>
          </a:p>
          <a:p>
            <a:pPr marL="685800" lvl="1" indent="-228600">
              <a:lnSpc>
                <a:spcPct val="90000"/>
              </a:lnSpc>
              <a:spcBef>
                <a:spcPts val="500"/>
              </a:spcBef>
              <a:buClrTx/>
              <a:buFont typeface="Wingdings" pitchFamily="2" charset="2"/>
              <a:buChar char="ü"/>
            </a:pPr>
            <a:r>
              <a:rPr lang="en-US" sz="1800" kern="1200" dirty="0">
                <a:solidFill>
                  <a:prstClr val="black"/>
                </a:solidFill>
                <a:latin typeface="Calibri" panose="020F0502020204030204"/>
                <a:ea typeface="+mn-ea"/>
                <a:cs typeface="+mn-cs"/>
              </a:rPr>
              <a:t>engage the person with the communication difficulty in conversation and, </a:t>
            </a:r>
          </a:p>
          <a:p>
            <a:pPr marL="685800" lvl="1" indent="-228600">
              <a:lnSpc>
                <a:spcPct val="90000"/>
              </a:lnSpc>
              <a:spcBef>
                <a:spcPts val="500"/>
              </a:spcBef>
              <a:buClrTx/>
              <a:buFont typeface="Wingdings" pitchFamily="2" charset="2"/>
              <a:buChar char="ü"/>
            </a:pPr>
            <a:r>
              <a:rPr lang="en-US" sz="1800" kern="1200" dirty="0">
                <a:solidFill>
                  <a:prstClr val="black"/>
                </a:solidFill>
                <a:latin typeface="Calibri" panose="020F0502020204030204"/>
              </a:rPr>
              <a:t>identify specific communication breakdowns and repair them.</a:t>
            </a:r>
            <a:endParaRPr lang="en-US" sz="1800" kern="1200" dirty="0">
              <a:solidFill>
                <a:prstClr val="black"/>
              </a:solidFill>
              <a:latin typeface="Calibri" panose="020F0502020204030204"/>
              <a:ea typeface="+mn-ea"/>
              <a:cs typeface="+mn-cs"/>
            </a:endParaRPr>
          </a:p>
          <a:p>
            <a:pPr marL="228600" lvl="0" indent="-228600">
              <a:lnSpc>
                <a:spcPct val="90000"/>
              </a:lnSpc>
              <a:spcBef>
                <a:spcPts val="1000"/>
              </a:spcBef>
              <a:buClrTx/>
              <a:buFont typeface="Arial" panose="020B0604020202020204" pitchFamily="34" charset="0"/>
              <a:buChar char="•"/>
            </a:pPr>
            <a:r>
              <a:rPr lang="en-US" sz="1800" kern="1200" dirty="0">
                <a:solidFill>
                  <a:prstClr val="black"/>
                </a:solidFill>
                <a:latin typeface="Calibri" panose="020F0502020204030204"/>
                <a:ea typeface="+mn-ea"/>
                <a:cs typeface="+mn-cs"/>
              </a:rPr>
              <a:t>Communication partner training programs can empower service providers to interact with greater knowledge and confidence, with individuals with TBI, which will potentially facilitate deeper participation for both parties.</a:t>
            </a:r>
            <a:r>
              <a:rPr lang="en-US" sz="1600" kern="1200" dirty="0">
                <a:solidFill>
                  <a:prstClr val="black"/>
                </a:solidFill>
                <a:latin typeface="Calibri" panose="020F0502020204030204"/>
                <a:ea typeface="+mn-ea"/>
                <a:cs typeface="+mn-cs"/>
              </a:rPr>
              <a:t> </a:t>
            </a:r>
            <a:r>
              <a:rPr lang="en-US" kern="1200" dirty="0">
                <a:solidFill>
                  <a:prstClr val="black"/>
                </a:solidFill>
                <a:latin typeface="Calibri" panose="020F0502020204030204"/>
                <a:ea typeface="+mn-ea"/>
                <a:cs typeface="+mn-cs"/>
              </a:rPr>
              <a:t>(</a:t>
            </a:r>
            <a:r>
              <a:rPr lang="en-US" kern="1200" dirty="0" err="1">
                <a:solidFill>
                  <a:prstClr val="black"/>
                </a:solidFill>
                <a:latin typeface="Calibri" panose="020F0502020204030204"/>
                <a:ea typeface="+mn-ea"/>
                <a:cs typeface="+mn-cs"/>
              </a:rPr>
              <a:t>Goldblum</a:t>
            </a:r>
            <a:r>
              <a:rPr lang="en-US" kern="1200" dirty="0">
                <a:solidFill>
                  <a:prstClr val="black"/>
                </a:solidFill>
                <a:latin typeface="Calibri" panose="020F0502020204030204"/>
                <a:ea typeface="+mn-ea"/>
                <a:cs typeface="+mn-cs"/>
              </a:rPr>
              <a:t> &amp; Alant, 2009)</a:t>
            </a:r>
            <a:endParaRPr lang="en-CA" kern="1200" dirty="0">
              <a:solidFill>
                <a:prstClr val="black"/>
              </a:solidFill>
              <a:latin typeface="Calibri" panose="020F0502020204030204"/>
              <a:ea typeface="+mn-ea"/>
              <a:cs typeface="+mn-cs"/>
            </a:endParaRPr>
          </a:p>
        </p:txBody>
      </p:sp>
      <p:grpSp>
        <p:nvGrpSpPr>
          <p:cNvPr id="19" name="Google Shape;483;p39">
            <a:extLst>
              <a:ext uri="{FF2B5EF4-FFF2-40B4-BE49-F238E27FC236}">
                <a16:creationId xmlns:a16="http://schemas.microsoft.com/office/drawing/2014/main" id="{3397E1F6-63A7-488D-9AE8-82F907EAC860}"/>
              </a:ext>
            </a:extLst>
          </p:cNvPr>
          <p:cNvGrpSpPr/>
          <p:nvPr/>
        </p:nvGrpSpPr>
        <p:grpSpPr>
          <a:xfrm>
            <a:off x="711225" y="961293"/>
            <a:ext cx="342882" cy="418128"/>
            <a:chOff x="596350" y="929175"/>
            <a:chExt cx="407950" cy="497475"/>
          </a:xfrm>
        </p:grpSpPr>
        <p:sp>
          <p:nvSpPr>
            <p:cNvPr id="20" name="Google Shape;484;p39">
              <a:extLst>
                <a:ext uri="{FF2B5EF4-FFF2-40B4-BE49-F238E27FC236}">
                  <a16:creationId xmlns:a16="http://schemas.microsoft.com/office/drawing/2014/main" id="{D9233A36-937B-421E-B351-4F6DB9584FD0}"/>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85;p39">
              <a:extLst>
                <a:ext uri="{FF2B5EF4-FFF2-40B4-BE49-F238E27FC236}">
                  <a16:creationId xmlns:a16="http://schemas.microsoft.com/office/drawing/2014/main" id="{A87A06E8-D40E-4C67-BC49-C214EDE4A65A}"/>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86;p39">
              <a:extLst>
                <a:ext uri="{FF2B5EF4-FFF2-40B4-BE49-F238E27FC236}">
                  <a16:creationId xmlns:a16="http://schemas.microsoft.com/office/drawing/2014/main" id="{F80ADBF4-F32A-4A09-A0AC-34E7B9E4CF4F}"/>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87;p39">
              <a:extLst>
                <a:ext uri="{FF2B5EF4-FFF2-40B4-BE49-F238E27FC236}">
                  <a16:creationId xmlns:a16="http://schemas.microsoft.com/office/drawing/2014/main" id="{463D9F1B-CE30-42A0-84A2-B873F7F2E9F8}"/>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88;p39">
              <a:extLst>
                <a:ext uri="{FF2B5EF4-FFF2-40B4-BE49-F238E27FC236}">
                  <a16:creationId xmlns:a16="http://schemas.microsoft.com/office/drawing/2014/main" id="{E6BE1E60-1D51-452E-AFA2-9BE4CD83B91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89;p39">
              <a:extLst>
                <a:ext uri="{FF2B5EF4-FFF2-40B4-BE49-F238E27FC236}">
                  <a16:creationId xmlns:a16="http://schemas.microsoft.com/office/drawing/2014/main" id="{245E8D10-BD2A-4244-A419-E67E97F57F0C}"/>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90;p39">
              <a:extLst>
                <a:ext uri="{FF2B5EF4-FFF2-40B4-BE49-F238E27FC236}">
                  <a16:creationId xmlns:a16="http://schemas.microsoft.com/office/drawing/2014/main" id="{D8798CDB-9EA7-472C-A25D-EC4125737123}"/>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498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26</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697432"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Bridging the Gaps through Applied Research: </a:t>
            </a:r>
            <a:r>
              <a:rPr lang="en-CA" sz="3000" b="1" dirty="0">
                <a:highlight>
                  <a:srgbClr val="FFCD00"/>
                </a:highlight>
                <a:latin typeface="Calibri" panose="020F0502020204030204" pitchFamily="34" charset="0"/>
                <a:cs typeface="Calibri" panose="020F0502020204030204" pitchFamily="34" charset="0"/>
                <a:sym typeface="Quattrocento Sans"/>
              </a:rPr>
              <a:t>Communication Partner Training </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90035" y="1606172"/>
            <a:ext cx="8734096" cy="2767424"/>
          </a:xfrm>
          <a:prstGeom prst="rect">
            <a:avLst/>
          </a:prstGeom>
          <a:noFill/>
        </p:spPr>
        <p:txBody>
          <a:bodyPr wrap="square" rtlCol="0">
            <a:spAutoFit/>
          </a:bodyPr>
          <a:lstStyle/>
          <a:p>
            <a:pPr lvl="0">
              <a:lnSpc>
                <a:spcPct val="90000"/>
              </a:lnSpc>
              <a:spcBef>
                <a:spcPts val="500"/>
              </a:spcBef>
              <a:buClrTx/>
            </a:pPr>
            <a:r>
              <a:rPr lang="en-US" sz="2000" kern="1200" dirty="0">
                <a:solidFill>
                  <a:prstClr val="black"/>
                </a:solidFill>
                <a:latin typeface="Calibri" panose="020F0502020204030204"/>
                <a:ea typeface="+mn-ea"/>
                <a:cs typeface="+mn-cs"/>
              </a:rPr>
              <a:t>Example: Communication Partner Training in the Criminal Justice System</a:t>
            </a:r>
          </a:p>
          <a:p>
            <a:pPr lvl="0">
              <a:lnSpc>
                <a:spcPct val="90000"/>
              </a:lnSpc>
              <a:spcBef>
                <a:spcPts val="500"/>
              </a:spcBef>
              <a:buClrTx/>
            </a:pPr>
            <a:endParaRPr lang="en-US" sz="1200" kern="1200" dirty="0">
              <a:solidFill>
                <a:prstClr val="black"/>
              </a:solidFill>
              <a:latin typeface="Calibri" panose="020F0502020204030204"/>
              <a:ea typeface="+mn-ea"/>
              <a:cs typeface="+mn-cs"/>
            </a:endParaRPr>
          </a:p>
          <a:p>
            <a:pPr lvl="0">
              <a:lnSpc>
                <a:spcPct val="90000"/>
              </a:lnSpc>
              <a:spcBef>
                <a:spcPts val="500"/>
              </a:spcBef>
              <a:buClrTx/>
            </a:pPr>
            <a:r>
              <a:rPr lang="en-CA" sz="1800" b="1" i="1" dirty="0">
                <a:latin typeface="Calibri" panose="020F0502020204030204" pitchFamily="34" charset="0"/>
                <a:cs typeface="Calibri" panose="020F0502020204030204" pitchFamily="34" charset="0"/>
              </a:rPr>
              <a:t>Training communication partners of people with traumatic brain injury: A randomised controlled trial: Togher et al., 2004: Aphasiology</a:t>
            </a:r>
          </a:p>
          <a:p>
            <a:pPr lvl="0">
              <a:lnSpc>
                <a:spcPct val="90000"/>
              </a:lnSpc>
              <a:spcBef>
                <a:spcPts val="500"/>
              </a:spcBef>
              <a:buClrTx/>
            </a:pPr>
            <a:endParaRPr lang="en-US" sz="1200" kern="1200" dirty="0">
              <a:solidFill>
                <a:prstClr val="black"/>
              </a:solidFill>
              <a:latin typeface="Calibri" panose="020F0502020204030204"/>
              <a:ea typeface="+mn-ea"/>
              <a:cs typeface="+mn-cs"/>
            </a:endParaRPr>
          </a:p>
          <a:p>
            <a:pPr marL="285750" lvl="0" indent="-285750">
              <a:lnSpc>
                <a:spcPct val="90000"/>
              </a:lnSpc>
              <a:spcBef>
                <a:spcPts val="500"/>
              </a:spcBef>
              <a:buClrTx/>
              <a:buFont typeface="Arial" panose="020B0604020202020204" pitchFamily="34" charset="0"/>
              <a:buChar char="•"/>
            </a:pPr>
            <a:r>
              <a:rPr lang="en-CA" sz="1800" kern="1200" dirty="0">
                <a:solidFill>
                  <a:prstClr val="black"/>
                </a:solidFill>
                <a:latin typeface="Calibri" panose="020F0502020204030204"/>
                <a:ea typeface="+mn-ea"/>
                <a:cs typeface="+mn-cs"/>
              </a:rPr>
              <a:t>This study evaluated the effectiveness of a training program aimed at improving the communication of police officers during service encounters with people with TBI. </a:t>
            </a:r>
          </a:p>
          <a:p>
            <a:pPr marL="285750" lvl="0" indent="-285750">
              <a:lnSpc>
                <a:spcPct val="90000"/>
              </a:lnSpc>
              <a:spcBef>
                <a:spcPts val="500"/>
              </a:spcBef>
              <a:buClrTx/>
              <a:buFont typeface="Arial" panose="020B0604020202020204" pitchFamily="34" charset="0"/>
              <a:buChar char="•"/>
            </a:pPr>
            <a:r>
              <a:rPr lang="en-CA" sz="1800" kern="1200" dirty="0">
                <a:solidFill>
                  <a:prstClr val="black"/>
                </a:solidFill>
                <a:latin typeface="Calibri" panose="020F0502020204030204"/>
                <a:ea typeface="+mn-ea"/>
                <a:cs typeface="+mn-cs"/>
              </a:rPr>
              <a:t>Trained police had learned strategies to successfully establish the nature of the inquiry, provide a clear answer to the inquiry and ensure appropriate leave taking, resulting in more efficient, focused interactions. </a:t>
            </a:r>
            <a:endParaRPr lang="en-US" sz="1800" kern="1200" dirty="0">
              <a:solidFill>
                <a:prstClr val="black"/>
              </a:solidFill>
              <a:latin typeface="Calibri" panose="020F0502020204030204"/>
              <a:ea typeface="+mn-ea"/>
              <a:cs typeface="+mn-cs"/>
            </a:endParaRPr>
          </a:p>
        </p:txBody>
      </p:sp>
      <p:grpSp>
        <p:nvGrpSpPr>
          <p:cNvPr id="19" name="Google Shape;483;p39">
            <a:extLst>
              <a:ext uri="{FF2B5EF4-FFF2-40B4-BE49-F238E27FC236}">
                <a16:creationId xmlns:a16="http://schemas.microsoft.com/office/drawing/2014/main" id="{3397E1F6-63A7-488D-9AE8-82F907EAC860}"/>
              </a:ext>
            </a:extLst>
          </p:cNvPr>
          <p:cNvGrpSpPr/>
          <p:nvPr/>
        </p:nvGrpSpPr>
        <p:grpSpPr>
          <a:xfrm>
            <a:off x="711225" y="961293"/>
            <a:ext cx="342882" cy="418128"/>
            <a:chOff x="596350" y="929175"/>
            <a:chExt cx="407950" cy="497475"/>
          </a:xfrm>
        </p:grpSpPr>
        <p:sp>
          <p:nvSpPr>
            <p:cNvPr id="20" name="Google Shape;484;p39">
              <a:extLst>
                <a:ext uri="{FF2B5EF4-FFF2-40B4-BE49-F238E27FC236}">
                  <a16:creationId xmlns:a16="http://schemas.microsoft.com/office/drawing/2014/main" id="{D9233A36-937B-421E-B351-4F6DB9584FD0}"/>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85;p39">
              <a:extLst>
                <a:ext uri="{FF2B5EF4-FFF2-40B4-BE49-F238E27FC236}">
                  <a16:creationId xmlns:a16="http://schemas.microsoft.com/office/drawing/2014/main" id="{A87A06E8-D40E-4C67-BC49-C214EDE4A65A}"/>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86;p39">
              <a:extLst>
                <a:ext uri="{FF2B5EF4-FFF2-40B4-BE49-F238E27FC236}">
                  <a16:creationId xmlns:a16="http://schemas.microsoft.com/office/drawing/2014/main" id="{F80ADBF4-F32A-4A09-A0AC-34E7B9E4CF4F}"/>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87;p39">
              <a:extLst>
                <a:ext uri="{FF2B5EF4-FFF2-40B4-BE49-F238E27FC236}">
                  <a16:creationId xmlns:a16="http://schemas.microsoft.com/office/drawing/2014/main" id="{463D9F1B-CE30-42A0-84A2-B873F7F2E9F8}"/>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88;p39">
              <a:extLst>
                <a:ext uri="{FF2B5EF4-FFF2-40B4-BE49-F238E27FC236}">
                  <a16:creationId xmlns:a16="http://schemas.microsoft.com/office/drawing/2014/main" id="{E6BE1E60-1D51-452E-AFA2-9BE4CD83B91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89;p39">
              <a:extLst>
                <a:ext uri="{FF2B5EF4-FFF2-40B4-BE49-F238E27FC236}">
                  <a16:creationId xmlns:a16="http://schemas.microsoft.com/office/drawing/2014/main" id="{245E8D10-BD2A-4244-A419-E67E97F57F0C}"/>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90;p39">
              <a:extLst>
                <a:ext uri="{FF2B5EF4-FFF2-40B4-BE49-F238E27FC236}">
                  <a16:creationId xmlns:a16="http://schemas.microsoft.com/office/drawing/2014/main" id="{D8798CDB-9EA7-472C-A25D-EC4125737123}"/>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02567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905" y="1485776"/>
            <a:ext cx="4906295" cy="1342719"/>
          </a:xfrm>
        </p:spPr>
        <p:txBody>
          <a:bodyPr/>
          <a:lstStyle/>
          <a:p>
            <a:r>
              <a:rPr lang="en-US" sz="4400" dirty="0">
                <a:latin typeface="Calibri" panose="020F0502020204030204" pitchFamily="34" charset="0"/>
                <a:cs typeface="Calibri" panose="020F0502020204030204" pitchFamily="34" charset="0"/>
              </a:rPr>
              <a:t>How Can </a:t>
            </a:r>
            <a:r>
              <a:rPr lang="en-CA" sz="4400" dirty="0">
                <a:highlight>
                  <a:srgbClr val="FFCD00"/>
                </a:highlight>
                <a:latin typeface="Calibri" panose="020F0502020204030204" pitchFamily="34" charset="0"/>
                <a:cs typeface="Calibri" panose="020F0502020204030204" pitchFamily="34" charset="0"/>
                <a:sym typeface="Quattrocento Sans"/>
              </a:rPr>
              <a:t>You</a:t>
            </a:r>
            <a:r>
              <a:rPr lang="en-US" sz="4400" dirty="0">
                <a:latin typeface="Calibri" panose="020F0502020204030204" pitchFamily="34" charset="0"/>
                <a:cs typeface="Calibri" panose="020F0502020204030204" pitchFamily="34" charset="0"/>
              </a:rPr>
              <a:t> Get Involved? </a:t>
            </a:r>
            <a:endParaRPr lang="en-CA" sz="4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90D1F46-7F4C-417E-8D50-FC8A2E12E6DB}"/>
              </a:ext>
            </a:extLst>
          </p:cNvPr>
          <p:cNvPicPr>
            <a:picLocks noChangeAspect="1"/>
          </p:cNvPicPr>
          <p:nvPr/>
        </p:nvPicPr>
        <p:blipFill>
          <a:blip r:embed="rId2"/>
          <a:stretch>
            <a:fillRect/>
          </a:stretch>
        </p:blipFill>
        <p:spPr>
          <a:xfrm>
            <a:off x="884905" y="3088956"/>
            <a:ext cx="1140051" cy="1140051"/>
          </a:xfrm>
          <a:prstGeom prst="rect">
            <a:avLst/>
          </a:prstGeom>
        </p:spPr>
      </p:pic>
      <p:pic>
        <p:nvPicPr>
          <p:cNvPr id="4" name="Picture 3">
            <a:extLst>
              <a:ext uri="{FF2B5EF4-FFF2-40B4-BE49-F238E27FC236}">
                <a16:creationId xmlns:a16="http://schemas.microsoft.com/office/drawing/2014/main" id="{B1CC5137-3F1D-460C-A1FF-014CC9BF7290}"/>
              </a:ext>
            </a:extLst>
          </p:cNvPr>
          <p:cNvPicPr>
            <a:picLocks noChangeAspect="1"/>
          </p:cNvPicPr>
          <p:nvPr/>
        </p:nvPicPr>
        <p:blipFill>
          <a:blip r:embed="rId3"/>
          <a:stretch>
            <a:fillRect/>
          </a:stretch>
        </p:blipFill>
        <p:spPr>
          <a:xfrm>
            <a:off x="1145365" y="3349416"/>
            <a:ext cx="619130" cy="619130"/>
          </a:xfrm>
          <a:prstGeom prst="rect">
            <a:avLst/>
          </a:prstGeom>
        </p:spPr>
      </p:pic>
      <p:sp>
        <p:nvSpPr>
          <p:cNvPr id="8" name="Google Shape;416;p36">
            <a:extLst>
              <a:ext uri="{FF2B5EF4-FFF2-40B4-BE49-F238E27FC236}">
                <a16:creationId xmlns:a16="http://schemas.microsoft.com/office/drawing/2014/main" id="{E943170D-C145-46BF-8CC9-B6FF6D2C3459}"/>
              </a:ext>
            </a:extLst>
          </p:cNvPr>
          <p:cNvSpPr txBox="1">
            <a:spLocks/>
          </p:cNvSpPr>
          <p:nvPr/>
        </p:nvSpPr>
        <p:spPr>
          <a:xfrm>
            <a:off x="8586952" y="4787048"/>
            <a:ext cx="551398" cy="3191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27</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375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Discussion </a:t>
            </a:r>
          </a:p>
        </p:txBody>
      </p:sp>
      <p:sp>
        <p:nvSpPr>
          <p:cNvPr id="18" name="TextBox 17">
            <a:extLst>
              <a:ext uri="{FF2B5EF4-FFF2-40B4-BE49-F238E27FC236}">
                <a16:creationId xmlns:a16="http://schemas.microsoft.com/office/drawing/2014/main" id="{1C3B8798-8C79-4EC2-B439-DFADE98054AB}"/>
              </a:ext>
            </a:extLst>
          </p:cNvPr>
          <p:cNvSpPr txBox="1"/>
          <p:nvPr/>
        </p:nvSpPr>
        <p:spPr>
          <a:xfrm>
            <a:off x="591220" y="1520495"/>
            <a:ext cx="7827951" cy="1692771"/>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What are the training needs for members of HSJCC regarding TBI and MHA? </a:t>
            </a:r>
          </a:p>
          <a:p>
            <a:endParaRPr lang="en-CA"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What types of knowledge translation materials would be most useful? </a:t>
            </a:r>
          </a:p>
          <a:p>
            <a:pPr marL="342900" indent="-342900">
              <a:buFont typeface="Arial" panose="020B0604020202020204" pitchFamily="34" charset="0"/>
              <a:buChar char="•"/>
            </a:pPr>
            <a:endParaRPr lang="en-CA"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Potential opportunities</a:t>
            </a:r>
          </a:p>
        </p:txBody>
      </p:sp>
      <p:sp>
        <p:nvSpPr>
          <p:cNvPr id="22" name="Rectangle 21">
            <a:extLst>
              <a:ext uri="{FF2B5EF4-FFF2-40B4-BE49-F238E27FC236}">
                <a16:creationId xmlns:a16="http://schemas.microsoft.com/office/drawing/2014/main" id="{8AA4A16C-A310-48EC-8AFE-AA60293CC828}"/>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Google Shape;416;p36">
            <a:extLst>
              <a:ext uri="{FF2B5EF4-FFF2-40B4-BE49-F238E27FC236}">
                <a16:creationId xmlns:a16="http://schemas.microsoft.com/office/drawing/2014/main" id="{26DED241-82EB-4905-86ED-E92F9286F95E}"/>
              </a:ext>
            </a:extLst>
          </p:cNvPr>
          <p:cNvSpPr txBox="1">
            <a:spLocks noGrp="1"/>
          </p:cNvSpPr>
          <p:nvPr>
            <p:ph type="sldNum" idx="12"/>
          </p:nvPr>
        </p:nvSpPr>
        <p:spPr>
          <a:xfrm>
            <a:off x="8586952" y="4787048"/>
            <a:ext cx="551398" cy="31918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
        <p:nvSpPr>
          <p:cNvPr id="24" name="Google Shape;498;p39">
            <a:extLst>
              <a:ext uri="{FF2B5EF4-FFF2-40B4-BE49-F238E27FC236}">
                <a16:creationId xmlns:a16="http://schemas.microsoft.com/office/drawing/2014/main" id="{72E41C92-E025-432D-BBC2-661F10A7EB6B}"/>
              </a:ext>
            </a:extLst>
          </p:cNvPr>
          <p:cNvSpPr/>
          <p:nvPr/>
        </p:nvSpPr>
        <p:spPr>
          <a:xfrm>
            <a:off x="703760" y="990543"/>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Picture 2" descr="A close up of a logo&#10;&#10;Description generated with high confidence">
            <a:extLst>
              <a:ext uri="{FF2B5EF4-FFF2-40B4-BE49-F238E27FC236}">
                <a16:creationId xmlns:a16="http://schemas.microsoft.com/office/drawing/2014/main" id="{6B9FDCE7-2031-48B7-81E8-26AEE28C8451}"/>
              </a:ext>
            </a:extLst>
          </p:cNvPr>
          <p:cNvPicPr>
            <a:picLocks noChangeAspect="1"/>
          </p:cNvPicPr>
          <p:nvPr/>
        </p:nvPicPr>
        <p:blipFill>
          <a:blip r:embed="rId2"/>
          <a:stretch>
            <a:fillRect/>
          </a:stretch>
        </p:blipFill>
        <p:spPr>
          <a:xfrm>
            <a:off x="4505195" y="2969703"/>
            <a:ext cx="1588931" cy="1588931"/>
          </a:xfrm>
          <a:prstGeom prst="rect">
            <a:avLst/>
          </a:prstGeom>
        </p:spPr>
      </p:pic>
    </p:spTree>
    <p:extLst>
      <p:ext uri="{BB962C8B-B14F-4D97-AF65-F5344CB8AC3E}">
        <p14:creationId xmlns:p14="http://schemas.microsoft.com/office/powerpoint/2010/main" val="4155004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Resources</a:t>
            </a:r>
          </a:p>
        </p:txBody>
      </p:sp>
      <p:sp>
        <p:nvSpPr>
          <p:cNvPr id="18" name="TextBox 17">
            <a:extLst>
              <a:ext uri="{FF2B5EF4-FFF2-40B4-BE49-F238E27FC236}">
                <a16:creationId xmlns:a16="http://schemas.microsoft.com/office/drawing/2014/main" id="{1C3B8798-8C79-4EC2-B439-DFADE98054AB}"/>
              </a:ext>
            </a:extLst>
          </p:cNvPr>
          <p:cNvSpPr txBox="1"/>
          <p:nvPr/>
        </p:nvSpPr>
        <p:spPr>
          <a:xfrm>
            <a:off x="204952" y="1553513"/>
            <a:ext cx="8734096" cy="2554545"/>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hlinkClick r:id="rId2"/>
              </a:rPr>
              <a:t>https://www.brainline.org/article/traumatic-brain-injury-guide-criminal-justice-professionals</a:t>
            </a:r>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hlinkClick r:id="rId3"/>
              </a:rPr>
              <a:t>http://www.abistafftraining.info/</a:t>
            </a:r>
            <a:endParaRPr lang="en-CA" sz="2000"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hlinkClick r:id="rId4"/>
              </a:rPr>
              <a:t>https://www.nhchc.org/2011/03/diagnosis-treatment-traumatic-brain-injury/</a:t>
            </a:r>
            <a:r>
              <a:rPr lang="en-CA" sz="2000" dirty="0">
                <a:latin typeface="Calibri" panose="020F0502020204030204" pitchFamily="34" charset="0"/>
                <a:cs typeface="Calibri" panose="020F0502020204030204" pitchFamily="34" charset="0"/>
              </a:rPr>
              <a:t> (Webinar recording: Diagnosis and treatment of TBI: National Healthcare Council for the Homeless)</a:t>
            </a:r>
          </a:p>
        </p:txBody>
      </p:sp>
      <p:grpSp>
        <p:nvGrpSpPr>
          <p:cNvPr id="14" name="Google Shape;491;p39">
            <a:extLst>
              <a:ext uri="{FF2B5EF4-FFF2-40B4-BE49-F238E27FC236}">
                <a16:creationId xmlns:a16="http://schemas.microsoft.com/office/drawing/2014/main" id="{66512108-4D87-41B7-89C5-6E20404CD71F}"/>
              </a:ext>
            </a:extLst>
          </p:cNvPr>
          <p:cNvGrpSpPr/>
          <p:nvPr/>
        </p:nvGrpSpPr>
        <p:grpSpPr>
          <a:xfrm>
            <a:off x="699148" y="1009123"/>
            <a:ext cx="349060" cy="298882"/>
            <a:chOff x="1934025" y="1001650"/>
            <a:chExt cx="415300" cy="355600"/>
          </a:xfrm>
        </p:grpSpPr>
        <p:sp>
          <p:nvSpPr>
            <p:cNvPr id="15" name="Google Shape;492;p39">
              <a:extLst>
                <a:ext uri="{FF2B5EF4-FFF2-40B4-BE49-F238E27FC236}">
                  <a16:creationId xmlns:a16="http://schemas.microsoft.com/office/drawing/2014/main" id="{71CEE15A-3F3E-4D7F-ACBF-D28CC0C38890}"/>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93;p39">
              <a:extLst>
                <a:ext uri="{FF2B5EF4-FFF2-40B4-BE49-F238E27FC236}">
                  <a16:creationId xmlns:a16="http://schemas.microsoft.com/office/drawing/2014/main" id="{6044F666-FC10-4211-A7AD-C4B40BCF7FA1}"/>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94;p39">
              <a:extLst>
                <a:ext uri="{FF2B5EF4-FFF2-40B4-BE49-F238E27FC236}">
                  <a16:creationId xmlns:a16="http://schemas.microsoft.com/office/drawing/2014/main" id="{61CE4E37-002F-44BF-B8F6-9A9ECC0F7616}"/>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95;p39">
              <a:extLst>
                <a:ext uri="{FF2B5EF4-FFF2-40B4-BE49-F238E27FC236}">
                  <a16:creationId xmlns:a16="http://schemas.microsoft.com/office/drawing/2014/main" id="{73E2B487-8A49-4114-B7D0-8308956462BB}"/>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 name="Rectangle 21">
            <a:extLst>
              <a:ext uri="{FF2B5EF4-FFF2-40B4-BE49-F238E27FC236}">
                <a16:creationId xmlns:a16="http://schemas.microsoft.com/office/drawing/2014/main" id="{8AA4A16C-A310-48EC-8AFE-AA60293CC828}"/>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Google Shape;416;p36">
            <a:extLst>
              <a:ext uri="{FF2B5EF4-FFF2-40B4-BE49-F238E27FC236}">
                <a16:creationId xmlns:a16="http://schemas.microsoft.com/office/drawing/2014/main" id="{26DED241-82EB-4905-86ED-E92F9286F95E}"/>
              </a:ext>
            </a:extLst>
          </p:cNvPr>
          <p:cNvSpPr txBox="1">
            <a:spLocks noGrp="1"/>
          </p:cNvSpPr>
          <p:nvPr>
            <p:ph type="sldNum" idx="12"/>
          </p:nvPr>
        </p:nvSpPr>
        <p:spPr>
          <a:xfrm>
            <a:off x="8586952" y="4787048"/>
            <a:ext cx="551398" cy="31918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29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83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CC64C-2834-44C2-90C6-86141E4E8E5A}"/>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D85AF41F-D125-4731-9069-5CDA0516530A}"/>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3</a:t>
            </a:fld>
            <a:endParaRPr lang="en"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5843753"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Brain Injury among Criminal Justice Populations: </a:t>
            </a:r>
            <a:r>
              <a:rPr lang="en-CA" sz="3000" b="1" dirty="0">
                <a:highlight>
                  <a:srgbClr val="FFCD00"/>
                </a:highlight>
                <a:latin typeface="Calibri" panose="020F0502020204030204" pitchFamily="34" charset="0"/>
                <a:cs typeface="Calibri" panose="020F0502020204030204" pitchFamily="34" charset="0"/>
                <a:sym typeface="Quattrocento Sans"/>
              </a:rPr>
              <a:t>Session Overview</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357831" y="1553513"/>
            <a:ext cx="8734096" cy="3108543"/>
          </a:xfrm>
          <a:prstGeom prst="rect">
            <a:avLst/>
          </a:prstGeom>
          <a:noFill/>
        </p:spPr>
        <p:txBody>
          <a:bodyPr wrap="square" rtlCol="0">
            <a:spAutoFit/>
          </a:bodyPr>
          <a:lstStyle/>
          <a:p>
            <a:pPr marL="342900" indent="-342900">
              <a:buFont typeface="+mj-lt"/>
              <a:buAutoNum type="arabicPeriod"/>
            </a:pPr>
            <a:r>
              <a:rPr lang="en-US" sz="2800" dirty="0">
                <a:latin typeface="Calibri" panose="020F0502020204030204" pitchFamily="34" charset="0"/>
                <a:cs typeface="Calibri" panose="020F0502020204030204" pitchFamily="34" charset="0"/>
              </a:rPr>
              <a:t>Our research: Traumatic Brain Injury, Mental Health and Addictions in Vulnerable Populations</a:t>
            </a:r>
          </a:p>
          <a:p>
            <a:pPr marL="342900" indent="-342900">
              <a:buFont typeface="+mj-lt"/>
              <a:buAutoNum type="arabicPeriod"/>
            </a:pPr>
            <a:r>
              <a:rPr lang="en-US" sz="2800" dirty="0">
                <a:latin typeface="Calibri" panose="020F0502020204030204" pitchFamily="34" charset="0"/>
                <a:cs typeface="Calibri" panose="020F0502020204030204" pitchFamily="34" charset="0"/>
              </a:rPr>
              <a:t>Incorporating Sex and Gender into work and research; What does this mean and why is it important?</a:t>
            </a:r>
          </a:p>
          <a:p>
            <a:pPr marL="342900" indent="-342900">
              <a:buFont typeface="+mj-lt"/>
              <a:buAutoNum type="arabicPeriod"/>
            </a:pPr>
            <a:r>
              <a:rPr lang="en-US" sz="2800" dirty="0">
                <a:latin typeface="Calibri" panose="020F0502020204030204" pitchFamily="34" charset="0"/>
                <a:cs typeface="Calibri" panose="020F0502020204030204" pitchFamily="34" charset="0"/>
              </a:rPr>
              <a:t>Traumatic Brain Injury and the Criminal Justice System; What we know &amp; current research program </a:t>
            </a:r>
          </a:p>
          <a:p>
            <a:pPr marL="342900" indent="-342900">
              <a:buFont typeface="+mj-lt"/>
              <a:buAutoNum type="arabicPeriod"/>
            </a:pPr>
            <a:r>
              <a:rPr lang="en-US" sz="2800" dirty="0">
                <a:latin typeface="Calibri" panose="020F0502020204030204" pitchFamily="34" charset="0"/>
                <a:cs typeface="Calibri" panose="020F0502020204030204" pitchFamily="34" charset="0"/>
              </a:rPr>
              <a:t>How can you be involved? </a:t>
            </a:r>
          </a:p>
        </p:txBody>
      </p:sp>
      <p:grpSp>
        <p:nvGrpSpPr>
          <p:cNvPr id="14" name="Google Shape;735;p39">
            <a:extLst>
              <a:ext uri="{FF2B5EF4-FFF2-40B4-BE49-F238E27FC236}">
                <a16:creationId xmlns:a16="http://schemas.microsoft.com/office/drawing/2014/main" id="{7FEEBF79-87A0-4A5A-A99F-79FF57E89ABC}"/>
              </a:ext>
            </a:extLst>
          </p:cNvPr>
          <p:cNvGrpSpPr/>
          <p:nvPr/>
        </p:nvGrpSpPr>
        <p:grpSpPr>
          <a:xfrm>
            <a:off x="679711" y="985578"/>
            <a:ext cx="387933" cy="345971"/>
            <a:chOff x="3927500" y="301425"/>
            <a:chExt cx="461550" cy="411625"/>
          </a:xfrm>
        </p:grpSpPr>
        <p:sp>
          <p:nvSpPr>
            <p:cNvPr id="15" name="Google Shape;736;p39">
              <a:extLst>
                <a:ext uri="{FF2B5EF4-FFF2-40B4-BE49-F238E27FC236}">
                  <a16:creationId xmlns:a16="http://schemas.microsoft.com/office/drawing/2014/main" id="{4EBC622E-D06A-4378-B038-5EA7513ACB6D}"/>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737;p39">
              <a:extLst>
                <a:ext uri="{FF2B5EF4-FFF2-40B4-BE49-F238E27FC236}">
                  <a16:creationId xmlns:a16="http://schemas.microsoft.com/office/drawing/2014/main" id="{79DACBD9-63FC-4B90-9DD8-9A895425F21B}"/>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738;p39">
              <a:extLst>
                <a:ext uri="{FF2B5EF4-FFF2-40B4-BE49-F238E27FC236}">
                  <a16:creationId xmlns:a16="http://schemas.microsoft.com/office/drawing/2014/main" id="{687C4C36-4037-4B7D-9EB3-4D400C7D240E}"/>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739;p39">
              <a:extLst>
                <a:ext uri="{FF2B5EF4-FFF2-40B4-BE49-F238E27FC236}">
                  <a16:creationId xmlns:a16="http://schemas.microsoft.com/office/drawing/2014/main" id="{6D1147B6-B2DE-48F2-A652-5333526B5E80}"/>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740;p39">
              <a:extLst>
                <a:ext uri="{FF2B5EF4-FFF2-40B4-BE49-F238E27FC236}">
                  <a16:creationId xmlns:a16="http://schemas.microsoft.com/office/drawing/2014/main" id="{76D749E9-E0D5-48E7-BC40-1C7616AFE99C}"/>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741;p39">
              <a:extLst>
                <a:ext uri="{FF2B5EF4-FFF2-40B4-BE49-F238E27FC236}">
                  <a16:creationId xmlns:a16="http://schemas.microsoft.com/office/drawing/2014/main" id="{131E0F0C-6DCF-46E2-ABCE-C81EFBB879AA}"/>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742;p39">
              <a:extLst>
                <a:ext uri="{FF2B5EF4-FFF2-40B4-BE49-F238E27FC236}">
                  <a16:creationId xmlns:a16="http://schemas.microsoft.com/office/drawing/2014/main" id="{D721FE1B-FFE7-403E-B4EA-907B3BDA902D}"/>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743;p39">
              <a:extLst>
                <a:ext uri="{FF2B5EF4-FFF2-40B4-BE49-F238E27FC236}">
                  <a16:creationId xmlns:a16="http://schemas.microsoft.com/office/drawing/2014/main" id="{A0BBD0F9-5A83-4A7E-9473-B5FF947705D9}"/>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744;p39">
              <a:extLst>
                <a:ext uri="{FF2B5EF4-FFF2-40B4-BE49-F238E27FC236}">
                  <a16:creationId xmlns:a16="http://schemas.microsoft.com/office/drawing/2014/main" id="{78DDD77B-CBAD-4A70-8420-A19FBDBF3C14}"/>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745;p39">
              <a:extLst>
                <a:ext uri="{FF2B5EF4-FFF2-40B4-BE49-F238E27FC236}">
                  <a16:creationId xmlns:a16="http://schemas.microsoft.com/office/drawing/2014/main" id="{B5CC7EB8-89B1-4055-AEAC-7F36CE309525}"/>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746;p39">
              <a:extLst>
                <a:ext uri="{FF2B5EF4-FFF2-40B4-BE49-F238E27FC236}">
                  <a16:creationId xmlns:a16="http://schemas.microsoft.com/office/drawing/2014/main" id="{172EED4A-5C68-4884-8566-F08CB583DD77}"/>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747;p39">
              <a:extLst>
                <a:ext uri="{FF2B5EF4-FFF2-40B4-BE49-F238E27FC236}">
                  <a16:creationId xmlns:a16="http://schemas.microsoft.com/office/drawing/2014/main" id="{53A8E07F-2D09-4B07-9CCD-2AF53DF59B8F}"/>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748;p39">
              <a:extLst>
                <a:ext uri="{FF2B5EF4-FFF2-40B4-BE49-F238E27FC236}">
                  <a16:creationId xmlns:a16="http://schemas.microsoft.com/office/drawing/2014/main" id="{DD3C19A0-1D8F-4BE0-B204-5016EED0921A}"/>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749;p39">
              <a:extLst>
                <a:ext uri="{FF2B5EF4-FFF2-40B4-BE49-F238E27FC236}">
                  <a16:creationId xmlns:a16="http://schemas.microsoft.com/office/drawing/2014/main" id="{4D821CC0-E2FD-4FFD-BD6F-FC28EB537B8C}"/>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750;p39">
              <a:extLst>
                <a:ext uri="{FF2B5EF4-FFF2-40B4-BE49-F238E27FC236}">
                  <a16:creationId xmlns:a16="http://schemas.microsoft.com/office/drawing/2014/main" id="{F60F2B75-D5A7-42F6-9152-E720A5CD2AB7}"/>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751;p39">
              <a:extLst>
                <a:ext uri="{FF2B5EF4-FFF2-40B4-BE49-F238E27FC236}">
                  <a16:creationId xmlns:a16="http://schemas.microsoft.com/office/drawing/2014/main" id="{F8D0CC9E-44F8-4638-A862-8D30338261D6}"/>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752;p39">
              <a:extLst>
                <a:ext uri="{FF2B5EF4-FFF2-40B4-BE49-F238E27FC236}">
                  <a16:creationId xmlns:a16="http://schemas.microsoft.com/office/drawing/2014/main" id="{20BA4D4D-A481-46BE-ACCE-1123D6BFE925}"/>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753;p39">
              <a:extLst>
                <a:ext uri="{FF2B5EF4-FFF2-40B4-BE49-F238E27FC236}">
                  <a16:creationId xmlns:a16="http://schemas.microsoft.com/office/drawing/2014/main" id="{D297329F-8A53-4121-B900-7CEA6B6586E6}"/>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754;p39">
              <a:extLst>
                <a:ext uri="{FF2B5EF4-FFF2-40B4-BE49-F238E27FC236}">
                  <a16:creationId xmlns:a16="http://schemas.microsoft.com/office/drawing/2014/main" id="{4B705210-1299-49A4-984B-F4F685B53625}"/>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755;p39">
              <a:extLst>
                <a:ext uri="{FF2B5EF4-FFF2-40B4-BE49-F238E27FC236}">
                  <a16:creationId xmlns:a16="http://schemas.microsoft.com/office/drawing/2014/main" id="{A9BD4E68-3CFC-4A2F-A02C-AC44869B645D}"/>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756;p39">
              <a:extLst>
                <a:ext uri="{FF2B5EF4-FFF2-40B4-BE49-F238E27FC236}">
                  <a16:creationId xmlns:a16="http://schemas.microsoft.com/office/drawing/2014/main" id="{8681DACC-AC91-46BD-B69A-24005920C859}"/>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57;p39">
              <a:extLst>
                <a:ext uri="{FF2B5EF4-FFF2-40B4-BE49-F238E27FC236}">
                  <a16:creationId xmlns:a16="http://schemas.microsoft.com/office/drawing/2014/main" id="{2857560A-B10E-40E4-AEEC-3C5F8CC5BD0B}"/>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758;p39">
              <a:extLst>
                <a:ext uri="{FF2B5EF4-FFF2-40B4-BE49-F238E27FC236}">
                  <a16:creationId xmlns:a16="http://schemas.microsoft.com/office/drawing/2014/main" id="{57242840-9059-48DC-97ED-91229DFC81DC}"/>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759;p39">
              <a:extLst>
                <a:ext uri="{FF2B5EF4-FFF2-40B4-BE49-F238E27FC236}">
                  <a16:creationId xmlns:a16="http://schemas.microsoft.com/office/drawing/2014/main" id="{F4941FD5-D5A9-4746-AD6C-99E05065ED4A}"/>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760;p39">
              <a:extLst>
                <a:ext uri="{FF2B5EF4-FFF2-40B4-BE49-F238E27FC236}">
                  <a16:creationId xmlns:a16="http://schemas.microsoft.com/office/drawing/2014/main" id="{91643FCE-29DA-4BEF-8E4E-B37B95DAE7DC}"/>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761;p39">
              <a:extLst>
                <a:ext uri="{FF2B5EF4-FFF2-40B4-BE49-F238E27FC236}">
                  <a16:creationId xmlns:a16="http://schemas.microsoft.com/office/drawing/2014/main" id="{521FE266-B0E0-46DE-8309-51A75B5698C6}"/>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762;p39">
              <a:extLst>
                <a:ext uri="{FF2B5EF4-FFF2-40B4-BE49-F238E27FC236}">
                  <a16:creationId xmlns:a16="http://schemas.microsoft.com/office/drawing/2014/main" id="{140B9495-EE7C-4E43-BACE-5072E4710B9C}"/>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6865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5" name="Rectangle 24">
            <a:extLst>
              <a:ext uri="{FF2B5EF4-FFF2-40B4-BE49-F238E27FC236}">
                <a16:creationId xmlns:a16="http://schemas.microsoft.com/office/drawing/2014/main" id="{C4FA0054-15E0-4361-8335-CB1526BEAF35}"/>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8" name="Google Shape;408;p36"/>
          <p:cNvSpPr txBox="1">
            <a:spLocks noGrp="1"/>
          </p:cNvSpPr>
          <p:nvPr>
            <p:ph type="subTitle" idx="4294967295"/>
          </p:nvPr>
        </p:nvSpPr>
        <p:spPr>
          <a:xfrm>
            <a:off x="2424175" y="1686066"/>
            <a:ext cx="5021400" cy="263544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Calibri" panose="020F0502020204030204" pitchFamily="34" charset="0"/>
                <a:ea typeface="Lora"/>
                <a:cs typeface="Calibri" panose="020F0502020204030204" pitchFamily="34" charset="0"/>
                <a:sym typeface="Lora"/>
              </a:rPr>
              <a:t>Any </a:t>
            </a:r>
            <a:r>
              <a:rPr lang="en" sz="3600" b="1" i="1" dirty="0">
                <a:highlight>
                  <a:srgbClr val="FFCD00"/>
                </a:highlight>
                <a:latin typeface="Calibri" panose="020F0502020204030204" pitchFamily="34" charset="0"/>
                <a:ea typeface="Lora"/>
                <a:cs typeface="Calibri" panose="020F0502020204030204" pitchFamily="34" charset="0"/>
                <a:sym typeface="Lora"/>
              </a:rPr>
              <a:t>questions</a:t>
            </a:r>
            <a:r>
              <a:rPr lang="en" sz="3600" b="1" i="1" dirty="0">
                <a:latin typeface="Calibri" panose="020F0502020204030204" pitchFamily="34" charset="0"/>
                <a:ea typeface="Lora"/>
                <a:cs typeface="Calibri" panose="020F0502020204030204" pitchFamily="34" charset="0"/>
                <a:sym typeface="Lora"/>
              </a:rPr>
              <a:t> ?</a:t>
            </a:r>
            <a:endParaRPr sz="200" dirty="0">
              <a:solidFill>
                <a:schemeClr val="dk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dirty="0">
                <a:solidFill>
                  <a:schemeClr val="dk1"/>
                </a:solidFill>
                <a:latin typeface="Calibri" panose="020F0502020204030204" pitchFamily="34" charset="0"/>
                <a:cs typeface="Calibri" panose="020F0502020204030204" pitchFamily="34" charset="0"/>
              </a:rPr>
              <a:t>You can contact us at</a:t>
            </a:r>
            <a:r>
              <a:rPr lang="en" sz="1800" dirty="0">
                <a:solidFill>
                  <a:schemeClr val="dk1"/>
                </a:solidFill>
                <a:latin typeface="Calibri" panose="020F0502020204030204" pitchFamily="34" charset="0"/>
                <a:cs typeface="Calibri" panose="020F0502020204030204" pitchFamily="34" charset="0"/>
              </a:rPr>
              <a:t> </a:t>
            </a:r>
            <a:endParaRPr sz="1800" dirty="0">
              <a:solidFill>
                <a:schemeClr val="dk1"/>
              </a:solidFill>
              <a:latin typeface="Calibri" panose="020F0502020204030204" pitchFamily="34" charset="0"/>
              <a:cs typeface="Calibri" panose="020F0502020204030204" pitchFamily="34" charset="0"/>
            </a:endParaRPr>
          </a:p>
          <a:p>
            <a:pPr marL="457200" lvl="0" indent="-342900" algn="l" rtl="0">
              <a:spcBef>
                <a:spcPts val="600"/>
              </a:spcBef>
              <a:spcAft>
                <a:spcPts val="0"/>
              </a:spcAft>
              <a:buSzPts val="1800"/>
              <a:buChar char="◉"/>
            </a:pPr>
            <a:r>
              <a:rPr lang="en-CA" dirty="0">
                <a:solidFill>
                  <a:schemeClr val="dk1"/>
                </a:solidFill>
                <a:latin typeface="Calibri" panose="020F0502020204030204" pitchFamily="34" charset="0"/>
                <a:cs typeface="Calibri" panose="020F0502020204030204" pitchFamily="34" charset="0"/>
                <a:hlinkClick r:id="rId3"/>
              </a:rPr>
              <a:t>mathesonf</a:t>
            </a:r>
            <a:r>
              <a:rPr lang="en" dirty="0">
                <a:solidFill>
                  <a:schemeClr val="dk1"/>
                </a:solidFill>
                <a:latin typeface="Calibri" panose="020F0502020204030204" pitchFamily="34" charset="0"/>
                <a:cs typeface="Calibri" panose="020F0502020204030204" pitchFamily="34" charset="0"/>
                <a:hlinkClick r:id="rId3"/>
              </a:rPr>
              <a:t>@</a:t>
            </a:r>
            <a:r>
              <a:rPr lang="en-CA" dirty="0">
                <a:solidFill>
                  <a:schemeClr val="dk1"/>
                </a:solidFill>
                <a:latin typeface="Calibri" panose="020F0502020204030204" pitchFamily="34" charset="0"/>
                <a:cs typeface="Calibri" panose="020F0502020204030204" pitchFamily="34" charset="0"/>
                <a:hlinkClick r:id="rId3"/>
              </a:rPr>
              <a:t>smh.ca</a:t>
            </a:r>
            <a:r>
              <a:rPr lang="en-CA" dirty="0">
                <a:solidFill>
                  <a:schemeClr val="dk1"/>
                </a:solidFill>
                <a:latin typeface="Calibri" panose="020F0502020204030204" pitchFamily="34" charset="0"/>
                <a:cs typeface="Calibri" panose="020F0502020204030204" pitchFamily="34" charset="0"/>
              </a:rPr>
              <a:t> </a:t>
            </a:r>
            <a:endParaRPr dirty="0">
              <a:solidFill>
                <a:schemeClr val="dk1"/>
              </a:solidFill>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CA" dirty="0">
                <a:latin typeface="Calibri" panose="020F0502020204030204" pitchFamily="34" charset="0"/>
                <a:cs typeface="Calibri" panose="020F0502020204030204" pitchFamily="34" charset="0"/>
                <a:hlinkClick r:id="rId4"/>
              </a:rPr>
              <a:t>catherinew.hakes@utoronto.ca</a:t>
            </a:r>
            <a:endParaRPr lang="en-CA" dirty="0">
              <a:latin typeface="Calibri" panose="020F0502020204030204" pitchFamily="34" charset="0"/>
              <a:cs typeface="Calibri" panose="020F0502020204030204" pitchFamily="34" charset="0"/>
            </a:endParaRPr>
          </a:p>
          <a:p>
            <a:pPr indent="-342900">
              <a:spcBef>
                <a:spcPts val="0"/>
              </a:spcBef>
              <a:buSzPts val="1800"/>
            </a:pPr>
            <a:r>
              <a:rPr lang="en-CA" dirty="0">
                <a:latin typeface="Calibri" panose="020F0502020204030204" pitchFamily="34" charset="0"/>
                <a:cs typeface="Calibri" panose="020F0502020204030204" pitchFamily="34" charset="0"/>
                <a:hlinkClick r:id="rId5"/>
              </a:rPr>
              <a:t>angela.colantonio@utoronto.ca</a:t>
            </a:r>
            <a:endParaRPr lang="en-CA" dirty="0">
              <a:latin typeface="Calibri" panose="020F0502020204030204" pitchFamily="34" charset="0"/>
              <a:cs typeface="Calibri" panose="020F0502020204030204" pitchFamily="34" charset="0"/>
            </a:endParaRPr>
          </a:p>
          <a:p>
            <a:pPr indent="-342900">
              <a:spcBef>
                <a:spcPts val="0"/>
              </a:spcBef>
              <a:buSzPts val="1800"/>
            </a:pPr>
            <a:r>
              <a:rPr lang="en-CA" dirty="0">
                <a:latin typeface="Calibri" panose="020F0502020204030204" pitchFamily="34" charset="0"/>
                <a:cs typeface="Calibri" panose="020F0502020204030204" pitchFamily="34" charset="0"/>
                <a:hlinkClick r:id="rId6"/>
              </a:rPr>
              <a:t>tbistudy@smh.ca</a:t>
            </a:r>
            <a:r>
              <a:rPr lang="en-CA"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cxnSp>
        <p:nvCxnSpPr>
          <p:cNvPr id="409" name="Google Shape;409;p36"/>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10" name="Google Shape;410;p36"/>
          <p:cNvSpPr txBox="1">
            <a:spLocks noGrp="1"/>
          </p:cNvSpPr>
          <p:nvPr>
            <p:ph type="ctrTitle" idx="4294967295"/>
          </p:nvPr>
        </p:nvSpPr>
        <p:spPr>
          <a:xfrm>
            <a:off x="2424175" y="816550"/>
            <a:ext cx="3218175"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dirty="0">
                <a:latin typeface="Calibri" panose="020F0502020204030204" pitchFamily="34" charset="0"/>
                <a:cs typeface="Calibri" panose="020F0502020204030204" pitchFamily="34" charset="0"/>
              </a:rPr>
              <a:t>Thank You!</a:t>
            </a:r>
            <a:endParaRPr sz="5000" dirty="0">
              <a:latin typeface="Calibri" panose="020F0502020204030204" pitchFamily="34" charset="0"/>
              <a:cs typeface="Calibri" panose="020F0502020204030204" pitchFamily="34" charset="0"/>
            </a:endParaRPr>
          </a:p>
        </p:txBody>
      </p:sp>
      <p:cxnSp>
        <p:nvCxnSpPr>
          <p:cNvPr id="411" name="Google Shape;411;p36"/>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412" name="Google Shape;412;p36"/>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6"/>
          <p:cNvSpPr txBox="1">
            <a:spLocks noGrp="1"/>
          </p:cNvSpPr>
          <p:nvPr>
            <p:ph type="sldNum" idx="12"/>
          </p:nvPr>
        </p:nvSpPr>
        <p:spPr>
          <a:xfrm>
            <a:off x="8586952" y="4787048"/>
            <a:ext cx="551398" cy="31918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30</a:t>
            </a:fld>
            <a:endParaRPr dirty="0">
              <a:latin typeface="Calibri" panose="020F0502020204030204" pitchFamily="34" charset="0"/>
              <a:cs typeface="Calibri" panose="020F0502020204030204" pitchFamily="34" charset="0"/>
            </a:endParaRPr>
          </a:p>
        </p:txBody>
      </p:sp>
      <p:grpSp>
        <p:nvGrpSpPr>
          <p:cNvPr id="21" name="Google Shape;506;p39">
            <a:extLst>
              <a:ext uri="{FF2B5EF4-FFF2-40B4-BE49-F238E27FC236}">
                <a16:creationId xmlns:a16="http://schemas.microsoft.com/office/drawing/2014/main" id="{99177589-11B6-4150-B81D-5812C92F15A3}"/>
              </a:ext>
            </a:extLst>
          </p:cNvPr>
          <p:cNvGrpSpPr/>
          <p:nvPr/>
        </p:nvGrpSpPr>
        <p:grpSpPr>
          <a:xfrm>
            <a:off x="1084047" y="1209245"/>
            <a:ext cx="639650" cy="439009"/>
            <a:chOff x="564675" y="1700625"/>
            <a:chExt cx="465200" cy="314200"/>
          </a:xfrm>
        </p:grpSpPr>
        <p:sp>
          <p:nvSpPr>
            <p:cNvPr id="22" name="Google Shape;507;p39">
              <a:extLst>
                <a:ext uri="{FF2B5EF4-FFF2-40B4-BE49-F238E27FC236}">
                  <a16:creationId xmlns:a16="http://schemas.microsoft.com/office/drawing/2014/main" id="{7E91E3A2-EF7E-4DE0-8994-114A54AF84AE}"/>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08;p39">
              <a:extLst>
                <a:ext uri="{FF2B5EF4-FFF2-40B4-BE49-F238E27FC236}">
                  <a16:creationId xmlns:a16="http://schemas.microsoft.com/office/drawing/2014/main" id="{A1A0BBF9-3086-4783-919E-6A8220F8C6F7}"/>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09;p39">
              <a:extLst>
                <a:ext uri="{FF2B5EF4-FFF2-40B4-BE49-F238E27FC236}">
                  <a16:creationId xmlns:a16="http://schemas.microsoft.com/office/drawing/2014/main" id="{18DDCFC4-5CB8-4917-A9F4-B1AEF008708B}"/>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697432"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Bridging the Gaps through Applied Research: </a:t>
            </a:r>
            <a:r>
              <a:rPr lang="en-CA" sz="3000" b="1" dirty="0">
                <a:highlight>
                  <a:srgbClr val="FFCD00"/>
                </a:highlight>
                <a:latin typeface="Calibri" panose="020F0502020204030204" pitchFamily="34" charset="0"/>
                <a:cs typeface="Calibri" panose="020F0502020204030204" pitchFamily="34" charset="0"/>
                <a:sym typeface="Quattrocento Sans"/>
              </a:rPr>
              <a:t>Intimate Partner Violence (Aim 4B)</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10207" y="1567528"/>
            <a:ext cx="8734096" cy="2585323"/>
          </a:xfrm>
          <a:prstGeom prst="rect">
            <a:avLst/>
          </a:prstGeom>
          <a:noFill/>
        </p:spPr>
        <p:txBody>
          <a:bodyPr wrap="square" rtlCol="0">
            <a:spAutoFit/>
          </a:bodyPr>
          <a:lstStyle/>
          <a:p>
            <a:r>
              <a:rPr lang="en-CA" sz="2200" b="1" dirty="0">
                <a:latin typeface="Calibri" panose="020F0502020204030204" pitchFamily="34" charset="0"/>
                <a:cs typeface="Calibri" panose="020F0502020204030204" pitchFamily="34" charset="0"/>
              </a:rPr>
              <a:t>Knowledge &amp; Practice Gaps Regarding Women Survivors of Intimate Partner Violence </a:t>
            </a:r>
          </a:p>
          <a:p>
            <a:endParaRPr lang="en-CA" sz="800" b="1" dirty="0">
              <a:latin typeface="Calibri" panose="020F0502020204030204" pitchFamily="34" charset="0"/>
              <a:cs typeface="Calibri" panose="020F0502020204030204" pitchFamily="34" charset="0"/>
            </a:endParaRPr>
          </a:p>
          <a:p>
            <a:r>
              <a:rPr lang="en-CA" sz="2000" b="1" dirty="0">
                <a:latin typeface="Calibri" panose="020F0502020204030204" pitchFamily="34" charset="0"/>
                <a:cs typeface="Calibri" panose="020F0502020204030204" pitchFamily="34" charset="0"/>
              </a:rPr>
              <a:t>Research Goals:</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Explore the degree of understanding of first responders about challenges experienced by brain injured women survivors of IPV</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Identify gaps in service</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Particular interest in issues related to communication </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Develop knowledge and training materials to improve interactions with first responders </a:t>
            </a:r>
          </a:p>
        </p:txBody>
      </p:sp>
      <p:grpSp>
        <p:nvGrpSpPr>
          <p:cNvPr id="19" name="Google Shape;483;p39">
            <a:extLst>
              <a:ext uri="{FF2B5EF4-FFF2-40B4-BE49-F238E27FC236}">
                <a16:creationId xmlns:a16="http://schemas.microsoft.com/office/drawing/2014/main" id="{3397E1F6-63A7-488D-9AE8-82F907EAC860}"/>
              </a:ext>
            </a:extLst>
          </p:cNvPr>
          <p:cNvGrpSpPr/>
          <p:nvPr/>
        </p:nvGrpSpPr>
        <p:grpSpPr>
          <a:xfrm>
            <a:off x="711225" y="961293"/>
            <a:ext cx="342882" cy="418128"/>
            <a:chOff x="596350" y="929175"/>
            <a:chExt cx="407950" cy="497475"/>
          </a:xfrm>
        </p:grpSpPr>
        <p:sp>
          <p:nvSpPr>
            <p:cNvPr id="20" name="Google Shape;484;p39">
              <a:extLst>
                <a:ext uri="{FF2B5EF4-FFF2-40B4-BE49-F238E27FC236}">
                  <a16:creationId xmlns:a16="http://schemas.microsoft.com/office/drawing/2014/main" id="{D9233A36-937B-421E-B351-4F6DB9584FD0}"/>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85;p39">
              <a:extLst>
                <a:ext uri="{FF2B5EF4-FFF2-40B4-BE49-F238E27FC236}">
                  <a16:creationId xmlns:a16="http://schemas.microsoft.com/office/drawing/2014/main" id="{A87A06E8-D40E-4C67-BC49-C214EDE4A65A}"/>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86;p39">
              <a:extLst>
                <a:ext uri="{FF2B5EF4-FFF2-40B4-BE49-F238E27FC236}">
                  <a16:creationId xmlns:a16="http://schemas.microsoft.com/office/drawing/2014/main" id="{F80ADBF4-F32A-4A09-A0AC-34E7B9E4CF4F}"/>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87;p39">
              <a:extLst>
                <a:ext uri="{FF2B5EF4-FFF2-40B4-BE49-F238E27FC236}">
                  <a16:creationId xmlns:a16="http://schemas.microsoft.com/office/drawing/2014/main" id="{463D9F1B-CE30-42A0-84A2-B873F7F2E9F8}"/>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88;p39">
              <a:extLst>
                <a:ext uri="{FF2B5EF4-FFF2-40B4-BE49-F238E27FC236}">
                  <a16:creationId xmlns:a16="http://schemas.microsoft.com/office/drawing/2014/main" id="{E6BE1E60-1D51-452E-AFA2-9BE4CD83B91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89;p39">
              <a:extLst>
                <a:ext uri="{FF2B5EF4-FFF2-40B4-BE49-F238E27FC236}">
                  <a16:creationId xmlns:a16="http://schemas.microsoft.com/office/drawing/2014/main" id="{245E8D10-BD2A-4244-A419-E67E97F57F0C}"/>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90;p39">
              <a:extLst>
                <a:ext uri="{FF2B5EF4-FFF2-40B4-BE49-F238E27FC236}">
                  <a16:creationId xmlns:a16="http://schemas.microsoft.com/office/drawing/2014/main" id="{D8798CDB-9EA7-472C-A25D-EC4125737123}"/>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 name="Rectangle 27">
            <a:extLst>
              <a:ext uri="{FF2B5EF4-FFF2-40B4-BE49-F238E27FC236}">
                <a16:creationId xmlns:a16="http://schemas.microsoft.com/office/drawing/2014/main" id="{2DDBF561-904F-46A3-9D0B-9E823C18AA55}"/>
              </a:ext>
            </a:extLst>
          </p:cNvPr>
          <p:cNvSpPr/>
          <p:nvPr/>
        </p:nvSpPr>
        <p:spPr>
          <a:xfrm>
            <a:off x="0" y="4824247"/>
            <a:ext cx="9138350" cy="319203"/>
          </a:xfrm>
          <a:prstGeom prst="rect">
            <a:avLst/>
          </a:prstGeom>
          <a:solidFill>
            <a:srgbClr val="FFCD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Slide Number Placeholder 1">
            <a:extLst>
              <a:ext uri="{FF2B5EF4-FFF2-40B4-BE49-F238E27FC236}">
                <a16:creationId xmlns:a16="http://schemas.microsoft.com/office/drawing/2014/main" id="{045D011D-AC11-44FB-855A-6E2E8D7125D4}"/>
              </a:ext>
            </a:extLst>
          </p:cNvPr>
          <p:cNvSpPr txBox="1">
            <a:spLocks/>
          </p:cNvSpPr>
          <p:nvPr/>
        </p:nvSpPr>
        <p:spPr>
          <a:xfrm>
            <a:off x="8543227" y="481291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1pPr>
            <a:lvl2pPr marR="0" lvl="1"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2pPr>
            <a:lvl3pPr marR="0" lvl="2"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3pPr>
            <a:lvl4pPr marR="0" lvl="3"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4pPr>
            <a:lvl5pPr marR="0" lvl="4"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5pPr>
            <a:lvl6pPr marR="0" lvl="5"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6pPr>
            <a:lvl7pPr marR="0" lvl="6"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7pPr>
            <a:lvl8pPr marR="0" lvl="7"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8pPr>
            <a:lvl9pPr marR="0" lvl="8" algn="r" rtl="0">
              <a:lnSpc>
                <a:spcPct val="100000"/>
              </a:lnSpc>
              <a:spcBef>
                <a:spcPts val="0"/>
              </a:spcBef>
              <a:spcAft>
                <a:spcPts val="0"/>
              </a:spcAft>
              <a:buClr>
                <a:srgbClr val="000000"/>
              </a:buClr>
              <a:buFont typeface="Arial"/>
              <a:buNone/>
              <a:defRPr sz="1000" b="0" i="0" u="none" strike="noStrike" cap="none">
                <a:solidFill>
                  <a:srgbClr val="1D1D1B"/>
                </a:solidFill>
                <a:latin typeface="Lora"/>
                <a:ea typeface="Lora"/>
                <a:cs typeface="Lora"/>
                <a:sym typeface="Lora"/>
              </a:defRPr>
            </a:lvl9pPr>
          </a:lstStyle>
          <a:p>
            <a:fld id="{00000000-1234-1234-1234-123412341234}" type="slidenum">
              <a:rPr lang="en" smtClean="0">
                <a:latin typeface="Calibri" panose="020F0502020204030204" pitchFamily="34" charset="0"/>
                <a:cs typeface="Calibri" panose="020F0502020204030204" pitchFamily="34" charset="0"/>
              </a:rPr>
              <a:pPr/>
              <a:t>31</a:t>
            </a:fld>
            <a:endParaRPr lang="e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58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65BF3EF-8BA3-4FDD-84DC-939EFAE42FF2}"/>
              </a:ext>
            </a:extLst>
          </p:cNvPr>
          <p:cNvGrpSpPr/>
          <p:nvPr/>
        </p:nvGrpSpPr>
        <p:grpSpPr>
          <a:xfrm>
            <a:off x="0" y="917086"/>
            <a:ext cx="9144000" cy="512302"/>
            <a:chOff x="0" y="633315"/>
            <a:chExt cx="9144000" cy="512302"/>
          </a:xfrm>
        </p:grpSpPr>
        <p:cxnSp>
          <p:nvCxnSpPr>
            <p:cNvPr id="6" name="Straight Connector 5">
              <a:extLst>
                <a:ext uri="{FF2B5EF4-FFF2-40B4-BE49-F238E27FC236}">
                  <a16:creationId xmlns:a16="http://schemas.microsoft.com/office/drawing/2014/main" id="{DF68FB02-2818-4347-AD3E-ADA9CA2FA8B4}"/>
                </a:ext>
              </a:extLst>
            </p:cNvPr>
            <p:cNvCxnSpPr>
              <a:cxnSpLocks/>
            </p:cNvCxnSpPr>
            <p:nvPr/>
          </p:nvCxnSpPr>
          <p:spPr>
            <a:xfrm>
              <a:off x="0" y="874793"/>
              <a:ext cx="9144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D2E9495-7D84-4EEF-9CA3-36B495C14DA5}"/>
                </a:ext>
              </a:extLst>
            </p:cNvPr>
            <p:cNvSpPr/>
            <p:nvPr/>
          </p:nvSpPr>
          <p:spPr>
            <a:xfrm>
              <a:off x="591220" y="633315"/>
              <a:ext cx="564917" cy="512302"/>
            </a:xfrm>
            <a:prstGeom prst="ellipse">
              <a:avLst/>
            </a:prstGeom>
            <a:solidFill>
              <a:srgbClr val="FFCD00"/>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Google Shape;434;p38">
            <a:extLst>
              <a:ext uri="{FF2B5EF4-FFF2-40B4-BE49-F238E27FC236}">
                <a16:creationId xmlns:a16="http://schemas.microsoft.com/office/drawing/2014/main" id="{FAD93010-6F01-4D5E-95F5-D610F669298C}"/>
              </a:ext>
            </a:extLst>
          </p:cNvPr>
          <p:cNvSpPr txBox="1">
            <a:spLocks/>
          </p:cNvSpPr>
          <p:nvPr/>
        </p:nvSpPr>
        <p:spPr>
          <a:xfrm>
            <a:off x="1246871" y="113610"/>
            <a:ext cx="7697432" cy="920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000" b="1" dirty="0">
                <a:latin typeface="Calibri" panose="020F0502020204030204" pitchFamily="34" charset="0"/>
                <a:cs typeface="Calibri" panose="020F0502020204030204" pitchFamily="34" charset="0"/>
              </a:rPr>
              <a:t>Bridging the Gaps through Applied Research: </a:t>
            </a:r>
            <a:r>
              <a:rPr lang="en-CA" sz="3000" b="1" dirty="0">
                <a:highlight>
                  <a:srgbClr val="FFCD00"/>
                </a:highlight>
                <a:latin typeface="Calibri" panose="020F0502020204030204" pitchFamily="34" charset="0"/>
                <a:cs typeface="Calibri" panose="020F0502020204030204" pitchFamily="34" charset="0"/>
                <a:sym typeface="Quattrocento Sans"/>
              </a:rPr>
              <a:t>Criminal Justice (Aim 4A)</a:t>
            </a:r>
            <a:endParaRPr lang="en-CA" sz="30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3B8798-8C79-4EC2-B439-DFADE98054AB}"/>
              </a:ext>
            </a:extLst>
          </p:cNvPr>
          <p:cNvSpPr txBox="1"/>
          <p:nvPr/>
        </p:nvSpPr>
        <p:spPr>
          <a:xfrm>
            <a:off x="210207" y="1567528"/>
            <a:ext cx="8734096" cy="2523768"/>
          </a:xfrm>
          <a:prstGeom prst="rect">
            <a:avLst/>
          </a:prstGeom>
          <a:noFill/>
        </p:spPr>
        <p:txBody>
          <a:bodyPr wrap="square" rtlCol="0">
            <a:spAutoFit/>
          </a:bodyPr>
          <a:lstStyle/>
          <a:p>
            <a:r>
              <a:rPr lang="en-CA" sz="2200" b="1" dirty="0">
                <a:latin typeface="Calibri" panose="020F0502020204030204" pitchFamily="34" charset="0"/>
                <a:cs typeface="Calibri" panose="020F0502020204030204" pitchFamily="34" charset="0"/>
              </a:rPr>
              <a:t>Traumatic Brain Injury and the Justice System </a:t>
            </a:r>
          </a:p>
          <a:p>
            <a:endParaRPr lang="en-CA" sz="800" b="1" dirty="0">
              <a:latin typeface="Calibri" panose="020F0502020204030204" pitchFamily="34" charset="0"/>
              <a:cs typeface="Calibri" panose="020F0502020204030204" pitchFamily="34" charset="0"/>
            </a:endParaRPr>
          </a:p>
          <a:p>
            <a:r>
              <a:rPr lang="en-CA" sz="2000" b="1" dirty="0">
                <a:latin typeface="Calibri" panose="020F0502020204030204" pitchFamily="34" charset="0"/>
                <a:cs typeface="Calibri" panose="020F0502020204030204" pitchFamily="34" charset="0"/>
              </a:rPr>
              <a:t>Research Goals:</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To identify gaps in knowledge and practice among front-line staff, service providers and decision-makers regarding criminalized individuals with a TBI and MHA</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Focus on issues related to communication and communication practices</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Additional focus on sex and gender specific needs</a:t>
            </a:r>
          </a:p>
          <a:p>
            <a:pPr marL="342900" lvl="7" indent="-342900">
              <a:buFont typeface="Arial" panose="020B0604020202020204" pitchFamily="34" charset="0"/>
              <a:buChar char="•"/>
            </a:pPr>
            <a:r>
              <a:rPr lang="en-CA" sz="1800" dirty="0">
                <a:latin typeface="Calibri" panose="020F0502020204030204" pitchFamily="34" charset="0"/>
                <a:cs typeface="Calibri" panose="020F0502020204030204" pitchFamily="34" charset="0"/>
              </a:rPr>
              <a:t>To create knowledge and training materials to support communication best practices for front-line workers</a:t>
            </a:r>
          </a:p>
        </p:txBody>
      </p:sp>
      <p:grpSp>
        <p:nvGrpSpPr>
          <p:cNvPr id="19" name="Google Shape;483;p39">
            <a:extLst>
              <a:ext uri="{FF2B5EF4-FFF2-40B4-BE49-F238E27FC236}">
                <a16:creationId xmlns:a16="http://schemas.microsoft.com/office/drawing/2014/main" id="{3397E1F6-63A7-488D-9AE8-82F907EAC860}"/>
              </a:ext>
            </a:extLst>
          </p:cNvPr>
          <p:cNvGrpSpPr/>
          <p:nvPr/>
        </p:nvGrpSpPr>
        <p:grpSpPr>
          <a:xfrm>
            <a:off x="711225" y="961293"/>
            <a:ext cx="342882" cy="418128"/>
            <a:chOff x="596350" y="929175"/>
            <a:chExt cx="407950" cy="497475"/>
          </a:xfrm>
        </p:grpSpPr>
        <p:sp>
          <p:nvSpPr>
            <p:cNvPr id="20" name="Google Shape;484;p39">
              <a:extLst>
                <a:ext uri="{FF2B5EF4-FFF2-40B4-BE49-F238E27FC236}">
                  <a16:creationId xmlns:a16="http://schemas.microsoft.com/office/drawing/2014/main" id="{D9233A36-937B-421E-B351-4F6DB9584FD0}"/>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85;p39">
              <a:extLst>
                <a:ext uri="{FF2B5EF4-FFF2-40B4-BE49-F238E27FC236}">
                  <a16:creationId xmlns:a16="http://schemas.microsoft.com/office/drawing/2014/main" id="{A87A06E8-D40E-4C67-BC49-C214EDE4A65A}"/>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86;p39">
              <a:extLst>
                <a:ext uri="{FF2B5EF4-FFF2-40B4-BE49-F238E27FC236}">
                  <a16:creationId xmlns:a16="http://schemas.microsoft.com/office/drawing/2014/main" id="{F80ADBF4-F32A-4A09-A0AC-34E7B9E4CF4F}"/>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87;p39">
              <a:extLst>
                <a:ext uri="{FF2B5EF4-FFF2-40B4-BE49-F238E27FC236}">
                  <a16:creationId xmlns:a16="http://schemas.microsoft.com/office/drawing/2014/main" id="{463D9F1B-CE30-42A0-84A2-B873F7F2E9F8}"/>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88;p39">
              <a:extLst>
                <a:ext uri="{FF2B5EF4-FFF2-40B4-BE49-F238E27FC236}">
                  <a16:creationId xmlns:a16="http://schemas.microsoft.com/office/drawing/2014/main" id="{E6BE1E60-1D51-452E-AFA2-9BE4CD83B91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89;p39">
              <a:extLst>
                <a:ext uri="{FF2B5EF4-FFF2-40B4-BE49-F238E27FC236}">
                  <a16:creationId xmlns:a16="http://schemas.microsoft.com/office/drawing/2014/main" id="{245E8D10-BD2A-4244-A419-E67E97F57F0C}"/>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90;p39">
              <a:extLst>
                <a:ext uri="{FF2B5EF4-FFF2-40B4-BE49-F238E27FC236}">
                  <a16:creationId xmlns:a16="http://schemas.microsoft.com/office/drawing/2014/main" id="{D8798CDB-9EA7-472C-A25D-EC4125737123}"/>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 name="Rectangle 27">
            <a:extLst>
              <a:ext uri="{FF2B5EF4-FFF2-40B4-BE49-F238E27FC236}">
                <a16:creationId xmlns:a16="http://schemas.microsoft.com/office/drawing/2014/main" id="{62E55E8C-81FB-4388-83F0-E91C1F8F5815}"/>
              </a:ext>
            </a:extLst>
          </p:cNvPr>
          <p:cNvSpPr/>
          <p:nvPr/>
        </p:nvSpPr>
        <p:spPr>
          <a:xfrm>
            <a:off x="0" y="4824247"/>
            <a:ext cx="9138350" cy="319203"/>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Slide Number Placeholder 1">
            <a:extLst>
              <a:ext uri="{FF2B5EF4-FFF2-40B4-BE49-F238E27FC236}">
                <a16:creationId xmlns:a16="http://schemas.microsoft.com/office/drawing/2014/main" id="{5842080B-3BD1-46DC-BCA3-88498C6AB34C}"/>
              </a:ext>
            </a:extLst>
          </p:cNvPr>
          <p:cNvSpPr>
            <a:spLocks noGrp="1"/>
          </p:cNvSpPr>
          <p:nvPr>
            <p:ph type="sldNum" idx="12"/>
          </p:nvPr>
        </p:nvSpPr>
        <p:spPr>
          <a:xfrm>
            <a:off x="8543227" y="4812911"/>
            <a:ext cx="548700" cy="393600"/>
          </a:xfrm>
        </p:spPr>
        <p:txBody>
          <a:bodyPr/>
          <a:lstStyle/>
          <a:p>
            <a:pPr marL="0" lvl="0" indent="0" algn="r" rtl="0">
              <a:spcBef>
                <a:spcPts val="0"/>
              </a:spcBef>
              <a:spcAft>
                <a:spcPts val="0"/>
              </a:spcAft>
              <a:buNone/>
            </a:pPr>
            <a:fld id="{00000000-1234-1234-1234-123412341234}" type="slidenum">
              <a:rPr lang="en" sz="1000" smtClean="0">
                <a:solidFill>
                  <a:schemeClr val="tx1"/>
                </a:solidFill>
                <a:latin typeface="Calibri" panose="020F0502020204030204" pitchFamily="34" charset="0"/>
                <a:cs typeface="Calibri" panose="020F0502020204030204" pitchFamily="34" charset="0"/>
              </a:rPr>
              <a:t>32</a:t>
            </a:fld>
            <a:endParaRPr lang="en"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42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7350" y="462115"/>
            <a:ext cx="5886450" cy="1946787"/>
          </a:xfrm>
        </p:spPr>
        <p:txBody>
          <a:bodyPr/>
          <a:lstStyle/>
          <a:p>
            <a:r>
              <a:rPr lang="en-US" sz="4050" dirty="0">
                <a:latin typeface="Arial" charset="0"/>
                <a:ea typeface="Arial" charset="0"/>
                <a:cs typeface="Arial" charset="0"/>
              </a:rPr>
              <a:t>Integrating Brain Injury, Mental Health, and Addictions </a:t>
            </a:r>
          </a:p>
        </p:txBody>
      </p:sp>
      <p:sp>
        <p:nvSpPr>
          <p:cNvPr id="3" name="Text Placeholder 2"/>
          <p:cNvSpPr>
            <a:spLocks noGrp="1"/>
          </p:cNvSpPr>
          <p:nvPr>
            <p:ph type="body" idx="1"/>
          </p:nvPr>
        </p:nvSpPr>
        <p:spPr>
          <a:xfrm>
            <a:off x="1400175" y="3200400"/>
            <a:ext cx="6229350" cy="914400"/>
          </a:xfrm>
        </p:spPr>
        <p:txBody>
          <a:bodyPr/>
          <a:lstStyle/>
          <a:p>
            <a:pPr algn="l"/>
            <a:r>
              <a:rPr lang="en-US" dirty="0"/>
              <a:t>Colantonio, A. (PI). </a:t>
            </a:r>
            <a:r>
              <a:rPr lang="en-US" b="0" dirty="0"/>
              <a:t>Chan, V. Mann. R., Balogh, R., Kirsh, B., Nalder, E., Kontos, P., Wiseman-Hakes, C., Matheson, F., Riopelle, R., Grigorovich, A., Haag, L. </a:t>
            </a:r>
          </a:p>
          <a:p>
            <a:pPr algn="l"/>
            <a:endParaRPr lang="en-US" b="0" dirty="0"/>
          </a:p>
          <a:p>
            <a:pPr algn="l"/>
            <a:r>
              <a:rPr lang="en-US" b="0" dirty="0"/>
              <a:t>Funding by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350" y="4114801"/>
            <a:ext cx="1771650" cy="787400"/>
          </a:xfrm>
          <a:prstGeom prst="rect">
            <a:avLst/>
          </a:prstGeom>
        </p:spPr>
      </p:pic>
      <p:sp>
        <p:nvSpPr>
          <p:cNvPr id="5" name="Slide Number Placeholder 1">
            <a:extLst>
              <a:ext uri="{FF2B5EF4-FFF2-40B4-BE49-F238E27FC236}">
                <a16:creationId xmlns:a16="http://schemas.microsoft.com/office/drawing/2014/main" id="{67B37B0B-725A-4EF2-8EBE-BFF0F4FF5E62}"/>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 sz="1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3350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25F0C19-D808-4235-B71D-44541A0663C3}"/>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itle 1">
            <a:extLst>
              <a:ext uri="{FF2B5EF4-FFF2-40B4-BE49-F238E27FC236}">
                <a16:creationId xmlns:a16="http://schemas.microsoft.com/office/drawing/2014/main" id="{DDD68ECA-76DA-470F-8840-EB058A58C73F}"/>
              </a:ext>
            </a:extLst>
          </p:cNvPr>
          <p:cNvSpPr txBox="1">
            <a:spLocks/>
          </p:cNvSpPr>
          <p:nvPr/>
        </p:nvSpPr>
        <p:spPr>
          <a:xfrm>
            <a:off x="306972" y="176743"/>
            <a:ext cx="7962525"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Project Goal</a:t>
            </a:r>
            <a:endParaRPr lang="en-CA" sz="3000" b="1" dirty="0">
              <a:latin typeface="Calibri" panose="020F0502020204030204" pitchFamily="34" charset="0"/>
              <a:cs typeface="Calibri" panose="020F0502020204030204" pitchFamily="34" charset="0"/>
            </a:endParaRPr>
          </a:p>
        </p:txBody>
      </p:sp>
      <p:sp>
        <p:nvSpPr>
          <p:cNvPr id="26" name="Slide Number Placeholder 1">
            <a:extLst>
              <a:ext uri="{FF2B5EF4-FFF2-40B4-BE49-F238E27FC236}">
                <a16:creationId xmlns:a16="http://schemas.microsoft.com/office/drawing/2014/main" id="{268EC6F0-82C4-43C0-B3DE-B80627E68C64}"/>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5</a:t>
            </a:fld>
            <a:endParaRPr lang="en" sz="1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E95733A-F902-4531-A653-7C4E74EA9CEA}"/>
              </a:ext>
            </a:extLst>
          </p:cNvPr>
          <p:cNvSpPr txBox="1"/>
          <p:nvPr/>
        </p:nvSpPr>
        <p:spPr>
          <a:xfrm>
            <a:off x="306971" y="1185651"/>
            <a:ext cx="8385084" cy="3600986"/>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To facilitate the integration of services for men and women with traumatic brain injury (TBI) and mental health and/or addiction (MHA), by addressing relevant knowledge gaps about TBI and MHA, promoting meaningful cross-sectoral engagement with decision makers through research and knowledge translation activities. </a:t>
            </a:r>
            <a:endParaRPr lang="en-CA" sz="2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600" dirty="0">
                <a:latin typeface="Calibri" panose="020F0502020204030204" pitchFamily="34" charset="0"/>
                <a:cs typeface="Calibri" panose="020F0502020204030204" pitchFamily="34" charset="0"/>
              </a:rPr>
              <a:t>Explicit consideration of sex and gender throughout</a:t>
            </a: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57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2A85E57-18F3-4C3C-84D5-5A3405791E8C}"/>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4" name="Title 1">
            <a:extLst>
              <a:ext uri="{FF2B5EF4-FFF2-40B4-BE49-F238E27FC236}">
                <a16:creationId xmlns:a16="http://schemas.microsoft.com/office/drawing/2014/main" id="{E0D513AD-933B-4B78-8EE8-EC24E1986250}"/>
              </a:ext>
            </a:extLst>
          </p:cNvPr>
          <p:cNvSpPr txBox="1">
            <a:spLocks/>
          </p:cNvSpPr>
          <p:nvPr/>
        </p:nvSpPr>
        <p:spPr>
          <a:xfrm>
            <a:off x="391059" y="164967"/>
            <a:ext cx="5654195"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Generously Supported By </a:t>
            </a:r>
            <a:endParaRPr lang="en-CA" sz="30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97479F7-DBF4-43FB-A56B-44440DC6897D}"/>
              </a:ext>
            </a:extLst>
          </p:cNvPr>
          <p:cNvPicPr>
            <a:picLocks noChangeAspect="1"/>
          </p:cNvPicPr>
          <p:nvPr/>
        </p:nvPicPr>
        <p:blipFill>
          <a:blip r:embed="rId3"/>
          <a:stretch>
            <a:fillRect/>
          </a:stretch>
        </p:blipFill>
        <p:spPr>
          <a:xfrm>
            <a:off x="408294" y="891863"/>
            <a:ext cx="8321761" cy="4102964"/>
          </a:xfrm>
          <a:prstGeom prst="rect">
            <a:avLst/>
          </a:prstGeom>
        </p:spPr>
      </p:pic>
      <p:sp>
        <p:nvSpPr>
          <p:cNvPr id="6" name="Slide Number Placeholder 1">
            <a:extLst>
              <a:ext uri="{FF2B5EF4-FFF2-40B4-BE49-F238E27FC236}">
                <a16:creationId xmlns:a16="http://schemas.microsoft.com/office/drawing/2014/main" id="{05AF7A6F-A819-4A4F-B13B-8030A535EDF2}"/>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6</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14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8276" y="1180524"/>
            <a:ext cx="2757764" cy="809369"/>
            <a:chOff x="535026" y="1326794"/>
            <a:chExt cx="3677019" cy="1079159"/>
          </a:xfrm>
        </p:grpSpPr>
        <p:pic>
          <p:nvPicPr>
            <p:cNvPr id="4" name="Picture 3"/>
            <p:cNvPicPr>
              <a:picLocks noChangeAspect="1"/>
            </p:cNvPicPr>
            <p:nvPr/>
          </p:nvPicPr>
          <p:blipFill>
            <a:blip r:embed="rId3"/>
            <a:stretch>
              <a:fillRect/>
            </a:stretch>
          </p:blipFill>
          <p:spPr>
            <a:xfrm>
              <a:off x="535026" y="1326794"/>
              <a:ext cx="1020888" cy="1079159"/>
            </a:xfrm>
            <a:prstGeom prst="rect">
              <a:avLst/>
            </a:prstGeom>
          </p:spPr>
        </p:pic>
        <p:sp>
          <p:nvSpPr>
            <p:cNvPr id="16" name="TextBox 15"/>
            <p:cNvSpPr txBox="1"/>
            <p:nvPr/>
          </p:nvSpPr>
          <p:spPr>
            <a:xfrm>
              <a:off x="1606203" y="1355338"/>
              <a:ext cx="2605842" cy="1046440"/>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Angela Colantonio</a:t>
              </a:r>
            </a:p>
            <a:p>
              <a:pPr defTabSz="685800">
                <a:buClrTx/>
              </a:pPr>
              <a:r>
                <a:rPr lang="en-US" sz="1050" b="1" kern="1200" dirty="0">
                  <a:solidFill>
                    <a:srgbClr val="0070C0"/>
                  </a:solidFill>
                  <a:latin typeface="Calibri" panose="020F0502020204030204"/>
                  <a:ea typeface="+mn-ea"/>
                  <a:cs typeface="+mn-cs"/>
                </a:rPr>
                <a:t>Principal Investigator</a:t>
              </a:r>
            </a:p>
            <a:p>
              <a:pPr defTabSz="685800">
                <a:buClrTx/>
              </a:pPr>
              <a:r>
                <a:rPr lang="en-US" sz="1050" kern="1200" dirty="0">
                  <a:solidFill>
                    <a:prstClr val="black"/>
                  </a:solidFill>
                  <a:latin typeface="Calibri" panose="020F0502020204030204"/>
                  <a:ea typeface="+mn-ea"/>
                  <a:cs typeface="+mn-cs"/>
                </a:rPr>
                <a:t>University of Toronto</a:t>
              </a:r>
            </a:p>
            <a:p>
              <a:pPr defTabSz="685800">
                <a:buClrTx/>
              </a:pPr>
              <a:r>
                <a:rPr lang="en-US" sz="1050" kern="1200" dirty="0">
                  <a:solidFill>
                    <a:prstClr val="black"/>
                  </a:solidFill>
                  <a:latin typeface="Calibri" panose="020F0502020204030204"/>
                  <a:ea typeface="+mn-ea"/>
                  <a:cs typeface="+mn-cs"/>
                  <a:hlinkClick r:id="rId4"/>
                </a:rPr>
                <a:t>angela.colantonio@utoronto.ca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19" name="Group 18"/>
          <p:cNvGrpSpPr/>
          <p:nvPr/>
        </p:nvGrpSpPr>
        <p:grpSpPr>
          <a:xfrm>
            <a:off x="121360" y="2059766"/>
            <a:ext cx="3016352" cy="798425"/>
            <a:chOff x="525806" y="2508872"/>
            <a:chExt cx="4021803" cy="1064566"/>
          </a:xfrm>
        </p:grpSpPr>
        <p:pic>
          <p:nvPicPr>
            <p:cNvPr id="5" name="Picture 4"/>
            <p:cNvPicPr>
              <a:picLocks noChangeAspect="1"/>
            </p:cNvPicPr>
            <p:nvPr/>
          </p:nvPicPr>
          <p:blipFill rotWithShape="1">
            <a:blip r:embed="rId5"/>
            <a:srcRect b="9050"/>
            <a:stretch/>
          </p:blipFill>
          <p:spPr>
            <a:xfrm>
              <a:off x="525806" y="2508872"/>
              <a:ext cx="1055426" cy="1064566"/>
            </a:xfrm>
            <a:prstGeom prst="rect">
              <a:avLst/>
            </a:prstGeom>
          </p:spPr>
        </p:pic>
        <p:sp>
          <p:nvSpPr>
            <p:cNvPr id="18" name="TextBox 17"/>
            <p:cNvSpPr txBox="1"/>
            <p:nvPr/>
          </p:nvSpPr>
          <p:spPr>
            <a:xfrm>
              <a:off x="1606205" y="2508872"/>
              <a:ext cx="2941404" cy="1046439"/>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Vincy Chan</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Toronto Rehabilitation Institute-UHN</a:t>
              </a:r>
            </a:p>
            <a:p>
              <a:pPr defTabSz="685800">
                <a:buClrTx/>
              </a:pPr>
              <a:r>
                <a:rPr lang="en-US" sz="1050" kern="1200" dirty="0">
                  <a:solidFill>
                    <a:prstClr val="black"/>
                  </a:solidFill>
                  <a:latin typeface="Calibri" panose="020F0502020204030204"/>
                  <a:ea typeface="+mn-ea"/>
                  <a:cs typeface="+mn-cs"/>
                  <a:hlinkClick r:id="rId6"/>
                </a:rPr>
                <a:t>vincy.chan@uhn.ca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22" name="Group 21"/>
          <p:cNvGrpSpPr/>
          <p:nvPr/>
        </p:nvGrpSpPr>
        <p:grpSpPr>
          <a:xfrm>
            <a:off x="121359" y="2967076"/>
            <a:ext cx="3428324" cy="792622"/>
            <a:chOff x="542603" y="3638405"/>
            <a:chExt cx="4571099" cy="1056829"/>
          </a:xfrm>
        </p:grpSpPr>
        <p:pic>
          <p:nvPicPr>
            <p:cNvPr id="6" name="Picture 5"/>
            <p:cNvPicPr>
              <a:picLocks noChangeAspect="1"/>
            </p:cNvPicPr>
            <p:nvPr/>
          </p:nvPicPr>
          <p:blipFill rotWithShape="1">
            <a:blip r:embed="rId7"/>
            <a:srcRect l="20348" r="10922"/>
            <a:stretch/>
          </p:blipFill>
          <p:spPr>
            <a:xfrm>
              <a:off x="542603" y="3638405"/>
              <a:ext cx="1030109" cy="1011664"/>
            </a:xfrm>
            <a:prstGeom prst="rect">
              <a:avLst/>
            </a:prstGeom>
          </p:spPr>
        </p:pic>
        <p:sp>
          <p:nvSpPr>
            <p:cNvPr id="20" name="TextBox 19"/>
            <p:cNvSpPr txBox="1"/>
            <p:nvPr/>
          </p:nvSpPr>
          <p:spPr>
            <a:xfrm>
              <a:off x="1623003" y="3648794"/>
              <a:ext cx="3490699" cy="1046440"/>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Robert Balogh</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University of Ontario Institute of Technology</a:t>
              </a:r>
            </a:p>
            <a:p>
              <a:pPr defTabSz="685800">
                <a:buClrTx/>
              </a:pPr>
              <a:r>
                <a:rPr lang="en-US" sz="1050" kern="1200" dirty="0">
                  <a:solidFill>
                    <a:prstClr val="black"/>
                  </a:solidFill>
                  <a:latin typeface="Calibri" panose="020F0502020204030204"/>
                  <a:ea typeface="+mn-ea"/>
                  <a:cs typeface="+mn-cs"/>
                  <a:hlinkClick r:id="rId8"/>
                </a:rPr>
                <a:t>robert.balogh@uoit.ca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23" name="Group 22"/>
          <p:cNvGrpSpPr/>
          <p:nvPr/>
        </p:nvGrpSpPr>
        <p:grpSpPr>
          <a:xfrm>
            <a:off x="121359" y="3840492"/>
            <a:ext cx="3157417" cy="809272"/>
            <a:chOff x="525804" y="4800300"/>
            <a:chExt cx="4209889" cy="1079029"/>
          </a:xfrm>
        </p:grpSpPr>
        <p:pic>
          <p:nvPicPr>
            <p:cNvPr id="7" name="Picture 6"/>
            <p:cNvPicPr>
              <a:picLocks noChangeAspect="1"/>
            </p:cNvPicPr>
            <p:nvPr/>
          </p:nvPicPr>
          <p:blipFill rotWithShape="1">
            <a:blip r:embed="rId9"/>
            <a:srcRect b="4878"/>
            <a:stretch/>
          </p:blipFill>
          <p:spPr>
            <a:xfrm>
              <a:off x="525804" y="4800300"/>
              <a:ext cx="1046909" cy="1048252"/>
            </a:xfrm>
            <a:prstGeom prst="rect">
              <a:avLst/>
            </a:prstGeom>
          </p:spPr>
        </p:pic>
        <p:sp>
          <p:nvSpPr>
            <p:cNvPr id="21" name="TextBox 20"/>
            <p:cNvSpPr txBox="1"/>
            <p:nvPr/>
          </p:nvSpPr>
          <p:spPr>
            <a:xfrm>
              <a:off x="1606204" y="4832889"/>
              <a:ext cx="3129489" cy="1046440"/>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Robert Mann</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Centre for Addiction and Mental Health</a:t>
              </a:r>
            </a:p>
            <a:p>
              <a:pPr defTabSz="685800">
                <a:buClrTx/>
              </a:pPr>
              <a:r>
                <a:rPr lang="en-US" sz="1050" kern="1200" dirty="0">
                  <a:solidFill>
                    <a:prstClr val="black"/>
                  </a:solidFill>
                  <a:latin typeface="Calibri" panose="020F0502020204030204"/>
                  <a:ea typeface="+mn-ea"/>
                  <a:cs typeface="+mn-cs"/>
                  <a:hlinkClick r:id="rId10"/>
                </a:rPr>
                <a:t>robert.mann@camh.ca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33" name="Group 32"/>
          <p:cNvGrpSpPr/>
          <p:nvPr/>
        </p:nvGrpSpPr>
        <p:grpSpPr>
          <a:xfrm>
            <a:off x="3438080" y="1217425"/>
            <a:ext cx="2472783" cy="786944"/>
            <a:chOff x="4843848" y="1492432"/>
            <a:chExt cx="3297044" cy="1049259"/>
          </a:xfrm>
        </p:grpSpPr>
        <p:pic>
          <p:nvPicPr>
            <p:cNvPr id="8" name="Picture 7"/>
            <p:cNvPicPr>
              <a:picLocks noChangeAspect="1"/>
            </p:cNvPicPr>
            <p:nvPr/>
          </p:nvPicPr>
          <p:blipFill rotWithShape="1">
            <a:blip r:embed="rId11"/>
            <a:srcRect l="21199" t="4070" r="21734" b="26704"/>
            <a:stretch/>
          </p:blipFill>
          <p:spPr>
            <a:xfrm>
              <a:off x="4843848" y="1492432"/>
              <a:ext cx="1050980" cy="1048252"/>
            </a:xfrm>
            <a:prstGeom prst="rect">
              <a:avLst/>
            </a:prstGeom>
          </p:spPr>
        </p:pic>
        <p:sp>
          <p:nvSpPr>
            <p:cNvPr id="24" name="TextBox 23"/>
            <p:cNvSpPr txBox="1"/>
            <p:nvPr/>
          </p:nvSpPr>
          <p:spPr>
            <a:xfrm>
              <a:off x="5928320" y="1495251"/>
              <a:ext cx="2212572" cy="1046440"/>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Emily Nalder</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University of Toronto</a:t>
              </a:r>
            </a:p>
            <a:p>
              <a:pPr defTabSz="685800">
                <a:buClrTx/>
              </a:pPr>
              <a:r>
                <a:rPr lang="en-US" sz="1050" kern="1200" dirty="0">
                  <a:solidFill>
                    <a:prstClr val="black"/>
                  </a:solidFill>
                  <a:latin typeface="Calibri" panose="020F0502020204030204"/>
                  <a:ea typeface="+mn-ea"/>
                  <a:cs typeface="+mn-cs"/>
                  <a:hlinkClick r:id="rId12"/>
                </a:rPr>
                <a:t>emily.nalder@utoronto.ca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34" name="Group 33"/>
          <p:cNvGrpSpPr/>
          <p:nvPr/>
        </p:nvGrpSpPr>
        <p:grpSpPr>
          <a:xfrm>
            <a:off x="3438080" y="2065060"/>
            <a:ext cx="2491163" cy="809516"/>
            <a:chOff x="4838449" y="2595071"/>
            <a:chExt cx="3321551" cy="1079354"/>
          </a:xfrm>
        </p:grpSpPr>
        <p:pic>
          <p:nvPicPr>
            <p:cNvPr id="9" name="Picture 8"/>
            <p:cNvPicPr>
              <a:picLocks noChangeAspect="1"/>
            </p:cNvPicPr>
            <p:nvPr/>
          </p:nvPicPr>
          <p:blipFill>
            <a:blip r:embed="rId13"/>
            <a:stretch>
              <a:fillRect/>
            </a:stretch>
          </p:blipFill>
          <p:spPr>
            <a:xfrm>
              <a:off x="4838449" y="2612764"/>
              <a:ext cx="1056379" cy="1061661"/>
            </a:xfrm>
            <a:prstGeom prst="rect">
              <a:avLst/>
            </a:prstGeom>
          </p:spPr>
        </p:pic>
        <p:sp>
          <p:nvSpPr>
            <p:cNvPr id="25" name="TextBox 24"/>
            <p:cNvSpPr txBox="1"/>
            <p:nvPr/>
          </p:nvSpPr>
          <p:spPr>
            <a:xfrm>
              <a:off x="5953840" y="2595071"/>
              <a:ext cx="2206160" cy="1046439"/>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Bonnie Kirsh</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University of Toronto</a:t>
              </a:r>
            </a:p>
            <a:p>
              <a:pPr defTabSz="685800">
                <a:buClrTx/>
              </a:pPr>
              <a:r>
                <a:rPr lang="en-US" sz="1050" kern="1200" dirty="0">
                  <a:solidFill>
                    <a:prstClr val="black"/>
                  </a:solidFill>
                  <a:latin typeface="Calibri" panose="020F0502020204030204"/>
                  <a:ea typeface="+mn-ea"/>
                  <a:cs typeface="+mn-cs"/>
                  <a:hlinkClick r:id="rId14"/>
                </a:rPr>
                <a:t>bonnie.kirsh@utoronto.ca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36" name="Group 35"/>
          <p:cNvGrpSpPr/>
          <p:nvPr/>
        </p:nvGrpSpPr>
        <p:grpSpPr>
          <a:xfrm>
            <a:off x="6151855" y="1180524"/>
            <a:ext cx="2902155" cy="800762"/>
            <a:chOff x="4827146" y="4906006"/>
            <a:chExt cx="3869540" cy="1067682"/>
          </a:xfrm>
        </p:grpSpPr>
        <p:pic>
          <p:nvPicPr>
            <p:cNvPr id="12" name="Picture 11"/>
            <p:cNvPicPr>
              <a:picLocks noChangeAspect="1"/>
            </p:cNvPicPr>
            <p:nvPr/>
          </p:nvPicPr>
          <p:blipFill>
            <a:blip r:embed="rId15"/>
            <a:stretch>
              <a:fillRect/>
            </a:stretch>
          </p:blipFill>
          <p:spPr>
            <a:xfrm>
              <a:off x="4827146" y="4906006"/>
              <a:ext cx="1067682" cy="1067682"/>
            </a:xfrm>
            <a:prstGeom prst="rect">
              <a:avLst/>
            </a:prstGeom>
          </p:spPr>
        </p:pic>
        <p:sp>
          <p:nvSpPr>
            <p:cNvPr id="26" name="TextBox 25"/>
            <p:cNvSpPr txBox="1"/>
            <p:nvPr/>
          </p:nvSpPr>
          <p:spPr>
            <a:xfrm>
              <a:off x="5928321" y="4906006"/>
              <a:ext cx="2768365" cy="1046439"/>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Catherine Wiseman-Hakes</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University of Toronto</a:t>
              </a:r>
            </a:p>
            <a:p>
              <a:pPr defTabSz="685800">
                <a:buClrTx/>
              </a:pPr>
              <a:r>
                <a:rPr lang="en-US" sz="1050" kern="1200" dirty="0">
                  <a:solidFill>
                    <a:prstClr val="black"/>
                  </a:solidFill>
                  <a:latin typeface="Calibri" panose="020F0502020204030204"/>
                  <a:ea typeface="+mn-ea"/>
                  <a:cs typeface="+mn-cs"/>
                  <a:hlinkClick r:id="rId16"/>
                </a:rPr>
                <a:t>catherinew.hakes@utoronto.ca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35" name="Group 34"/>
          <p:cNvGrpSpPr/>
          <p:nvPr/>
        </p:nvGrpSpPr>
        <p:grpSpPr>
          <a:xfrm>
            <a:off x="3438079" y="2955444"/>
            <a:ext cx="2180562" cy="800591"/>
            <a:chOff x="4827146" y="3759385"/>
            <a:chExt cx="2907417" cy="1067454"/>
          </a:xfrm>
        </p:grpSpPr>
        <p:pic>
          <p:nvPicPr>
            <p:cNvPr id="10" name="Picture 9"/>
            <p:cNvPicPr>
              <a:picLocks noChangeAspect="1"/>
            </p:cNvPicPr>
            <p:nvPr/>
          </p:nvPicPr>
          <p:blipFill rotWithShape="1">
            <a:blip r:embed="rId17"/>
            <a:srcRect l="7627" r="6774" b="14419"/>
            <a:stretch/>
          </p:blipFill>
          <p:spPr>
            <a:xfrm>
              <a:off x="4827146" y="3759385"/>
              <a:ext cx="1067682" cy="1067454"/>
            </a:xfrm>
            <a:prstGeom prst="rect">
              <a:avLst/>
            </a:prstGeom>
          </p:spPr>
        </p:pic>
        <p:sp>
          <p:nvSpPr>
            <p:cNvPr id="27" name="TextBox 26"/>
            <p:cNvSpPr txBox="1"/>
            <p:nvPr/>
          </p:nvSpPr>
          <p:spPr>
            <a:xfrm>
              <a:off x="5925947" y="3774250"/>
              <a:ext cx="1808616" cy="1046439"/>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Flora Matheson</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St. Michael’s Hospital</a:t>
              </a:r>
            </a:p>
            <a:p>
              <a:pPr defTabSz="685800">
                <a:buClrTx/>
              </a:pPr>
              <a:r>
                <a:rPr lang="en-US" sz="1050" kern="1200" dirty="0">
                  <a:solidFill>
                    <a:prstClr val="black"/>
                  </a:solidFill>
                  <a:latin typeface="Calibri" panose="020F0502020204030204"/>
                  <a:ea typeface="+mn-ea"/>
                  <a:cs typeface="+mn-cs"/>
                  <a:hlinkClick r:id="rId18"/>
                </a:rPr>
                <a:t>mathesonf@smh.ca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38" name="Group 37"/>
          <p:cNvGrpSpPr/>
          <p:nvPr/>
        </p:nvGrpSpPr>
        <p:grpSpPr>
          <a:xfrm>
            <a:off x="6153960" y="2059765"/>
            <a:ext cx="3047044" cy="784830"/>
            <a:chOff x="8602050" y="2529561"/>
            <a:chExt cx="4062724" cy="1046440"/>
          </a:xfrm>
        </p:grpSpPr>
        <p:pic>
          <p:nvPicPr>
            <p:cNvPr id="13" name="Picture 12"/>
            <p:cNvPicPr>
              <a:picLocks noChangeAspect="1"/>
            </p:cNvPicPr>
            <p:nvPr/>
          </p:nvPicPr>
          <p:blipFill rotWithShape="1">
            <a:blip r:embed="rId19"/>
            <a:srcRect t="3046" b="22254"/>
            <a:stretch/>
          </p:blipFill>
          <p:spPr>
            <a:xfrm>
              <a:off x="8602050" y="2532673"/>
              <a:ext cx="1024279" cy="1025281"/>
            </a:xfrm>
            <a:prstGeom prst="rect">
              <a:avLst/>
            </a:prstGeom>
          </p:spPr>
        </p:pic>
        <p:sp>
          <p:nvSpPr>
            <p:cNvPr id="30" name="TextBox 29"/>
            <p:cNvSpPr txBox="1"/>
            <p:nvPr/>
          </p:nvSpPr>
          <p:spPr>
            <a:xfrm>
              <a:off x="9723371" y="2529561"/>
              <a:ext cx="2941403" cy="1046440"/>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Pia Kontos</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Toronto Rehabilitation Institute-UHN</a:t>
              </a:r>
            </a:p>
            <a:p>
              <a:pPr defTabSz="685800">
                <a:buClrTx/>
              </a:pPr>
              <a:r>
                <a:rPr lang="en-US" sz="1050" kern="1200" dirty="0">
                  <a:solidFill>
                    <a:prstClr val="black"/>
                  </a:solidFill>
                  <a:latin typeface="Calibri" panose="020F0502020204030204"/>
                  <a:ea typeface="+mn-ea"/>
                  <a:cs typeface="+mn-cs"/>
                  <a:hlinkClick r:id="rId20"/>
                </a:rPr>
                <a:t>pia.kontos@uhn.ca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39" name="Group 38"/>
          <p:cNvGrpSpPr/>
          <p:nvPr/>
        </p:nvGrpSpPr>
        <p:grpSpPr>
          <a:xfrm>
            <a:off x="6151856" y="2914036"/>
            <a:ext cx="3016162" cy="784830"/>
            <a:chOff x="8588843" y="3610734"/>
            <a:chExt cx="4021548" cy="1046439"/>
          </a:xfrm>
        </p:grpSpPr>
        <p:pic>
          <p:nvPicPr>
            <p:cNvPr id="14" name="Picture 13"/>
            <p:cNvPicPr>
              <a:picLocks noChangeAspect="1"/>
            </p:cNvPicPr>
            <p:nvPr/>
          </p:nvPicPr>
          <p:blipFill rotWithShape="1">
            <a:blip r:embed="rId21"/>
            <a:srcRect l="20661" t="22144"/>
            <a:stretch/>
          </p:blipFill>
          <p:spPr>
            <a:xfrm>
              <a:off x="8588843" y="3628187"/>
              <a:ext cx="1037486" cy="1018089"/>
            </a:xfrm>
            <a:prstGeom prst="rect">
              <a:avLst/>
            </a:prstGeom>
          </p:spPr>
        </p:pic>
        <p:sp>
          <p:nvSpPr>
            <p:cNvPr id="31" name="TextBox 30"/>
            <p:cNvSpPr txBox="1"/>
            <p:nvPr/>
          </p:nvSpPr>
          <p:spPr>
            <a:xfrm>
              <a:off x="9668988" y="3610734"/>
              <a:ext cx="2941403" cy="1046439"/>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Alisa Grigorovich</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Toronto Rehabilitation Institute-UHN</a:t>
              </a:r>
            </a:p>
            <a:p>
              <a:pPr defTabSz="685800">
                <a:buClrTx/>
              </a:pPr>
              <a:r>
                <a:rPr lang="en-US" sz="1050" kern="1200" dirty="0">
                  <a:solidFill>
                    <a:prstClr val="black"/>
                  </a:solidFill>
                  <a:latin typeface="Calibri" panose="020F0502020204030204"/>
                  <a:ea typeface="+mn-ea"/>
                  <a:cs typeface="+mn-cs"/>
                  <a:hlinkClick r:id="rId22"/>
                </a:rPr>
                <a:t>alisa.grigorovich@uhn.ca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40" name="Group 39"/>
          <p:cNvGrpSpPr/>
          <p:nvPr/>
        </p:nvGrpSpPr>
        <p:grpSpPr>
          <a:xfrm>
            <a:off x="6151855" y="3767138"/>
            <a:ext cx="2873411" cy="932945"/>
            <a:chOff x="8584431" y="4709625"/>
            <a:chExt cx="3831214" cy="1243927"/>
          </a:xfrm>
        </p:grpSpPr>
        <p:pic>
          <p:nvPicPr>
            <p:cNvPr id="15" name="Picture 14"/>
            <p:cNvPicPr>
              <a:picLocks noChangeAspect="1"/>
            </p:cNvPicPr>
            <p:nvPr/>
          </p:nvPicPr>
          <p:blipFill rotWithShape="1">
            <a:blip r:embed="rId23"/>
            <a:srcRect l="11597" t="6995" r="13840" b="23901"/>
            <a:stretch/>
          </p:blipFill>
          <p:spPr>
            <a:xfrm>
              <a:off x="8584431" y="4709625"/>
              <a:ext cx="1041898" cy="1243927"/>
            </a:xfrm>
            <a:prstGeom prst="rect">
              <a:avLst/>
            </a:prstGeom>
          </p:spPr>
        </p:pic>
        <p:sp>
          <p:nvSpPr>
            <p:cNvPr id="32" name="TextBox 31"/>
            <p:cNvSpPr txBox="1"/>
            <p:nvPr/>
          </p:nvSpPr>
          <p:spPr>
            <a:xfrm>
              <a:off x="9673015" y="4846746"/>
              <a:ext cx="2742630" cy="1046440"/>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Richard Riopelle</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Ontario Neurotrauma Foundation </a:t>
              </a:r>
            </a:p>
            <a:p>
              <a:pPr defTabSz="685800">
                <a:buClrTx/>
              </a:pPr>
              <a:r>
                <a:rPr lang="en-US" sz="1050" kern="1200" dirty="0">
                  <a:solidFill>
                    <a:prstClr val="black"/>
                  </a:solidFill>
                  <a:latin typeface="Calibri" panose="020F0502020204030204"/>
                  <a:ea typeface="+mn-ea"/>
                  <a:cs typeface="+mn-cs"/>
                  <a:hlinkClick r:id="rId24"/>
                </a:rPr>
                <a:t>richard.riopelle@mcgill.ca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grpSp>
      <p:grpSp>
        <p:nvGrpSpPr>
          <p:cNvPr id="42" name="Group 41"/>
          <p:cNvGrpSpPr/>
          <p:nvPr/>
        </p:nvGrpSpPr>
        <p:grpSpPr>
          <a:xfrm>
            <a:off x="3438081" y="3882727"/>
            <a:ext cx="2385366" cy="784830"/>
            <a:chOff x="4628496" y="4873417"/>
            <a:chExt cx="3180487" cy="1046439"/>
          </a:xfrm>
        </p:grpSpPr>
        <p:sp>
          <p:nvSpPr>
            <p:cNvPr id="28" name="TextBox 27"/>
            <p:cNvSpPr txBox="1"/>
            <p:nvPr/>
          </p:nvSpPr>
          <p:spPr>
            <a:xfrm>
              <a:off x="5743887" y="4873417"/>
              <a:ext cx="2065096" cy="1046439"/>
            </a:xfrm>
            <a:prstGeom prst="rect">
              <a:avLst/>
            </a:prstGeom>
            <a:noFill/>
          </p:spPr>
          <p:txBody>
            <a:bodyPr wrap="none" rtlCol="0">
              <a:spAutoFit/>
            </a:bodyPr>
            <a:lstStyle/>
            <a:p>
              <a:pPr defTabSz="685800">
                <a:buClrTx/>
              </a:pPr>
              <a:r>
                <a:rPr lang="en-US" sz="1350" b="1" kern="1200" dirty="0">
                  <a:solidFill>
                    <a:prstClr val="black"/>
                  </a:solidFill>
                  <a:latin typeface="Calibri" panose="020F0502020204030204"/>
                  <a:ea typeface="+mn-ea"/>
                  <a:cs typeface="+mn-cs"/>
                </a:rPr>
                <a:t>Halina (Lin) Haag </a:t>
              </a:r>
            </a:p>
            <a:p>
              <a:pPr defTabSz="685800">
                <a:buClrTx/>
              </a:pPr>
              <a:r>
                <a:rPr lang="en-US" sz="1050" b="1" kern="1200" dirty="0">
                  <a:solidFill>
                    <a:srgbClr val="0070C0"/>
                  </a:solidFill>
                  <a:latin typeface="Calibri" panose="020F0502020204030204"/>
                  <a:ea typeface="+mn-ea"/>
                  <a:cs typeface="+mn-cs"/>
                </a:rPr>
                <a:t>Co-Investigator</a:t>
              </a:r>
            </a:p>
            <a:p>
              <a:pPr defTabSz="685800">
                <a:buClrTx/>
              </a:pPr>
              <a:r>
                <a:rPr lang="en-US" sz="1050" kern="1200" dirty="0">
                  <a:solidFill>
                    <a:prstClr val="black"/>
                  </a:solidFill>
                  <a:latin typeface="Calibri" panose="020F0502020204030204"/>
                  <a:ea typeface="+mn-ea"/>
                  <a:cs typeface="+mn-cs"/>
                </a:rPr>
                <a:t>Wilfrid Laurier University</a:t>
              </a:r>
            </a:p>
            <a:p>
              <a:pPr defTabSz="685800">
                <a:buClrTx/>
              </a:pPr>
              <a:r>
                <a:rPr lang="en-US" sz="1050" kern="1200" dirty="0">
                  <a:solidFill>
                    <a:prstClr val="black"/>
                  </a:solidFill>
                  <a:latin typeface="Calibri" panose="020F0502020204030204"/>
                  <a:ea typeface="+mn-ea"/>
                  <a:cs typeface="+mn-cs"/>
                  <a:hlinkClick r:id="rId25"/>
                </a:rPr>
                <a:t>hhaag@wlu.ca</a:t>
              </a:r>
              <a:r>
                <a:rPr lang="en-US" sz="1050" kern="1200" dirty="0">
                  <a:solidFill>
                    <a:prstClr val="black"/>
                  </a:solidFill>
                  <a:latin typeface="Calibri" panose="020F0502020204030204"/>
                  <a:ea typeface="+mn-ea"/>
                  <a:cs typeface="+mn-cs"/>
                </a:rPr>
                <a:t> </a:t>
              </a:r>
              <a:endParaRPr lang="en-CA" sz="1050" kern="1200" dirty="0">
                <a:solidFill>
                  <a:prstClr val="black"/>
                </a:solidFill>
                <a:latin typeface="Calibri" panose="020F0502020204030204"/>
                <a:ea typeface="+mn-ea"/>
                <a:cs typeface="+mn-cs"/>
              </a:endParaRPr>
            </a:p>
          </p:txBody>
        </p:sp>
        <p:pic>
          <p:nvPicPr>
            <p:cNvPr id="41" name="Picture 40"/>
            <p:cNvPicPr>
              <a:picLocks noChangeAspect="1"/>
            </p:cNvPicPr>
            <p:nvPr/>
          </p:nvPicPr>
          <p:blipFill>
            <a:blip r:embed="rId26"/>
            <a:stretch>
              <a:fillRect/>
            </a:stretch>
          </p:blipFill>
          <p:spPr>
            <a:xfrm>
              <a:off x="4628496" y="4879990"/>
              <a:ext cx="1035105" cy="1035105"/>
            </a:xfrm>
            <a:prstGeom prst="rect">
              <a:avLst/>
            </a:prstGeom>
          </p:spPr>
        </p:pic>
      </p:grpSp>
      <p:sp>
        <p:nvSpPr>
          <p:cNvPr id="45" name="Rectangle 44">
            <a:extLst>
              <a:ext uri="{FF2B5EF4-FFF2-40B4-BE49-F238E27FC236}">
                <a16:creationId xmlns:a16="http://schemas.microsoft.com/office/drawing/2014/main" id="{F4D3C083-F469-418A-A359-782E53FD6EE5}"/>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itle 1">
            <a:extLst>
              <a:ext uri="{FF2B5EF4-FFF2-40B4-BE49-F238E27FC236}">
                <a16:creationId xmlns:a16="http://schemas.microsoft.com/office/drawing/2014/main" id="{AE75E3CE-729A-4966-BC6A-F2E992A9CD18}"/>
              </a:ext>
            </a:extLst>
          </p:cNvPr>
          <p:cNvSpPr txBox="1">
            <a:spLocks/>
          </p:cNvSpPr>
          <p:nvPr/>
        </p:nvSpPr>
        <p:spPr>
          <a:xfrm>
            <a:off x="391060" y="164967"/>
            <a:ext cx="2606416"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Research Team </a:t>
            </a:r>
            <a:endParaRPr lang="en-CA" sz="3000" b="1" dirty="0">
              <a:latin typeface="Calibri" panose="020F0502020204030204" pitchFamily="34" charset="0"/>
              <a:cs typeface="Calibri" panose="020F0502020204030204" pitchFamily="34" charset="0"/>
            </a:endParaRPr>
          </a:p>
        </p:txBody>
      </p:sp>
      <p:sp>
        <p:nvSpPr>
          <p:cNvPr id="44" name="Slide Number Placeholder 1">
            <a:extLst>
              <a:ext uri="{FF2B5EF4-FFF2-40B4-BE49-F238E27FC236}">
                <a16:creationId xmlns:a16="http://schemas.microsoft.com/office/drawing/2014/main" id="{A70DF0A0-8656-4744-8AE5-28E19EB1CA00}"/>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7</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670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1060" y="1189700"/>
            <a:ext cx="2233761"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Danielle Toccalino</a:t>
            </a:r>
          </a:p>
          <a:p>
            <a:pPr defTabSz="685800">
              <a:buClrTx/>
            </a:pPr>
            <a:r>
              <a:rPr lang="en-US" sz="1050" b="1" kern="1200" dirty="0">
                <a:solidFill>
                  <a:srgbClr val="0070C0"/>
                </a:solidFill>
                <a:latin typeface="Calibri" panose="020F0502020204030204"/>
                <a:ea typeface="+mn-ea"/>
                <a:cs typeface="+mn-cs"/>
              </a:rPr>
              <a:t>Research Assistant</a:t>
            </a:r>
          </a:p>
          <a:p>
            <a:pPr defTabSz="685800">
              <a:buClrTx/>
            </a:pPr>
            <a:r>
              <a:rPr lang="en-US" sz="1050" kern="1200" dirty="0">
                <a:solidFill>
                  <a:prstClr val="black"/>
                </a:solidFill>
                <a:latin typeface="Calibri" panose="020F0502020204030204"/>
                <a:ea typeface="+mn-ea"/>
                <a:cs typeface="+mn-cs"/>
              </a:rPr>
              <a:t>University of Toronto</a:t>
            </a:r>
          </a:p>
          <a:p>
            <a:pPr defTabSz="685800">
              <a:buClrTx/>
            </a:pPr>
            <a:r>
              <a:rPr lang="en-US" sz="1050" kern="1200" dirty="0">
                <a:solidFill>
                  <a:prstClr val="black"/>
                </a:solidFill>
                <a:latin typeface="Calibri" panose="020F0502020204030204"/>
                <a:ea typeface="+mn-ea"/>
                <a:cs typeface="+mn-cs"/>
                <a:hlinkClick r:id="rId3"/>
              </a:rPr>
              <a:t>danielle.toccalino@mail.utoronto.ca</a:t>
            </a:r>
            <a:endParaRPr lang="en-US" sz="1050" kern="1200" dirty="0">
              <a:solidFill>
                <a:prstClr val="black"/>
              </a:solidFill>
              <a:latin typeface="Calibri" panose="020F0502020204030204"/>
              <a:ea typeface="+mn-ea"/>
              <a:cs typeface="+mn-cs"/>
            </a:endParaRPr>
          </a:p>
        </p:txBody>
      </p:sp>
      <p:sp>
        <p:nvSpPr>
          <p:cNvPr id="18" name="TextBox 17"/>
          <p:cNvSpPr txBox="1"/>
          <p:nvPr/>
        </p:nvSpPr>
        <p:spPr>
          <a:xfrm>
            <a:off x="391060" y="3003823"/>
            <a:ext cx="2349897"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Gina Stoduto</a:t>
            </a:r>
          </a:p>
          <a:p>
            <a:pPr defTabSz="685800">
              <a:buClrTx/>
            </a:pPr>
            <a:r>
              <a:rPr lang="en-US" sz="1050" b="1" kern="1200" dirty="0">
                <a:solidFill>
                  <a:srgbClr val="0070C0"/>
                </a:solidFill>
                <a:latin typeface="Calibri" panose="020F0502020204030204"/>
                <a:ea typeface="+mn-ea"/>
                <a:cs typeface="+mn-cs"/>
              </a:rPr>
              <a:t>Research Coordinator</a:t>
            </a:r>
          </a:p>
          <a:p>
            <a:pPr defTabSz="685800">
              <a:buClrTx/>
            </a:pPr>
            <a:r>
              <a:rPr lang="en-US" sz="1050" kern="1200" dirty="0">
                <a:solidFill>
                  <a:prstClr val="black"/>
                </a:solidFill>
                <a:latin typeface="Calibri" panose="020F0502020204030204"/>
                <a:ea typeface="+mn-ea"/>
                <a:cs typeface="+mn-cs"/>
              </a:rPr>
              <a:t>Centre for Addiction and Mental Health</a:t>
            </a:r>
          </a:p>
          <a:p>
            <a:pPr defTabSz="685800">
              <a:buClrTx/>
            </a:pPr>
            <a:r>
              <a:rPr lang="en-US" sz="1050" kern="1200" dirty="0">
                <a:solidFill>
                  <a:prstClr val="black"/>
                </a:solidFill>
                <a:latin typeface="Calibri" panose="020F0502020204030204"/>
                <a:ea typeface="+mn-ea"/>
                <a:cs typeface="+mn-cs"/>
                <a:hlinkClick r:id="rId4"/>
              </a:rPr>
              <a:t>gina.stoduto@camh.ca</a:t>
            </a:r>
            <a:endParaRPr lang="en-US" sz="1050" kern="1200" dirty="0">
              <a:solidFill>
                <a:prstClr val="black"/>
              </a:solidFill>
              <a:latin typeface="Calibri" panose="020F0502020204030204"/>
              <a:ea typeface="+mn-ea"/>
              <a:cs typeface="+mn-cs"/>
            </a:endParaRPr>
          </a:p>
        </p:txBody>
      </p:sp>
      <p:sp>
        <p:nvSpPr>
          <p:cNvPr id="48" name="TextBox 47"/>
          <p:cNvSpPr txBox="1"/>
          <p:nvPr/>
        </p:nvSpPr>
        <p:spPr>
          <a:xfrm>
            <a:off x="3276245" y="1189700"/>
            <a:ext cx="1770621"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Hyun (Jeff) Ryu</a:t>
            </a:r>
          </a:p>
          <a:p>
            <a:pPr defTabSz="685800">
              <a:buClrTx/>
            </a:pPr>
            <a:r>
              <a:rPr lang="en-US" sz="1050" b="1" kern="1200" dirty="0">
                <a:solidFill>
                  <a:srgbClr val="0070C0"/>
                </a:solidFill>
                <a:latin typeface="Calibri" panose="020F0502020204030204"/>
                <a:ea typeface="+mn-ea"/>
                <a:cs typeface="+mn-cs"/>
              </a:rPr>
              <a:t>Research Assistant</a:t>
            </a:r>
          </a:p>
          <a:p>
            <a:pPr defTabSz="685800">
              <a:buClrTx/>
            </a:pPr>
            <a:r>
              <a:rPr lang="en-US" sz="1050" kern="1200" dirty="0">
                <a:solidFill>
                  <a:prstClr val="black"/>
                </a:solidFill>
                <a:latin typeface="Calibri" panose="020F0502020204030204"/>
                <a:ea typeface="+mn-ea"/>
                <a:cs typeface="+mn-cs"/>
              </a:rPr>
              <a:t>St. Michael’s Hospital</a:t>
            </a:r>
          </a:p>
          <a:p>
            <a:pPr defTabSz="685800">
              <a:buClrTx/>
            </a:pPr>
            <a:r>
              <a:rPr lang="en-US" sz="1050" kern="1200" dirty="0">
                <a:solidFill>
                  <a:prstClr val="black"/>
                </a:solidFill>
                <a:latin typeface="Calibri" panose="020F0502020204030204"/>
                <a:ea typeface="+mn-ea"/>
                <a:cs typeface="+mn-cs"/>
                <a:hlinkClick r:id="rId5"/>
              </a:rPr>
              <a:t>hyun.ryu@mail.utoronto.ca</a:t>
            </a:r>
            <a:endParaRPr lang="en-US" sz="1050" kern="1200" dirty="0">
              <a:solidFill>
                <a:prstClr val="black"/>
              </a:solidFill>
              <a:latin typeface="Calibri" panose="020F0502020204030204"/>
              <a:ea typeface="+mn-ea"/>
              <a:cs typeface="+mn-cs"/>
            </a:endParaRPr>
          </a:p>
        </p:txBody>
      </p:sp>
      <p:sp>
        <p:nvSpPr>
          <p:cNvPr id="51" name="TextBox 50"/>
          <p:cNvSpPr txBox="1"/>
          <p:nvPr/>
        </p:nvSpPr>
        <p:spPr>
          <a:xfrm>
            <a:off x="3276245" y="2100130"/>
            <a:ext cx="2758463"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Danielle Burlie</a:t>
            </a:r>
          </a:p>
          <a:p>
            <a:pPr defTabSz="685800">
              <a:buClrTx/>
            </a:pPr>
            <a:r>
              <a:rPr lang="en-US" sz="1050" b="1" kern="1200" dirty="0">
                <a:solidFill>
                  <a:srgbClr val="0070C0"/>
                </a:solidFill>
                <a:latin typeface="Calibri" panose="020F0502020204030204"/>
                <a:ea typeface="+mn-ea"/>
                <a:cs typeface="+mn-cs"/>
              </a:rPr>
              <a:t>MScOT Trainee</a:t>
            </a:r>
          </a:p>
          <a:p>
            <a:pPr defTabSz="685800">
              <a:buClrTx/>
            </a:pPr>
            <a:r>
              <a:rPr lang="en-US" sz="1050" kern="1200" dirty="0">
                <a:solidFill>
                  <a:prstClr val="black"/>
                </a:solidFill>
                <a:latin typeface="Calibri" panose="020F0502020204030204"/>
                <a:ea typeface="+mn-ea"/>
                <a:cs typeface="+mn-cs"/>
              </a:rPr>
              <a:t>Occupational Sciences &amp; Occupational Therapy</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19" name="TextBox 18"/>
          <p:cNvSpPr txBox="1"/>
          <p:nvPr/>
        </p:nvSpPr>
        <p:spPr>
          <a:xfrm>
            <a:off x="391060" y="2099042"/>
            <a:ext cx="2761948"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Kristin Dobranowski</a:t>
            </a:r>
          </a:p>
          <a:p>
            <a:pPr defTabSz="685800">
              <a:buClrTx/>
            </a:pPr>
            <a:r>
              <a:rPr lang="en-US" sz="1050" b="1" kern="1200" dirty="0">
                <a:solidFill>
                  <a:srgbClr val="0070C0"/>
                </a:solidFill>
                <a:latin typeface="Calibri" panose="020F0502020204030204"/>
                <a:ea typeface="+mn-ea"/>
                <a:cs typeface="+mn-cs"/>
              </a:rPr>
              <a:t>Research Assistant</a:t>
            </a:r>
          </a:p>
          <a:p>
            <a:pPr defTabSz="685800">
              <a:buClrTx/>
            </a:pPr>
            <a:r>
              <a:rPr lang="en-US" sz="1050" kern="1200" dirty="0">
                <a:solidFill>
                  <a:prstClr val="black"/>
                </a:solidFill>
                <a:latin typeface="Calibri" panose="020F0502020204030204"/>
                <a:ea typeface="+mn-ea"/>
                <a:cs typeface="+mn-cs"/>
              </a:rPr>
              <a:t>University of Ontario Institute of Technology</a:t>
            </a:r>
          </a:p>
          <a:p>
            <a:pPr defTabSz="685800">
              <a:buClrTx/>
            </a:pPr>
            <a:r>
              <a:rPr lang="en-US" sz="1050" kern="1200" dirty="0">
                <a:solidFill>
                  <a:prstClr val="black"/>
                </a:solidFill>
                <a:latin typeface="Calibri" panose="020F0502020204030204"/>
                <a:ea typeface="+mn-ea"/>
                <a:cs typeface="+mn-cs"/>
                <a:hlinkClick r:id="rId6"/>
              </a:rPr>
              <a:t>kristin.dobranowski@uoit.ca</a:t>
            </a:r>
            <a:endParaRPr lang="en-US" sz="1050" kern="1200" dirty="0">
              <a:solidFill>
                <a:prstClr val="black"/>
              </a:solidFill>
              <a:latin typeface="Calibri" panose="020F0502020204030204"/>
              <a:ea typeface="+mn-ea"/>
              <a:cs typeface="+mn-cs"/>
            </a:endParaRPr>
          </a:p>
        </p:txBody>
      </p:sp>
      <p:sp>
        <p:nvSpPr>
          <p:cNvPr id="22" name="TextBox 21"/>
          <p:cNvSpPr txBox="1"/>
          <p:nvPr/>
        </p:nvSpPr>
        <p:spPr>
          <a:xfrm>
            <a:off x="391060" y="3908605"/>
            <a:ext cx="2412065"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Jen Estrella</a:t>
            </a:r>
          </a:p>
          <a:p>
            <a:pPr defTabSz="685800">
              <a:buClrTx/>
            </a:pPr>
            <a:r>
              <a:rPr lang="en-US" sz="1050" b="1" kern="1200" dirty="0">
                <a:solidFill>
                  <a:srgbClr val="0070C0"/>
                </a:solidFill>
                <a:latin typeface="Calibri" panose="020F0502020204030204"/>
                <a:ea typeface="+mn-ea"/>
                <a:cs typeface="+mn-cs"/>
              </a:rPr>
              <a:t>Research Assistant</a:t>
            </a:r>
          </a:p>
          <a:p>
            <a:pPr defTabSz="685800">
              <a:buClrTx/>
            </a:pPr>
            <a:r>
              <a:rPr lang="en-US" sz="1050" kern="1200" dirty="0">
                <a:solidFill>
                  <a:prstClr val="black"/>
                </a:solidFill>
                <a:latin typeface="Calibri" panose="020F0502020204030204"/>
                <a:ea typeface="+mn-ea"/>
                <a:cs typeface="+mn-cs"/>
              </a:rPr>
              <a:t>University of Toronto</a:t>
            </a:r>
          </a:p>
          <a:p>
            <a:pPr defTabSz="685800">
              <a:buClrTx/>
            </a:pPr>
            <a:r>
              <a:rPr lang="en-US" sz="1050" kern="1200" dirty="0">
                <a:solidFill>
                  <a:prstClr val="black"/>
                </a:solidFill>
                <a:latin typeface="Calibri" panose="020F0502020204030204"/>
                <a:ea typeface="+mn-ea"/>
                <a:cs typeface="+mn-cs"/>
                <a:hlinkClick r:id="rId7"/>
              </a:rPr>
              <a:t>majennifer.Estrella@mail.utoronto.ca</a:t>
            </a:r>
            <a:r>
              <a:rPr lang="en-US" sz="1050" kern="1200" dirty="0">
                <a:solidFill>
                  <a:prstClr val="black"/>
                </a:solidFill>
                <a:latin typeface="Calibri" panose="020F0502020204030204"/>
                <a:ea typeface="+mn-ea"/>
                <a:cs typeface="+mn-cs"/>
              </a:rPr>
              <a:t> </a:t>
            </a:r>
          </a:p>
        </p:txBody>
      </p:sp>
      <p:sp>
        <p:nvSpPr>
          <p:cNvPr id="25" name="TextBox 24"/>
          <p:cNvSpPr txBox="1"/>
          <p:nvPr/>
        </p:nvSpPr>
        <p:spPr>
          <a:xfrm>
            <a:off x="3276244" y="3903718"/>
            <a:ext cx="3084638" cy="784830"/>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Lauren Marcus</a:t>
            </a:r>
          </a:p>
          <a:p>
            <a:pPr defTabSz="685800">
              <a:buClrTx/>
            </a:pPr>
            <a:r>
              <a:rPr lang="en-US" sz="1050" b="1" kern="1200" dirty="0">
                <a:solidFill>
                  <a:srgbClr val="0070C0"/>
                </a:solidFill>
                <a:latin typeface="Calibri" panose="020F0502020204030204"/>
                <a:ea typeface="+mn-ea"/>
                <a:cs typeface="+mn-cs"/>
              </a:rPr>
              <a:t>MScOT Trainee</a:t>
            </a:r>
          </a:p>
          <a:p>
            <a:pPr defTabSz="685800">
              <a:buClrTx/>
            </a:pPr>
            <a:r>
              <a:rPr lang="en-US" sz="1050" kern="1200" dirty="0">
                <a:solidFill>
                  <a:prstClr val="black"/>
                </a:solidFill>
                <a:latin typeface="Calibri" panose="020F0502020204030204"/>
                <a:ea typeface="+mn-ea"/>
                <a:cs typeface="+mn-cs"/>
              </a:rPr>
              <a:t>Occupational Sciences &amp; Occupational Therapy</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28" name="TextBox 27"/>
          <p:cNvSpPr txBox="1"/>
          <p:nvPr/>
        </p:nvSpPr>
        <p:spPr>
          <a:xfrm>
            <a:off x="6140489" y="2100130"/>
            <a:ext cx="3066570" cy="784830"/>
          </a:xfrm>
          <a:prstGeom prst="rect">
            <a:avLst/>
          </a:prstGeom>
          <a:noFill/>
        </p:spPr>
        <p:txBody>
          <a:bodyPr wrap="square" rtlCol="0">
            <a:spAutoFit/>
          </a:bodyPr>
          <a:lstStyle/>
          <a:p>
            <a:pPr defTabSz="685800">
              <a:buClrTx/>
            </a:pPr>
            <a:r>
              <a:rPr lang="en-CA" sz="1350" b="1" kern="1200" dirty="0">
                <a:solidFill>
                  <a:prstClr val="black"/>
                </a:solidFill>
                <a:latin typeface="Calibri" panose="020F0502020204030204"/>
                <a:ea typeface="+mn-ea"/>
                <a:cs typeface="+mn-cs"/>
              </a:rPr>
              <a:t>Alexandra Saffran</a:t>
            </a:r>
          </a:p>
          <a:p>
            <a:pPr defTabSz="685800">
              <a:buClrTx/>
            </a:pPr>
            <a:r>
              <a:rPr lang="en-US" sz="1050" b="1" kern="1200" dirty="0">
                <a:solidFill>
                  <a:srgbClr val="0070C0"/>
                </a:solidFill>
                <a:latin typeface="Calibri" panose="020F0502020204030204"/>
                <a:ea typeface="+mn-ea"/>
                <a:cs typeface="+mn-cs"/>
              </a:rPr>
              <a:t>MScOT Trainee</a:t>
            </a:r>
          </a:p>
          <a:p>
            <a:pPr defTabSz="685800">
              <a:buClrTx/>
            </a:pPr>
            <a:r>
              <a:rPr lang="en-US" sz="1050" kern="1200" dirty="0">
                <a:solidFill>
                  <a:prstClr val="black"/>
                </a:solidFill>
                <a:latin typeface="Calibri" panose="020F0502020204030204"/>
                <a:ea typeface="+mn-ea"/>
                <a:cs typeface="+mn-cs"/>
              </a:rPr>
              <a:t>Occupational Sciences &amp; Occupational Therapy</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31" name="TextBox 30"/>
          <p:cNvSpPr txBox="1"/>
          <p:nvPr/>
        </p:nvSpPr>
        <p:spPr>
          <a:xfrm>
            <a:off x="3276244" y="3003823"/>
            <a:ext cx="2830625" cy="784830"/>
          </a:xfrm>
          <a:prstGeom prst="rect">
            <a:avLst/>
          </a:prstGeom>
          <a:noFill/>
        </p:spPr>
        <p:txBody>
          <a:bodyPr wrap="square" rtlCol="0">
            <a:spAutoFit/>
          </a:bodyPr>
          <a:lstStyle/>
          <a:p>
            <a:pPr defTabSz="685800">
              <a:buClrTx/>
            </a:pPr>
            <a:r>
              <a:rPr lang="en-CA" sz="1350" b="1" kern="1200" dirty="0">
                <a:solidFill>
                  <a:prstClr val="black"/>
                </a:solidFill>
                <a:latin typeface="Calibri" panose="020F0502020204030204"/>
                <a:ea typeface="+mn-ea"/>
                <a:cs typeface="+mn-cs"/>
              </a:rPr>
              <a:t>Sonia John</a:t>
            </a:r>
            <a:endParaRPr lang="en-CA" sz="1350" kern="1200" dirty="0">
              <a:solidFill>
                <a:prstClr val="black"/>
              </a:solidFill>
              <a:latin typeface="Calibri" panose="020F0502020204030204"/>
              <a:ea typeface="+mn-ea"/>
              <a:cs typeface="+mn-cs"/>
            </a:endParaRPr>
          </a:p>
          <a:p>
            <a:pPr defTabSz="685800">
              <a:buClrTx/>
            </a:pPr>
            <a:r>
              <a:rPr lang="en-US" sz="1050" b="1" kern="1200" dirty="0">
                <a:solidFill>
                  <a:srgbClr val="0070C0"/>
                </a:solidFill>
                <a:latin typeface="Calibri" panose="020F0502020204030204"/>
                <a:ea typeface="+mn-ea"/>
                <a:cs typeface="+mn-cs"/>
              </a:rPr>
              <a:t>MScOT Trainee</a:t>
            </a:r>
          </a:p>
          <a:p>
            <a:pPr defTabSz="685800">
              <a:buClrTx/>
            </a:pPr>
            <a:r>
              <a:rPr lang="en-US" sz="1050" kern="1200" dirty="0">
                <a:solidFill>
                  <a:prstClr val="black"/>
                </a:solidFill>
                <a:latin typeface="Calibri" panose="020F0502020204030204"/>
                <a:ea typeface="+mn-ea"/>
                <a:cs typeface="+mn-cs"/>
              </a:rPr>
              <a:t>Occupational Sciences &amp; Occupational Therapy</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34" name="TextBox 33"/>
          <p:cNvSpPr txBox="1"/>
          <p:nvPr/>
        </p:nvSpPr>
        <p:spPr>
          <a:xfrm>
            <a:off x="6140489" y="1189700"/>
            <a:ext cx="2849121" cy="784830"/>
          </a:xfrm>
          <a:prstGeom prst="rect">
            <a:avLst/>
          </a:prstGeom>
          <a:noFill/>
        </p:spPr>
        <p:txBody>
          <a:bodyPr wrap="square" rtlCol="0">
            <a:spAutoFit/>
          </a:bodyPr>
          <a:lstStyle/>
          <a:p>
            <a:pPr defTabSz="685800">
              <a:buClrTx/>
            </a:pPr>
            <a:r>
              <a:rPr lang="en-CA" sz="1350" b="1" kern="1200" dirty="0">
                <a:solidFill>
                  <a:prstClr val="black"/>
                </a:solidFill>
                <a:latin typeface="Calibri" panose="020F0502020204030204"/>
                <a:ea typeface="+mn-ea"/>
                <a:cs typeface="+mn-cs"/>
              </a:rPr>
              <a:t>Lindsay Rideout</a:t>
            </a:r>
          </a:p>
          <a:p>
            <a:pPr defTabSz="685800">
              <a:buClrTx/>
            </a:pPr>
            <a:r>
              <a:rPr lang="en-US" sz="1050" b="1" kern="1200" dirty="0">
                <a:solidFill>
                  <a:srgbClr val="0070C0"/>
                </a:solidFill>
                <a:latin typeface="Calibri" panose="020F0502020204030204"/>
                <a:ea typeface="+mn-ea"/>
                <a:cs typeface="+mn-cs"/>
              </a:rPr>
              <a:t>MScOT Trainee</a:t>
            </a:r>
          </a:p>
          <a:p>
            <a:pPr defTabSz="685800">
              <a:buClrTx/>
            </a:pPr>
            <a:r>
              <a:rPr lang="en-US" sz="1050" kern="1200" dirty="0">
                <a:solidFill>
                  <a:prstClr val="black"/>
                </a:solidFill>
                <a:latin typeface="Calibri" panose="020F0502020204030204"/>
                <a:ea typeface="+mn-ea"/>
                <a:cs typeface="+mn-cs"/>
              </a:rPr>
              <a:t>Occupational Sciences &amp; Occupational Therapy</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37" name="TextBox 36"/>
          <p:cNvSpPr txBox="1"/>
          <p:nvPr/>
        </p:nvSpPr>
        <p:spPr>
          <a:xfrm>
            <a:off x="6140489" y="3003823"/>
            <a:ext cx="2918816" cy="784830"/>
          </a:xfrm>
          <a:prstGeom prst="rect">
            <a:avLst/>
          </a:prstGeom>
          <a:noFill/>
        </p:spPr>
        <p:txBody>
          <a:bodyPr wrap="square" rtlCol="0">
            <a:spAutoFit/>
          </a:bodyPr>
          <a:lstStyle/>
          <a:p>
            <a:pPr defTabSz="685800">
              <a:buClrTx/>
            </a:pPr>
            <a:r>
              <a:rPr lang="en-CA" sz="1350" b="1" kern="1200" dirty="0">
                <a:solidFill>
                  <a:prstClr val="black"/>
                </a:solidFill>
                <a:latin typeface="Calibri" panose="020F0502020204030204"/>
                <a:ea typeface="+mn-ea"/>
                <a:cs typeface="+mn-cs"/>
              </a:rPr>
              <a:t>Mijal Vonderwalde</a:t>
            </a:r>
            <a:endParaRPr lang="en-CA" sz="1350" kern="1200" dirty="0">
              <a:solidFill>
                <a:prstClr val="black"/>
              </a:solidFill>
              <a:latin typeface="Calibri" panose="020F0502020204030204"/>
              <a:ea typeface="+mn-ea"/>
              <a:cs typeface="+mn-cs"/>
            </a:endParaRPr>
          </a:p>
          <a:p>
            <a:pPr defTabSz="685800">
              <a:buClrTx/>
            </a:pPr>
            <a:r>
              <a:rPr lang="en-US" sz="1050" b="1" kern="1200" dirty="0">
                <a:solidFill>
                  <a:srgbClr val="0070C0"/>
                </a:solidFill>
                <a:latin typeface="Calibri" panose="020F0502020204030204"/>
                <a:ea typeface="+mn-ea"/>
                <a:cs typeface="+mn-cs"/>
              </a:rPr>
              <a:t>MScOT Trainee</a:t>
            </a:r>
          </a:p>
          <a:p>
            <a:pPr defTabSz="685800">
              <a:buClrTx/>
            </a:pPr>
            <a:r>
              <a:rPr lang="en-US" sz="1050" kern="1200" dirty="0">
                <a:solidFill>
                  <a:prstClr val="black"/>
                </a:solidFill>
                <a:latin typeface="Calibri" panose="020F0502020204030204"/>
                <a:ea typeface="+mn-ea"/>
                <a:cs typeface="+mn-cs"/>
              </a:rPr>
              <a:t>Occupational Sciences &amp; Occupational Therapy</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39" name="TextBox 38"/>
          <p:cNvSpPr txBox="1"/>
          <p:nvPr/>
        </p:nvSpPr>
        <p:spPr>
          <a:xfrm>
            <a:off x="6140488" y="3899920"/>
            <a:ext cx="2918816" cy="784830"/>
          </a:xfrm>
          <a:prstGeom prst="rect">
            <a:avLst/>
          </a:prstGeom>
          <a:noFill/>
        </p:spPr>
        <p:txBody>
          <a:bodyPr wrap="square" rtlCol="0">
            <a:spAutoFit/>
          </a:bodyPr>
          <a:lstStyle/>
          <a:p>
            <a:pPr defTabSz="685800">
              <a:buClrTx/>
            </a:pPr>
            <a:r>
              <a:rPr lang="en-CA" sz="1350" b="1" kern="1200" dirty="0">
                <a:solidFill>
                  <a:prstClr val="black"/>
                </a:solidFill>
                <a:latin typeface="Calibri" panose="020F0502020204030204"/>
                <a:ea typeface="+mn-ea"/>
                <a:cs typeface="+mn-cs"/>
              </a:rPr>
              <a:t>Samira Omar</a:t>
            </a:r>
            <a:endParaRPr lang="en-CA" sz="1350" kern="1200" dirty="0">
              <a:solidFill>
                <a:prstClr val="black"/>
              </a:solidFill>
              <a:latin typeface="Calibri" panose="020F0502020204030204"/>
              <a:ea typeface="+mn-ea"/>
              <a:cs typeface="+mn-cs"/>
            </a:endParaRPr>
          </a:p>
          <a:p>
            <a:pPr defTabSz="685800">
              <a:buClrTx/>
            </a:pPr>
            <a:r>
              <a:rPr lang="en-US" sz="1050" b="1" kern="1200" dirty="0">
                <a:solidFill>
                  <a:srgbClr val="0070C0"/>
                </a:solidFill>
                <a:latin typeface="Calibri" panose="020F0502020204030204"/>
                <a:ea typeface="+mn-ea"/>
                <a:cs typeface="+mn-cs"/>
              </a:rPr>
              <a:t>PhD Trainee</a:t>
            </a:r>
          </a:p>
          <a:p>
            <a:pPr defTabSz="685800">
              <a:buClrTx/>
            </a:pPr>
            <a:r>
              <a:rPr lang="en-US" sz="1050" kern="1200" dirty="0">
                <a:solidFill>
                  <a:prstClr val="black"/>
                </a:solidFill>
                <a:latin typeface="Calibri" panose="020F0502020204030204"/>
                <a:ea typeface="+mn-ea"/>
                <a:cs typeface="+mn-cs"/>
              </a:rPr>
              <a:t>Rehabilitation Sciences Institute</a:t>
            </a:r>
            <a:br>
              <a:rPr lang="en-US" sz="1050" kern="1200" dirty="0">
                <a:solidFill>
                  <a:prstClr val="black"/>
                </a:solidFill>
                <a:latin typeface="Calibri" panose="020F0502020204030204"/>
                <a:ea typeface="+mn-ea"/>
                <a:cs typeface="+mn-cs"/>
              </a:rPr>
            </a:br>
            <a:r>
              <a:rPr lang="en-US" sz="1050" kern="1200" dirty="0">
                <a:solidFill>
                  <a:prstClr val="black"/>
                </a:solidFill>
                <a:latin typeface="Calibri" panose="020F0502020204030204"/>
                <a:ea typeface="+mn-ea"/>
                <a:cs typeface="+mn-cs"/>
              </a:rPr>
              <a:t>University of Toronto </a:t>
            </a:r>
          </a:p>
        </p:txBody>
      </p:sp>
      <p:sp>
        <p:nvSpPr>
          <p:cNvPr id="17" name="Rectangle 16">
            <a:extLst>
              <a:ext uri="{FF2B5EF4-FFF2-40B4-BE49-F238E27FC236}">
                <a16:creationId xmlns:a16="http://schemas.microsoft.com/office/drawing/2014/main" id="{B2A85E57-18F3-4C3C-84D5-5A3405791E8C}"/>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itle 1">
            <a:extLst>
              <a:ext uri="{FF2B5EF4-FFF2-40B4-BE49-F238E27FC236}">
                <a16:creationId xmlns:a16="http://schemas.microsoft.com/office/drawing/2014/main" id="{00D76279-16AD-44DC-A67F-CEB6A21732D0}"/>
              </a:ext>
            </a:extLst>
          </p:cNvPr>
          <p:cNvSpPr txBox="1">
            <a:spLocks/>
          </p:cNvSpPr>
          <p:nvPr/>
        </p:nvSpPr>
        <p:spPr>
          <a:xfrm>
            <a:off x="391060" y="164967"/>
            <a:ext cx="2606416"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Research Team</a:t>
            </a:r>
            <a:r>
              <a:rPr lang="en-US" sz="3000" b="1" dirty="0">
                <a:latin typeface="+mn-lt"/>
                <a:cs typeface="Arial" panose="020B0604020202020204" pitchFamily="34" charset="0"/>
              </a:rPr>
              <a:t> </a:t>
            </a:r>
            <a:endParaRPr lang="en-CA" sz="3000" b="1" dirty="0">
              <a:latin typeface="+mn-lt"/>
              <a:cs typeface="Arial" panose="020B0604020202020204" pitchFamily="34" charset="0"/>
            </a:endParaRPr>
          </a:p>
        </p:txBody>
      </p:sp>
      <p:sp>
        <p:nvSpPr>
          <p:cNvPr id="20" name="Slide Number Placeholder 1">
            <a:extLst>
              <a:ext uri="{FF2B5EF4-FFF2-40B4-BE49-F238E27FC236}">
                <a16:creationId xmlns:a16="http://schemas.microsoft.com/office/drawing/2014/main" id="{A04F0399-22D4-44D5-91DB-563230804C28}"/>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8</a:t>
            </a:fld>
            <a:endParaRPr lang="e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006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 text&#10;&#10;Description generated with very high confidence">
            <a:extLst>
              <a:ext uri="{FF2B5EF4-FFF2-40B4-BE49-F238E27FC236}">
                <a16:creationId xmlns:a16="http://schemas.microsoft.com/office/drawing/2014/main" id="{EF84E87B-35BB-4E7B-9D01-3B3E996F9085}"/>
              </a:ext>
            </a:extLst>
          </p:cNvPr>
          <p:cNvPicPr>
            <a:picLocks noChangeAspect="1"/>
          </p:cNvPicPr>
          <p:nvPr/>
        </p:nvPicPr>
        <p:blipFill>
          <a:blip r:embed="rId3"/>
          <a:stretch>
            <a:fillRect/>
          </a:stretch>
        </p:blipFill>
        <p:spPr>
          <a:xfrm>
            <a:off x="5965898" y="1484051"/>
            <a:ext cx="2726161" cy="2726161"/>
          </a:xfrm>
          <a:prstGeom prst="rect">
            <a:avLst/>
          </a:prstGeom>
        </p:spPr>
      </p:pic>
      <p:sp>
        <p:nvSpPr>
          <p:cNvPr id="27" name="Rectangle 26">
            <a:extLst>
              <a:ext uri="{FF2B5EF4-FFF2-40B4-BE49-F238E27FC236}">
                <a16:creationId xmlns:a16="http://schemas.microsoft.com/office/drawing/2014/main" id="{125F0C19-D808-4235-B71D-44541A0663C3}"/>
              </a:ext>
            </a:extLst>
          </p:cNvPr>
          <p:cNvSpPr/>
          <p:nvPr/>
        </p:nvSpPr>
        <p:spPr>
          <a:xfrm>
            <a:off x="0" y="-2421"/>
            <a:ext cx="9138350" cy="883774"/>
          </a:xfrm>
          <a:prstGeom prst="rect">
            <a:avLst/>
          </a:prstGeom>
          <a:solidFill>
            <a:srgbClr val="FFCD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itle 1">
            <a:extLst>
              <a:ext uri="{FF2B5EF4-FFF2-40B4-BE49-F238E27FC236}">
                <a16:creationId xmlns:a16="http://schemas.microsoft.com/office/drawing/2014/main" id="{DDD68ECA-76DA-470F-8840-EB058A58C73F}"/>
              </a:ext>
            </a:extLst>
          </p:cNvPr>
          <p:cNvSpPr txBox="1">
            <a:spLocks/>
          </p:cNvSpPr>
          <p:nvPr/>
        </p:nvSpPr>
        <p:spPr>
          <a:xfrm>
            <a:off x="306972" y="176743"/>
            <a:ext cx="7962525" cy="554383"/>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3000" b="1" dirty="0">
                <a:latin typeface="Calibri" panose="020F0502020204030204" pitchFamily="34" charset="0"/>
                <a:cs typeface="Calibri" panose="020F0502020204030204" pitchFamily="34" charset="0"/>
              </a:rPr>
              <a:t>Program Advisory Committee (PAC): Membership </a:t>
            </a:r>
            <a:endParaRPr lang="en-CA" sz="3000" b="1" dirty="0">
              <a:latin typeface="Calibri" panose="020F0502020204030204" pitchFamily="34" charset="0"/>
              <a:cs typeface="Calibri" panose="020F0502020204030204" pitchFamily="34" charset="0"/>
            </a:endParaRPr>
          </a:p>
        </p:txBody>
      </p:sp>
      <p:sp>
        <p:nvSpPr>
          <p:cNvPr id="26" name="Slide Number Placeholder 1">
            <a:extLst>
              <a:ext uri="{FF2B5EF4-FFF2-40B4-BE49-F238E27FC236}">
                <a16:creationId xmlns:a16="http://schemas.microsoft.com/office/drawing/2014/main" id="{268EC6F0-82C4-43C0-B3DE-B80627E68C64}"/>
              </a:ext>
            </a:extLst>
          </p:cNvPr>
          <p:cNvSpPr txBox="1">
            <a:spLocks/>
          </p:cNvSpPr>
          <p:nvPr/>
        </p:nvSpPr>
        <p:spPr>
          <a:xfrm>
            <a:off x="8692055" y="4812911"/>
            <a:ext cx="399872" cy="3305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Calibri" panose="020F0502020204030204" pitchFamily="34" charset="0"/>
                <a:cs typeface="Calibri" panose="020F0502020204030204" pitchFamily="34" charset="0"/>
              </a:rPr>
              <a:pPr algn="r"/>
              <a:t>9</a:t>
            </a:fld>
            <a:endParaRPr lang="en" sz="1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E95733A-F902-4531-A653-7C4E74EA9CEA}"/>
              </a:ext>
            </a:extLst>
          </p:cNvPr>
          <p:cNvSpPr txBox="1"/>
          <p:nvPr/>
        </p:nvSpPr>
        <p:spPr>
          <a:xfrm>
            <a:off x="306971" y="1185651"/>
            <a:ext cx="5658931" cy="3785652"/>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A key component of this Research Program is the promotion of meaningful cross-sectoral engagement with knowledge users, including </a:t>
            </a:r>
            <a:r>
              <a:rPr lang="en" sz="2000" dirty="0">
                <a:highlight>
                  <a:srgbClr val="FFCD00"/>
                </a:highlight>
                <a:latin typeface="Calibri" panose="020F0502020204030204" pitchFamily="34" charset="0"/>
                <a:cs typeface="Calibri" panose="020F0502020204030204" pitchFamily="34" charset="0"/>
                <a:sym typeface="Quattrocento Sans"/>
              </a:rPr>
              <a:t>persons with lived experience</a:t>
            </a:r>
            <a:r>
              <a:rPr lang="en-CA" sz="2000" dirty="0">
                <a:latin typeface="Calibri" panose="020F0502020204030204" pitchFamily="34" charset="0"/>
                <a:cs typeface="Calibri" panose="020F0502020204030204" pitchFamily="34" charset="0"/>
              </a:rPr>
              <a:t>, </a:t>
            </a:r>
            <a:r>
              <a:rPr lang="en" sz="2000" dirty="0">
                <a:highlight>
                  <a:srgbClr val="FFCD00"/>
                </a:highlight>
                <a:latin typeface="Calibri" panose="020F0502020204030204" pitchFamily="34" charset="0"/>
                <a:cs typeface="Calibri" panose="020F0502020204030204" pitchFamily="34" charset="0"/>
                <a:sym typeface="Quattrocento Sans"/>
              </a:rPr>
              <a:t>caregivers of persons with lived experience</a:t>
            </a:r>
            <a:r>
              <a:rPr lang="en-CA" sz="2000" dirty="0">
                <a:latin typeface="Calibri" panose="020F0502020204030204" pitchFamily="34" charset="0"/>
                <a:cs typeface="Calibri" panose="020F0502020204030204" pitchFamily="34" charset="0"/>
              </a:rPr>
              <a:t>, and </a:t>
            </a:r>
            <a:r>
              <a:rPr lang="en" sz="2000" dirty="0">
                <a:highlight>
                  <a:srgbClr val="FFCD00"/>
                </a:highlight>
                <a:latin typeface="Calibri" panose="020F0502020204030204" pitchFamily="34" charset="0"/>
                <a:cs typeface="Calibri" panose="020F0502020204030204" pitchFamily="34" charset="0"/>
                <a:sym typeface="Quattrocento Sans"/>
              </a:rPr>
              <a:t>service providers</a:t>
            </a:r>
            <a:r>
              <a:rPr lang="en-CA" sz="2000" dirty="0">
                <a:latin typeface="Calibri" panose="020F0502020204030204" pitchFamily="34" charset="0"/>
                <a:cs typeface="Calibri" panose="020F0502020204030204" pitchFamily="34" charset="0"/>
              </a:rPr>
              <a:t> through collaboration and participation in research and knowledge translation and exchange (KTE) activities.</a:t>
            </a: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000" dirty="0">
                <a:latin typeface="Calibri" panose="020F0502020204030204" pitchFamily="34" charset="0"/>
                <a:cs typeface="Calibri" panose="020F0502020204030204" pitchFamily="34" charset="0"/>
              </a:rPr>
              <a:t>Additional members may be recommended at any time </a:t>
            </a:r>
          </a:p>
          <a:p>
            <a:pPr marL="342900" indent="-34290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93647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2564</Words>
  <Application>Microsoft Office PowerPoint</Application>
  <PresentationFormat>On-screen Show (16:9)</PresentationFormat>
  <Paragraphs>326</Paragraphs>
  <Slides>32</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ＭＳ Ｐゴシック</vt:lpstr>
      <vt:lpstr>ＭＳ Ｐゴシック</vt:lpstr>
      <vt:lpstr>Arial</vt:lpstr>
      <vt:lpstr>Calibri</vt:lpstr>
      <vt:lpstr>Georgia</vt:lpstr>
      <vt:lpstr>Lora</vt:lpstr>
      <vt:lpstr>Quattrocento Sans</vt:lpstr>
      <vt:lpstr>Source Sans Pro Light</vt:lpstr>
      <vt:lpstr>Trebuchet MS</vt:lpstr>
      <vt:lpstr>Wingdings</vt:lpstr>
      <vt:lpstr>Wingdings 2</vt:lpstr>
      <vt:lpstr>Viola template</vt:lpstr>
      <vt:lpstr>Urban</vt:lpstr>
      <vt:lpstr>P-HSJCC Webinar Series: Traumatic Brain Injury and the Justice System</vt:lpstr>
      <vt:lpstr>Traumatic Brain Injury and the Justice System</vt:lpstr>
      <vt:lpstr>PowerPoint Presentation</vt:lpstr>
      <vt:lpstr>Integrating Brain Injury, Mental Health, and Addictions </vt:lpstr>
      <vt:lpstr>PowerPoint Presentation</vt:lpstr>
      <vt:lpstr>PowerPoint Presentation</vt:lpstr>
      <vt:lpstr>PowerPoint Presentation</vt:lpstr>
      <vt:lpstr>PowerPoint Presentation</vt:lpstr>
      <vt:lpstr>PowerPoint Presentation</vt:lpstr>
      <vt:lpstr>PowerPoint Presentation</vt:lpstr>
      <vt:lpstr>Incorporating Sex and Gender in Work and Research</vt:lpstr>
      <vt:lpstr>PowerPoint Presentation</vt:lpstr>
      <vt:lpstr>Traumatic Brain Injury in the Criminal Justice System: What We Know</vt:lpstr>
      <vt:lpstr>PowerPoint Presentation</vt:lpstr>
      <vt:lpstr>PowerPoint Presentation</vt:lpstr>
      <vt:lpstr>PowerPoint Presentation</vt:lpstr>
      <vt:lpstr>Traumatic Brain Injury: Cognition, Communication and Behaviour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Get Involved? </vt:lpstr>
      <vt:lpstr>PowerPoint Presentation</vt:lpstr>
      <vt:lpstr>PowerPoint Presentation</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Correcting Miscommunication:  Head Injury among Criminal Justice Populations</dc:title>
  <dc:creator>Flora Matheson</dc:creator>
  <cp:lastModifiedBy>Tasha Rennie - HSJCC</cp:lastModifiedBy>
  <cp:revision>210</cp:revision>
  <dcterms:modified xsi:type="dcterms:W3CDTF">2019-01-10T14:35:16Z</dcterms:modified>
</cp:coreProperties>
</file>