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2" r:id="rId5"/>
    <p:sldId id="260" r:id="rId6"/>
    <p:sldId id="261" r:id="rId7"/>
    <p:sldId id="263" r:id="rId8"/>
    <p:sldId id="264" r:id="rId9"/>
    <p:sldId id="265" r:id="rId10"/>
    <p:sldId id="266" r:id="rId11"/>
    <p:sldId id="26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EA32B6AE-247A-44A8-A694-04F0A930D047}" type="datetimeFigureOut">
              <a:rPr lang="en-US"/>
              <a:pPr>
                <a:defRPr/>
              </a:pPr>
              <a:t>11/14/2015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0E4CD58E-9388-470F-8CB6-002ABEF96464}" type="slidenum">
              <a:rPr lang="en-US" altLang="en-US"/>
              <a:pPr/>
              <a:t>‹#›</a:t>
            </a:fld>
            <a:endParaRPr lang="en-US" altLang="en-US"/>
          </a:p>
        </p:txBody>
      </p:sp>
    </p:spTree>
    <p:extLst>
      <p:ext uri="{BB962C8B-B14F-4D97-AF65-F5344CB8AC3E}">
        <p14:creationId xmlns:p14="http://schemas.microsoft.com/office/powerpoint/2010/main" val="14581910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DEEFF3-D7A0-467B-A072-E58C0F05E646}" type="datetimeFigureOut">
              <a:rPr lang="en-US"/>
              <a:pPr>
                <a:defRPr/>
              </a:pPr>
              <a:t>11/14/2015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90C46C-5BC3-4DCA-926E-06AE0D82AC98}" type="slidenum">
              <a:rPr lang="en-US" altLang="en-US"/>
              <a:pPr/>
              <a:t>‹#›</a:t>
            </a:fld>
            <a:endParaRPr lang="en-US" altLang="en-US"/>
          </a:p>
        </p:txBody>
      </p:sp>
    </p:spTree>
    <p:extLst>
      <p:ext uri="{BB962C8B-B14F-4D97-AF65-F5344CB8AC3E}">
        <p14:creationId xmlns:p14="http://schemas.microsoft.com/office/powerpoint/2010/main" val="71044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B5CEE4F7-B292-475E-ACC7-DC5448FAAB24}" type="datetimeFigureOut">
              <a:rPr lang="en-US"/>
              <a:pPr>
                <a:defRPr/>
              </a:pPr>
              <a:t>11/14/2015</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3720F9DD-877C-411B-A673-D1FE2DF88775}" type="slidenum">
              <a:rPr lang="en-US" altLang="en-US"/>
              <a:pPr/>
              <a:t>‹#›</a:t>
            </a:fld>
            <a:endParaRPr lang="en-US" altLang="en-US"/>
          </a:p>
        </p:txBody>
      </p:sp>
    </p:spTree>
    <p:extLst>
      <p:ext uri="{BB962C8B-B14F-4D97-AF65-F5344CB8AC3E}">
        <p14:creationId xmlns:p14="http://schemas.microsoft.com/office/powerpoint/2010/main" val="338400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5B2C21-97B5-4707-B329-EC1C6939EA6A}" type="datetimeFigureOut">
              <a:rPr lang="en-US"/>
              <a:pPr>
                <a:defRPr/>
              </a:pPr>
              <a:t>11/14/2015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7630E0F-C634-4BB2-8BFD-E16F2DE3ECD5}" type="slidenum">
              <a:rPr lang="en-US" altLang="en-US"/>
              <a:pPr/>
              <a:t>‹#›</a:t>
            </a:fld>
            <a:endParaRPr lang="en-US" altLang="en-US"/>
          </a:p>
        </p:txBody>
      </p:sp>
    </p:spTree>
    <p:extLst>
      <p:ext uri="{BB962C8B-B14F-4D97-AF65-F5344CB8AC3E}">
        <p14:creationId xmlns:p14="http://schemas.microsoft.com/office/powerpoint/2010/main" val="234863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2E460716-AEB2-4ED2-B5FF-A3E4F9D73C9E}" type="datetimeFigureOut">
              <a:rPr lang="en-US"/>
              <a:pPr>
                <a:defRPr/>
              </a:pPr>
              <a:t>11/14/2015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A55C0864-629B-4485-996A-A5EDE3ED33FD}" type="slidenum">
              <a:rPr lang="en-US" altLang="en-US"/>
              <a:pPr/>
              <a:t>‹#›</a:t>
            </a:fld>
            <a:endParaRPr lang="en-US" altLang="en-US"/>
          </a:p>
        </p:txBody>
      </p:sp>
    </p:spTree>
    <p:extLst>
      <p:ext uri="{BB962C8B-B14F-4D97-AF65-F5344CB8AC3E}">
        <p14:creationId xmlns:p14="http://schemas.microsoft.com/office/powerpoint/2010/main" val="25763857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B7287EC-D72F-4374-9687-65E927CDEFF6}" type="datetimeFigureOut">
              <a:rPr lang="en-US"/>
              <a:pPr>
                <a:defRPr/>
              </a:pPr>
              <a:t>11/14/2015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1D379B7-351C-44B6-ADAF-D9957D1A7C8E}" type="slidenum">
              <a:rPr lang="en-US" altLang="en-US"/>
              <a:pPr/>
              <a:t>‹#›</a:t>
            </a:fld>
            <a:endParaRPr lang="en-US" altLang="en-US"/>
          </a:p>
        </p:txBody>
      </p:sp>
    </p:spTree>
    <p:extLst>
      <p:ext uri="{BB962C8B-B14F-4D97-AF65-F5344CB8AC3E}">
        <p14:creationId xmlns:p14="http://schemas.microsoft.com/office/powerpoint/2010/main" val="352970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92A765F-FC1F-40C6-83A8-17697743B5F9}" type="datetimeFigureOut">
              <a:rPr lang="en-US"/>
              <a:pPr>
                <a:defRPr/>
              </a:pPr>
              <a:t>11/14/2015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2293631-26F5-4193-970C-627692C85810}" type="slidenum">
              <a:rPr lang="en-US" altLang="en-US"/>
              <a:pPr/>
              <a:t>‹#›</a:t>
            </a:fld>
            <a:endParaRPr lang="en-US" altLang="en-US"/>
          </a:p>
        </p:txBody>
      </p:sp>
    </p:spTree>
    <p:extLst>
      <p:ext uri="{BB962C8B-B14F-4D97-AF65-F5344CB8AC3E}">
        <p14:creationId xmlns:p14="http://schemas.microsoft.com/office/powerpoint/2010/main" val="418957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CA7B713-D61E-4B50-92D3-DF881CDE2845}" type="datetimeFigureOut">
              <a:rPr lang="en-US"/>
              <a:pPr>
                <a:defRPr/>
              </a:pPr>
              <a:t>11/14/2015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821EE82-2E73-4B8C-923F-34465144DC2D}" type="slidenum">
              <a:rPr lang="en-US" altLang="en-US"/>
              <a:pPr/>
              <a:t>‹#›</a:t>
            </a:fld>
            <a:endParaRPr lang="en-US" altLang="en-US"/>
          </a:p>
        </p:txBody>
      </p:sp>
    </p:spTree>
    <p:extLst>
      <p:ext uri="{BB962C8B-B14F-4D97-AF65-F5344CB8AC3E}">
        <p14:creationId xmlns:p14="http://schemas.microsoft.com/office/powerpoint/2010/main" val="2521983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2F1E60C-456E-4C3A-A595-28B786B78BBC}" type="datetimeFigureOut">
              <a:rPr lang="en-US"/>
              <a:pPr>
                <a:defRPr/>
              </a:pPr>
              <a:t>11/14/2015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A2B14173-CA60-4AE2-A7E4-56223849E2AF}" type="slidenum">
              <a:rPr lang="en-US" altLang="en-US"/>
              <a:pPr/>
              <a:t>‹#›</a:t>
            </a:fld>
            <a:endParaRPr lang="en-US" altLang="en-US"/>
          </a:p>
        </p:txBody>
      </p:sp>
    </p:spTree>
    <p:extLst>
      <p:ext uri="{BB962C8B-B14F-4D97-AF65-F5344CB8AC3E}">
        <p14:creationId xmlns:p14="http://schemas.microsoft.com/office/powerpoint/2010/main" val="3858321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90BCE5B8-5E94-4253-8A86-2BA270E628D3}" type="datetimeFigureOut">
              <a:rPr lang="en-US"/>
              <a:pPr>
                <a:defRPr/>
              </a:pPr>
              <a:t>11/14/2015</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D63E3011-12C3-41FC-857F-29F74736DA1E}" type="slidenum">
              <a:rPr lang="en-US" altLang="en-US"/>
              <a:pPr/>
              <a:t>‹#›</a:t>
            </a:fld>
            <a:endParaRPr lang="en-US" altLang="en-US"/>
          </a:p>
        </p:txBody>
      </p:sp>
    </p:spTree>
    <p:extLst>
      <p:ext uri="{BB962C8B-B14F-4D97-AF65-F5344CB8AC3E}">
        <p14:creationId xmlns:p14="http://schemas.microsoft.com/office/powerpoint/2010/main" val="278004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36C34EA9-FB6F-4406-B754-F1FD9396FE79}" type="datetimeFigureOut">
              <a:rPr lang="en-US"/>
              <a:pPr>
                <a:defRPr/>
              </a:pPr>
              <a:t>11/14/2015</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994EFEED-8270-4A40-81B3-B2F57E653850}" type="slidenum">
              <a:rPr lang="en-US" altLang="en-US"/>
              <a:pPr/>
              <a:t>‹#›</a:t>
            </a:fld>
            <a:endParaRPr lang="en-US" altLang="en-US"/>
          </a:p>
        </p:txBody>
      </p:sp>
    </p:spTree>
    <p:extLst>
      <p:ext uri="{BB962C8B-B14F-4D97-AF65-F5344CB8AC3E}">
        <p14:creationId xmlns:p14="http://schemas.microsoft.com/office/powerpoint/2010/main" val="40004617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0262D699-EC57-4BB8-8D37-C67C0C8B86B5}" type="datetimeFigureOut">
              <a:rPr lang="en-US"/>
              <a:pPr>
                <a:defRPr/>
              </a:pPr>
              <a:t>11/14/2015</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latin typeface="Corbel" panose="020B0503020204020204" pitchFamily="34" charset="0"/>
              </a:defRPr>
            </a:lvl1pPr>
          </a:lstStyle>
          <a:p>
            <a:fld id="{F0D9C029-AB61-4745-97C3-C7AB387E7F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99" r:id="rId1"/>
    <p:sldLayoutId id="2147483894" r:id="rId2"/>
    <p:sldLayoutId id="2147483900" r:id="rId3"/>
    <p:sldLayoutId id="2147483895" r:id="rId4"/>
    <p:sldLayoutId id="2147483896" r:id="rId5"/>
    <p:sldLayoutId id="2147483897" r:id="rId6"/>
    <p:sldLayoutId id="2147483901" r:id="rId7"/>
    <p:sldLayoutId id="2147483902" r:id="rId8"/>
    <p:sldLayoutId id="2147483903" r:id="rId9"/>
    <p:sldLayoutId id="2147483898" r:id="rId10"/>
    <p:sldLayoutId id="2147483904"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lice@bisno.org"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srcRect r="11476" b="4225"/>
          <a:stretch>
            <a:fillRect/>
          </a:stretch>
        </p:blipFill>
        <p:spPr bwMode="auto">
          <a:xfrm>
            <a:off x="4943007" y="533400"/>
            <a:ext cx="4200993" cy="4495800"/>
          </a:xfrm>
          <a:prstGeom prst="rect">
            <a:avLst/>
          </a:prstGeom>
          <a:noFill/>
          <a:ln w="9525">
            <a:noFill/>
            <a:miter lim="800000"/>
            <a:headEnd/>
            <a:tailEnd/>
          </a:ln>
          <a:effectLst>
            <a:softEdge rad="63500"/>
          </a:effectLst>
        </p:spPr>
      </p:pic>
      <p:sp>
        <p:nvSpPr>
          <p:cNvPr id="2" name="Title 1"/>
          <p:cNvSpPr>
            <a:spLocks noGrp="1"/>
          </p:cNvSpPr>
          <p:nvPr>
            <p:ph type="ctrTitle"/>
          </p:nvPr>
        </p:nvSpPr>
        <p:spPr>
          <a:xfrm>
            <a:off x="685800" y="3355975"/>
            <a:ext cx="8077200" cy="1673225"/>
          </a:xfrm>
        </p:spPr>
        <p:txBody>
          <a:bodyPr/>
          <a:lstStyle/>
          <a:p>
            <a:pPr algn="ctr" eaLnBrk="1" fontAlgn="auto" hangingPunct="1">
              <a:spcAft>
                <a:spcPts val="0"/>
              </a:spcAft>
              <a:defRPr/>
            </a:pPr>
            <a:r>
              <a:rPr lang="en-US" sz="2800" dirty="0" smtClean="0">
                <a:solidFill>
                  <a:schemeClr val="accent1">
                    <a:satMod val="150000"/>
                  </a:schemeClr>
                </a:solidFill>
              </a:rPr>
              <a:t>“How Undiagnosed Brain Injury in Childhood </a:t>
            </a:r>
            <a:br>
              <a:rPr lang="en-US" sz="2800" dirty="0" smtClean="0">
                <a:solidFill>
                  <a:schemeClr val="accent1">
                    <a:satMod val="150000"/>
                  </a:schemeClr>
                </a:solidFill>
              </a:rPr>
            </a:br>
            <a:r>
              <a:rPr lang="en-US" sz="2800" dirty="0" smtClean="0">
                <a:solidFill>
                  <a:schemeClr val="accent1">
                    <a:satMod val="150000"/>
                  </a:schemeClr>
                </a:solidFill>
              </a:rPr>
              <a:t>leads to a life of ongoing Trauma”</a:t>
            </a:r>
            <a:r>
              <a:rPr lang="en-US" sz="2400" dirty="0" smtClean="0">
                <a:solidFill>
                  <a:schemeClr val="accent1">
                    <a:satMod val="150000"/>
                  </a:schemeClr>
                </a:solidFill>
              </a:rPr>
              <a:t/>
            </a:r>
            <a:br>
              <a:rPr lang="en-US" sz="2400" dirty="0" smtClean="0">
                <a:solidFill>
                  <a:schemeClr val="accent1">
                    <a:satMod val="150000"/>
                  </a:schemeClr>
                </a:solidFill>
              </a:rPr>
            </a:br>
            <a:r>
              <a:rPr lang="en-US" sz="2400" dirty="0" smtClean="0">
                <a:solidFill>
                  <a:schemeClr val="accent1">
                    <a:satMod val="150000"/>
                  </a:schemeClr>
                </a:solidFill>
              </a:rPr>
              <a:t>Alice Bellavance, RPN, CEO BISNO</a:t>
            </a:r>
            <a:br>
              <a:rPr lang="en-US" sz="2400" dirty="0" smtClean="0">
                <a:solidFill>
                  <a:schemeClr val="accent1">
                    <a:satMod val="150000"/>
                  </a:schemeClr>
                </a:solidFill>
              </a:rPr>
            </a:br>
            <a:r>
              <a:rPr lang="en-US" sz="2400" dirty="0" smtClean="0">
                <a:solidFill>
                  <a:schemeClr val="accent1">
                    <a:satMod val="150000"/>
                  </a:schemeClr>
                </a:solidFill>
              </a:rPr>
              <a:t>Joseph Rule, Survivor</a:t>
            </a:r>
            <a:endParaRPr lang="en-US" sz="2400" dirty="0">
              <a:solidFill>
                <a:schemeClr val="accent1">
                  <a:satMod val="150000"/>
                </a:schemeClr>
              </a:solidFill>
            </a:endParaRPr>
          </a:p>
        </p:txBody>
      </p:sp>
      <p:sp>
        <p:nvSpPr>
          <p:cNvPr id="8196" name="Subtitle 2"/>
          <p:cNvSpPr>
            <a:spLocks noGrp="1"/>
          </p:cNvSpPr>
          <p:nvPr>
            <p:ph type="subTitle" idx="1"/>
          </p:nvPr>
        </p:nvSpPr>
        <p:spPr>
          <a:xfrm>
            <a:off x="685800" y="228600"/>
            <a:ext cx="8077200" cy="2286000"/>
          </a:xfrm>
        </p:spPr>
        <p:txBody>
          <a:bodyPr/>
          <a:lstStyle/>
          <a:p>
            <a:pPr eaLnBrk="1" hangingPunct="1"/>
            <a:endParaRPr lang="en-US" altLang="en-US" sz="3200" b="1" i="1" smtClean="0"/>
          </a:p>
          <a:p>
            <a:pPr eaLnBrk="1" hangingPunct="1"/>
            <a:r>
              <a:rPr lang="en-US" altLang="en-US" sz="3200" b="1" i="1" smtClean="0"/>
              <a:t>Mobilizing the Community</a:t>
            </a:r>
          </a:p>
          <a:p>
            <a:pPr eaLnBrk="1" hangingPunct="1"/>
            <a:endParaRPr lang="en-US" altLang="en-US" sz="3200" b="1" i="1" smtClean="0"/>
          </a:p>
          <a:p>
            <a:pPr eaLnBrk="1" hangingPunct="1"/>
            <a:endParaRPr lang="en-US" altLang="en-US" b="1" smtClean="0"/>
          </a:p>
          <a:p>
            <a:pPr eaLnBrk="1" hangingPunct="1"/>
            <a:r>
              <a:rPr lang="en-US" altLang="en-US" smtClean="0"/>
              <a:t>Provincial HSJCC 2015 Conference </a:t>
            </a:r>
          </a:p>
          <a:p>
            <a:pPr eaLnBrk="1" hangingPunct="1"/>
            <a:r>
              <a:rPr lang="en-US" altLang="en-US" smtClean="0"/>
              <a:t>November 15 to 18, 2015  Toronto, Ontario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8000" b="0" dirty="0" smtClean="0">
                <a:solidFill>
                  <a:schemeClr val="bg1"/>
                </a:solidFill>
                <a:latin typeface="Edwardian Script ITC" pitchFamily="66" charset="0"/>
              </a:rPr>
              <a:t>Journey with BISNO</a:t>
            </a:r>
            <a:endParaRPr lang="en-CA" sz="8000" dirty="0"/>
          </a:p>
        </p:txBody>
      </p:sp>
      <p:sp>
        <p:nvSpPr>
          <p:cNvPr id="17411" name="Content Placeholder 2"/>
          <p:cNvSpPr>
            <a:spLocks noGrp="1"/>
          </p:cNvSpPr>
          <p:nvPr>
            <p:ph idx="1"/>
          </p:nvPr>
        </p:nvSpPr>
        <p:spPr>
          <a:xfrm>
            <a:off x="457200" y="1600200"/>
            <a:ext cx="8229600" cy="4953000"/>
          </a:xfrm>
        </p:spPr>
        <p:txBody>
          <a:bodyPr/>
          <a:lstStyle/>
          <a:p>
            <a:r>
              <a:rPr lang="en-CA" altLang="en-US" sz="2400" smtClean="0"/>
              <a:t>Re-connected with previous RF and HIP-2</a:t>
            </a:r>
          </a:p>
          <a:p>
            <a:r>
              <a:rPr lang="en-CA" altLang="en-US" sz="2400" smtClean="0"/>
              <a:t>Started with HLSG</a:t>
            </a:r>
          </a:p>
          <a:p>
            <a:r>
              <a:rPr lang="en-US" altLang="en-US" sz="2400" smtClean="0"/>
              <a:t>He attends counselling with SAC </a:t>
            </a:r>
          </a:p>
          <a:p>
            <a:r>
              <a:rPr lang="en-US" altLang="en-US" sz="2400" smtClean="0"/>
              <a:t>connected with PACE </a:t>
            </a:r>
          </a:p>
          <a:p>
            <a:r>
              <a:rPr lang="en-US" altLang="en-US" sz="2400" smtClean="0"/>
              <a:t>attends AA Friendly meeting</a:t>
            </a:r>
            <a:endParaRPr lang="en-CA" altLang="en-US" sz="2400" smtClean="0"/>
          </a:p>
          <a:p>
            <a:r>
              <a:rPr lang="en-CA" altLang="en-US" sz="2400" smtClean="0"/>
              <a:t>Seeing Maggie @ BISNO for individual counselling</a:t>
            </a:r>
          </a:p>
          <a:p>
            <a:r>
              <a:rPr lang="en-CA" altLang="en-US" sz="2400" smtClean="0"/>
              <a:t>Referred to of Male Survivors Sexual Abuse with TBCC</a:t>
            </a:r>
          </a:p>
          <a:p>
            <a:r>
              <a:rPr lang="en-CA" altLang="en-US" sz="2400" smtClean="0"/>
              <a:t>6 months ago he was supported through involvement with justice due to illegal activities of his nephew</a:t>
            </a:r>
          </a:p>
          <a:p>
            <a:r>
              <a:rPr lang="en-CA" altLang="en-US" sz="2400" smtClean="0"/>
              <a:t>Successful in obtaining MHCD program</a:t>
            </a:r>
          </a:p>
          <a:p>
            <a:r>
              <a:rPr lang="en-CA" altLang="en-US" sz="2400" smtClean="0"/>
              <a:t>Preparing for this &amp; other conferences part of his community hours</a:t>
            </a:r>
          </a:p>
          <a:p>
            <a:endParaRPr lang="en-CA" altLang="en-US" smtClean="0"/>
          </a:p>
        </p:txBody>
      </p:sp>
      <p:sp>
        <p:nvSpPr>
          <p:cNvPr id="17412" name="Rectangle 3"/>
          <p:cNvSpPr>
            <a:spLocks noChangeArrowheads="1"/>
          </p:cNvSpPr>
          <p:nvPr/>
        </p:nvSpPr>
        <p:spPr bwMode="auto">
          <a:xfrm>
            <a:off x="3200400" y="1447800"/>
            <a:ext cx="1970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latin typeface="Edwardian Script ITC" panose="030303020407070D0804" pitchFamily="66" charset="0"/>
              </a:rPr>
              <a:t>Journey with BISNO</a:t>
            </a:r>
            <a:endParaRPr lang="en-CA"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srcRect r="11476" b="4225"/>
          <a:stretch>
            <a:fillRect/>
          </a:stretch>
        </p:blipFill>
        <p:spPr bwMode="auto">
          <a:xfrm>
            <a:off x="4943007" y="533400"/>
            <a:ext cx="4200993" cy="4495800"/>
          </a:xfrm>
          <a:prstGeom prst="rect">
            <a:avLst/>
          </a:prstGeom>
          <a:noFill/>
          <a:ln w="9525">
            <a:noFill/>
            <a:miter lim="800000"/>
            <a:headEnd/>
            <a:tailEnd/>
          </a:ln>
          <a:effectLst>
            <a:softEdge rad="63500"/>
          </a:effectLst>
        </p:spPr>
      </p:pic>
      <p:sp>
        <p:nvSpPr>
          <p:cNvPr id="2" name="Title 1"/>
          <p:cNvSpPr>
            <a:spLocks noGrp="1"/>
          </p:cNvSpPr>
          <p:nvPr>
            <p:ph type="ctrTitle"/>
          </p:nvPr>
        </p:nvSpPr>
        <p:spPr>
          <a:xfrm>
            <a:off x="685800" y="3355975"/>
            <a:ext cx="8077200" cy="1673225"/>
          </a:xfrm>
        </p:spPr>
        <p:txBody>
          <a:bodyPr/>
          <a:lstStyle/>
          <a:p>
            <a:pPr algn="ctr" eaLnBrk="1" fontAlgn="auto" hangingPunct="1">
              <a:spcAft>
                <a:spcPts val="0"/>
              </a:spcAft>
              <a:defRPr/>
            </a:pPr>
            <a:r>
              <a:rPr lang="en-US" sz="2400" dirty="0" smtClean="0">
                <a:solidFill>
                  <a:schemeClr val="accent1">
                    <a:satMod val="150000"/>
                  </a:schemeClr>
                </a:solidFill>
              </a:rPr>
              <a:t>Thank you for your attention and limit your questions to his recovery journey with BISNO as it relates to the brain injuries he has sustained. </a:t>
            </a:r>
            <a:endParaRPr lang="en-US" sz="2400" dirty="0">
              <a:solidFill>
                <a:schemeClr val="accent1">
                  <a:satMod val="150000"/>
                </a:schemeClr>
              </a:solidFill>
            </a:endParaRPr>
          </a:p>
        </p:txBody>
      </p:sp>
      <p:sp>
        <p:nvSpPr>
          <p:cNvPr id="18436" name="Subtitle 2"/>
          <p:cNvSpPr>
            <a:spLocks noGrp="1"/>
          </p:cNvSpPr>
          <p:nvPr>
            <p:ph type="subTitle" idx="1"/>
          </p:nvPr>
        </p:nvSpPr>
        <p:spPr>
          <a:xfrm>
            <a:off x="685800" y="533400"/>
            <a:ext cx="4724400" cy="1600200"/>
          </a:xfrm>
        </p:spPr>
        <p:txBody>
          <a:bodyPr/>
          <a:lstStyle/>
          <a:p>
            <a:pPr eaLnBrk="1" hangingPunct="1"/>
            <a:r>
              <a:rPr lang="en-US" altLang="en-US" smtClean="0"/>
              <a:t>Articles about the events (which are part of the public record)  available for those interested, to read on their own.  Email </a:t>
            </a:r>
            <a:r>
              <a:rPr lang="en-US" altLang="en-US" smtClean="0">
                <a:hlinkClick r:id="rId3"/>
              </a:rPr>
              <a:t>alice@bisno.org</a:t>
            </a:r>
            <a:r>
              <a:rPr lang="en-US" altLang="en-US" smtClean="0"/>
              <a:t> for a copy.</a:t>
            </a:r>
          </a:p>
          <a:p>
            <a:pPr eaLnBrk="1" hangingPunct="1"/>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p:cNvPicPr>
            <a:picLocks noChangeAspect="1" noChangeArrowheads="1"/>
          </p:cNvPicPr>
          <p:nvPr/>
        </p:nvPicPr>
        <p:blipFill>
          <a:blip r:embed="rId2">
            <a:grayscl/>
            <a:extLst>
              <a:ext uri="{28A0092B-C50C-407E-A947-70E740481C1C}">
                <a14:useLocalDpi xmlns:a14="http://schemas.microsoft.com/office/drawing/2010/main" val="0"/>
              </a:ext>
            </a:extLst>
          </a:blip>
          <a:srcRect l="13043" r="6522"/>
          <a:stretch>
            <a:fillRect/>
          </a:stretch>
        </p:blipFill>
        <p:spPr bwMode="auto">
          <a:xfrm>
            <a:off x="0" y="3074988"/>
            <a:ext cx="3124200"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flipH="1">
            <a:off x="45714" y="152399"/>
            <a:ext cx="7421885" cy="1219199"/>
          </a:xfrm>
        </p:spPr>
        <p:txBody>
          <a:bodyPr>
            <a:noAutofit/>
          </a:bodyPr>
          <a:lstStyle/>
          <a:p>
            <a:pPr algn="ctr" eaLnBrk="1" fontAlgn="auto" hangingPunct="1">
              <a:spcAft>
                <a:spcPts val="0"/>
              </a:spcAft>
              <a:defRPr/>
            </a:pPr>
            <a:r>
              <a:rPr lang="en-US" sz="9600" b="0" dirty="0" smtClean="0">
                <a:solidFill>
                  <a:schemeClr val="bg1"/>
                </a:solidFill>
                <a:latin typeface="Edwardian Script ITC" pitchFamily="66" charset="0"/>
              </a:rPr>
              <a:t>Childhood History</a:t>
            </a:r>
            <a:endParaRPr lang="en-US" sz="9600" b="0" dirty="0">
              <a:solidFill>
                <a:schemeClr val="bg1"/>
              </a:solidFill>
              <a:latin typeface="Edwardian Script ITC" pitchFamily="66" charset="0"/>
            </a:endParaRPr>
          </a:p>
        </p:txBody>
      </p:sp>
      <p:sp>
        <p:nvSpPr>
          <p:cNvPr id="9220" name="Content Placeholder 6"/>
          <p:cNvSpPr>
            <a:spLocks noGrp="1"/>
          </p:cNvSpPr>
          <p:nvPr>
            <p:ph idx="1"/>
          </p:nvPr>
        </p:nvSpPr>
        <p:spPr>
          <a:xfrm>
            <a:off x="2667000" y="1774825"/>
            <a:ext cx="6019800" cy="4930775"/>
          </a:xfrm>
        </p:spPr>
        <p:txBody>
          <a:bodyPr/>
          <a:lstStyle/>
          <a:p>
            <a:pPr eaLnBrk="1" hangingPunct="1">
              <a:buFont typeface="Wingdings 2" panose="05020102010507070707" pitchFamily="18" charset="2"/>
              <a:buNone/>
            </a:pPr>
            <a:r>
              <a:rPr lang="en-US" altLang="en-US" smtClean="0"/>
              <a:t>Parents provided this history of his injuries:</a:t>
            </a:r>
          </a:p>
          <a:p>
            <a:pPr eaLnBrk="1" hangingPunct="1"/>
            <a:r>
              <a:rPr lang="en-US" altLang="en-US" smtClean="0"/>
              <a:t>Age 8 or 9 bicycle front wheel broke off, taken to hospital, disoriented, didn’t recognize mom. Changes withdrawn, easily angered, short attention span, jumpy, nervous. EEG by Pediatrician, negative results. Extra help in school. </a:t>
            </a:r>
          </a:p>
          <a:p>
            <a:pPr eaLnBrk="1" hangingPunct="1"/>
            <a:endParaRPr lang="en-US" altLang="en-US" smtClean="0"/>
          </a:p>
        </p:txBody>
      </p:sp>
      <p:pic>
        <p:nvPicPr>
          <p:cNvPr id="2055" name="Picture 7"/>
          <p:cNvPicPr>
            <a:picLocks noChangeAspect="1" noChangeArrowheads="1"/>
          </p:cNvPicPr>
          <p:nvPr/>
        </p:nvPicPr>
        <p:blipFill>
          <a:blip r:embed="rId3" cstate="print"/>
          <a:srcRect b="4225"/>
          <a:stretch>
            <a:fillRect/>
          </a:stretch>
        </p:blipFill>
        <p:spPr bwMode="auto">
          <a:xfrm>
            <a:off x="7696200" y="0"/>
            <a:ext cx="1447800" cy="1371600"/>
          </a:xfrm>
          <a:prstGeom prst="rect">
            <a:avLst/>
          </a:prstGeom>
          <a:noFill/>
          <a:ln w="9525">
            <a:noFill/>
            <a:miter lim="800000"/>
            <a:headEnd/>
            <a:tailEnd/>
          </a:ln>
          <a:effectLst>
            <a:softEdge rad="63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sz="9600" b="0" dirty="0" smtClean="0">
                <a:solidFill>
                  <a:schemeClr val="bg1"/>
                </a:solidFill>
                <a:latin typeface="Edwardian Script ITC" pitchFamily="66" charset="0"/>
              </a:rPr>
              <a:t>Childhood History</a:t>
            </a:r>
            <a:r>
              <a:rPr lang="en-US" sz="2000" b="0" dirty="0" smtClean="0">
                <a:solidFill>
                  <a:schemeClr val="bg1"/>
                </a:solidFill>
                <a:latin typeface="Edwardian Script ITC" pitchFamily="66" charset="0"/>
              </a:rPr>
              <a:t> </a:t>
            </a:r>
            <a:r>
              <a:rPr lang="en-US" sz="4800" b="0" dirty="0" smtClean="0">
                <a:solidFill>
                  <a:schemeClr val="bg1"/>
                </a:solidFill>
                <a:latin typeface="Edwardian Script ITC" pitchFamily="66" charset="0"/>
              </a:rPr>
              <a:t> con’t</a:t>
            </a:r>
            <a:endParaRPr lang="en-CA" sz="9600" dirty="0"/>
          </a:p>
        </p:txBody>
      </p:sp>
      <p:sp>
        <p:nvSpPr>
          <p:cNvPr id="10243" name="Content Placeholder 2"/>
          <p:cNvSpPr>
            <a:spLocks noGrp="1"/>
          </p:cNvSpPr>
          <p:nvPr>
            <p:ph idx="1"/>
          </p:nvPr>
        </p:nvSpPr>
        <p:spPr>
          <a:xfrm>
            <a:off x="457200" y="1600200"/>
            <a:ext cx="8229600" cy="4953000"/>
          </a:xfrm>
        </p:spPr>
        <p:txBody>
          <a:bodyPr/>
          <a:lstStyle/>
          <a:p>
            <a:pPr eaLnBrk="1" hangingPunct="1"/>
            <a:r>
              <a:rPr lang="en-CA" altLang="en-US" smtClean="0"/>
              <a:t>Hit in frontal area with baseball bat – sent to ER and home on head injury routine</a:t>
            </a:r>
          </a:p>
          <a:p>
            <a:pPr eaLnBrk="1" hangingPunct="1"/>
            <a:r>
              <a:rPr lang="en-CA" altLang="en-US" smtClean="0"/>
              <a:t>Age 12-13- toboggan accident – hospitalized, paralyzed for 4 hrs. Not air evacuated to trauma hospital once mobility returned. </a:t>
            </a:r>
          </a:p>
          <a:p>
            <a:pPr eaLnBrk="1" hangingPunct="1"/>
            <a:r>
              <a:rPr lang="en-CA" altLang="en-US" smtClean="0"/>
              <a:t>Unable to obtain this hospital records (destroyed) as he was 35 when he applied for services with us.</a:t>
            </a:r>
          </a:p>
          <a:p>
            <a:pPr eaLnBrk="1" hangingPunct="1"/>
            <a:r>
              <a:rPr lang="en-CA" altLang="en-US" smtClean="0"/>
              <a:t>More difficulty in school, special education. Vulnerable!!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9600" b="0" dirty="0" smtClean="0">
                <a:solidFill>
                  <a:schemeClr val="bg1"/>
                </a:solidFill>
                <a:latin typeface="Edwardian Script ITC" pitchFamily="66" charset="0"/>
              </a:rPr>
              <a:t>Childhood History  </a:t>
            </a:r>
            <a:r>
              <a:rPr lang="en-US" sz="4800" b="0" dirty="0" smtClean="0">
                <a:solidFill>
                  <a:schemeClr val="bg1"/>
                </a:solidFill>
                <a:latin typeface="Edwardian Script ITC" pitchFamily="66" charset="0"/>
              </a:rPr>
              <a:t>con’t</a:t>
            </a:r>
            <a:endParaRPr lang="en-CA" sz="4800" dirty="0"/>
          </a:p>
        </p:txBody>
      </p:sp>
      <p:sp>
        <p:nvSpPr>
          <p:cNvPr id="11267" name="Content Placeholder 2"/>
          <p:cNvSpPr>
            <a:spLocks noGrp="1"/>
          </p:cNvSpPr>
          <p:nvPr>
            <p:ph idx="1"/>
          </p:nvPr>
        </p:nvSpPr>
        <p:spPr>
          <a:xfrm>
            <a:off x="457200" y="1524000"/>
            <a:ext cx="8229600" cy="4876800"/>
          </a:xfrm>
        </p:spPr>
        <p:txBody>
          <a:bodyPr/>
          <a:lstStyle/>
          <a:p>
            <a:r>
              <a:rPr lang="en-CA" altLang="en-US" smtClean="0"/>
              <a:t>Bill Springer was the Mayor of Marathon, principal at the school, scout leader and hockey coach</a:t>
            </a:r>
          </a:p>
          <a:p>
            <a:r>
              <a:rPr lang="en-CA" altLang="en-US" smtClean="0"/>
              <a:t>Upwards of 53 charges related to pedophilia</a:t>
            </a:r>
          </a:p>
          <a:p>
            <a:r>
              <a:rPr lang="en-CA" altLang="en-US" smtClean="0"/>
              <a:t>Convicted, sentenced, conditions, moved</a:t>
            </a:r>
          </a:p>
          <a:p>
            <a:r>
              <a:rPr lang="en-CA" altLang="en-US" sz="2800" smtClean="0"/>
              <a:t>Joseph and another individual file lawsuits against the Town of Marathon and the School Board for not keeping them safe and determine what they knew and when they knew it (copies of articles available to read on your own)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9600" b="0" dirty="0" smtClean="0">
                <a:solidFill>
                  <a:schemeClr val="bg1"/>
                </a:solidFill>
                <a:latin typeface="Edwardian Script ITC" pitchFamily="66" charset="0"/>
              </a:rPr>
              <a:t>Childhood History </a:t>
            </a:r>
            <a:r>
              <a:rPr lang="en-US" sz="4800" b="0" dirty="0" smtClean="0">
                <a:solidFill>
                  <a:schemeClr val="bg1"/>
                </a:solidFill>
                <a:latin typeface="Edwardian Script ITC" pitchFamily="66" charset="0"/>
              </a:rPr>
              <a:t>con’t</a:t>
            </a:r>
            <a:endParaRPr lang="en-CA" sz="4800" dirty="0"/>
          </a:p>
        </p:txBody>
      </p:sp>
      <p:sp>
        <p:nvSpPr>
          <p:cNvPr id="12291" name="Content Placeholder 2"/>
          <p:cNvSpPr>
            <a:spLocks noGrp="1"/>
          </p:cNvSpPr>
          <p:nvPr>
            <p:ph idx="1"/>
          </p:nvPr>
        </p:nvSpPr>
        <p:spPr/>
        <p:txBody>
          <a:bodyPr/>
          <a:lstStyle/>
          <a:p>
            <a:r>
              <a:rPr lang="en-CA" altLang="en-US" smtClean="0"/>
              <a:t>Age 15 engaging in high risk behaviours, i.e. Climbing on trains, fell, hit head, stitches, becoming more egocentric</a:t>
            </a:r>
          </a:p>
          <a:p>
            <a:r>
              <a:rPr lang="en-CA" altLang="en-US" smtClean="0"/>
              <a:t>More aggressive &amp; destructive, stealing, lying, manipulative</a:t>
            </a:r>
          </a:p>
          <a:p>
            <a:r>
              <a:rPr lang="en-CA" altLang="en-US" smtClean="0"/>
              <a:t>First experience with criminal justice system and the beginning of a long journey</a:t>
            </a:r>
          </a:p>
          <a:p>
            <a:r>
              <a:rPr lang="en-CA" altLang="en-US" smtClean="0"/>
              <a:t>Came to BISNO at age 35 having been recently released from a penitentiary </a:t>
            </a:r>
            <a:r>
              <a:rPr lang="en-CA" altLang="en-US" sz="2400" smtClean="0"/>
              <a:t>(Oct 2000)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8000" b="0" dirty="0" smtClean="0">
                <a:solidFill>
                  <a:schemeClr val="bg1"/>
                </a:solidFill>
                <a:latin typeface="Edwardian Script ITC" pitchFamily="66" charset="0"/>
              </a:rPr>
              <a:t>Journey with BISNO</a:t>
            </a:r>
            <a:endParaRPr lang="en-CA" sz="8000" dirty="0"/>
          </a:p>
        </p:txBody>
      </p:sp>
      <p:sp>
        <p:nvSpPr>
          <p:cNvPr id="13315" name="Content Placeholder 2"/>
          <p:cNvSpPr>
            <a:spLocks noGrp="1"/>
          </p:cNvSpPr>
          <p:nvPr>
            <p:ph idx="1"/>
          </p:nvPr>
        </p:nvSpPr>
        <p:spPr>
          <a:xfrm>
            <a:off x="457200" y="1600200"/>
            <a:ext cx="8229600" cy="5029200"/>
          </a:xfrm>
        </p:spPr>
        <p:txBody>
          <a:bodyPr/>
          <a:lstStyle/>
          <a:p>
            <a:r>
              <a:rPr lang="en-CA" altLang="en-US" smtClean="0"/>
              <a:t>Served 8 years for armed robbery, while in custody underwent treatment for addiction</a:t>
            </a:r>
          </a:p>
          <a:p>
            <a:r>
              <a:rPr lang="en-CA" altLang="en-US" smtClean="0"/>
              <a:t>Had seen a BISNO clip about brain injury</a:t>
            </a:r>
          </a:p>
          <a:p>
            <a:r>
              <a:rPr lang="en-CA" altLang="en-US" smtClean="0"/>
              <a:t>Throughout adult life had number of MVC’s, assaults and felt he may be living with the effects of an ABI</a:t>
            </a:r>
          </a:p>
          <a:p>
            <a:r>
              <a:rPr lang="en-CA" altLang="en-US" smtClean="0"/>
              <a:t>Attended appointments at BISNO q 2 weeks</a:t>
            </a:r>
          </a:p>
          <a:p>
            <a:r>
              <a:rPr lang="en-CA" altLang="en-US" smtClean="0"/>
              <a:t>Supported to appointments with Forensic Psychiatrist q 2 weeks</a:t>
            </a:r>
          </a:p>
          <a:p>
            <a:r>
              <a:rPr lang="en-US" altLang="en-US" smtClean="0"/>
              <a:t>Dx with Bi-polar Disorder</a:t>
            </a:r>
            <a:endParaRPr lang="en-CA"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8000" b="0" dirty="0" smtClean="0">
                <a:solidFill>
                  <a:schemeClr val="bg1"/>
                </a:solidFill>
                <a:latin typeface="Edwardian Script ITC" pitchFamily="66" charset="0"/>
              </a:rPr>
              <a:t>Journey with BISNO</a:t>
            </a:r>
            <a:endParaRPr lang="en-CA" sz="8000" dirty="0"/>
          </a:p>
        </p:txBody>
      </p:sp>
      <p:sp>
        <p:nvSpPr>
          <p:cNvPr id="14339" name="Content Placeholder 2"/>
          <p:cNvSpPr>
            <a:spLocks noGrp="1"/>
          </p:cNvSpPr>
          <p:nvPr>
            <p:ph idx="1"/>
          </p:nvPr>
        </p:nvSpPr>
        <p:spPr/>
        <p:txBody>
          <a:bodyPr/>
          <a:lstStyle/>
          <a:p>
            <a:r>
              <a:rPr lang="en-CA" altLang="en-US" smtClean="0"/>
              <a:t>Interview with parents to obtain childhood history February 2001</a:t>
            </a:r>
          </a:p>
          <a:p>
            <a:r>
              <a:rPr lang="en-CA" altLang="en-US" smtClean="0"/>
              <a:t>Neuropsychological assessment April 2001</a:t>
            </a:r>
          </a:p>
          <a:p>
            <a:r>
              <a:rPr lang="en-CA" altLang="en-US" smtClean="0"/>
              <a:t> Supported through CROS until acute psychiatric admission at LPH Jan 2002</a:t>
            </a:r>
          </a:p>
          <a:p>
            <a:r>
              <a:rPr lang="en-CA" altLang="en-US" smtClean="0"/>
              <a:t>Upon discharge involved with our HIP-2  </a:t>
            </a:r>
          </a:p>
          <a:p>
            <a:r>
              <a:rPr lang="en-CA" altLang="en-US" smtClean="0"/>
              <a:t>Supported successfully for 7 years</a:t>
            </a:r>
          </a:p>
          <a:p>
            <a:r>
              <a:rPr lang="en-CA" altLang="en-US" smtClean="0"/>
              <a:t>Took heavy equipment training course and became gainfully employed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8000" b="0" dirty="0" smtClean="0">
                <a:solidFill>
                  <a:schemeClr val="bg1"/>
                </a:solidFill>
                <a:latin typeface="Edwardian Script ITC" pitchFamily="66" charset="0"/>
              </a:rPr>
              <a:t>Journey with BISNO</a:t>
            </a:r>
            <a:endParaRPr lang="en-CA" sz="8000" dirty="0"/>
          </a:p>
        </p:txBody>
      </p:sp>
      <p:sp>
        <p:nvSpPr>
          <p:cNvPr id="15363" name="Content Placeholder 2"/>
          <p:cNvSpPr>
            <a:spLocks noGrp="1"/>
          </p:cNvSpPr>
          <p:nvPr>
            <p:ph idx="1"/>
          </p:nvPr>
        </p:nvSpPr>
        <p:spPr/>
        <p:txBody>
          <a:bodyPr/>
          <a:lstStyle/>
          <a:p>
            <a:r>
              <a:rPr lang="en-CA" altLang="en-US" smtClean="0"/>
              <a:t>April 2012 notified he was incarcerated for armed robbery</a:t>
            </a:r>
          </a:p>
          <a:p>
            <a:r>
              <a:rPr lang="en-CA" altLang="en-US" smtClean="0"/>
              <a:t>His previous employment was seasonal and he set out to develop his own yard maintenance and snow removal business</a:t>
            </a:r>
          </a:p>
          <a:p>
            <a:r>
              <a:rPr lang="en-CA" altLang="en-US" smtClean="0"/>
              <a:t>Hooked up with some fellas from his past which began his downward spiral into addictions, resulting in criminal activity to support this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8000" b="0" dirty="0" smtClean="0">
                <a:solidFill>
                  <a:schemeClr val="bg1"/>
                </a:solidFill>
                <a:latin typeface="Edwardian Script ITC" pitchFamily="66" charset="0"/>
              </a:rPr>
              <a:t>Journey with BISNO</a:t>
            </a:r>
            <a:endParaRPr lang="en-CA" sz="8000" dirty="0"/>
          </a:p>
        </p:txBody>
      </p:sp>
      <p:sp>
        <p:nvSpPr>
          <p:cNvPr id="16387" name="Content Placeholder 2"/>
          <p:cNvSpPr>
            <a:spLocks noGrp="1"/>
          </p:cNvSpPr>
          <p:nvPr>
            <p:ph idx="1"/>
          </p:nvPr>
        </p:nvSpPr>
        <p:spPr/>
        <p:txBody>
          <a:bodyPr/>
          <a:lstStyle/>
          <a:p>
            <a:r>
              <a:rPr lang="en-CA" altLang="en-US" smtClean="0"/>
              <a:t>BISNO provided pre-sentence report</a:t>
            </a:r>
          </a:p>
          <a:p>
            <a:r>
              <a:rPr lang="en-CA" altLang="en-US" smtClean="0"/>
              <a:t>Time served counted as double, with additional sentence resulted in 2 yrs. less a day thus avoiding penitentiary</a:t>
            </a:r>
          </a:p>
          <a:p>
            <a:r>
              <a:rPr lang="en-CA" altLang="en-US" smtClean="0"/>
              <a:t>While in provincial custody he underwent treatment for addictions</a:t>
            </a:r>
          </a:p>
          <a:p>
            <a:r>
              <a:rPr lang="en-CA" altLang="en-US" smtClean="0"/>
              <a:t>Extensive discharge planning between BISNO and Corrections system to ensure successful community re-integration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ai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Brain</Template>
  <TotalTime>1196</TotalTime>
  <Words>644</Words>
  <Application>Microsoft Office PowerPoint</Application>
  <PresentationFormat>On-screen Show (4:3)</PresentationFormat>
  <Paragraphs>62</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Corbel</vt:lpstr>
      <vt:lpstr>Wingdings 2</vt:lpstr>
      <vt:lpstr>Wingdings</vt:lpstr>
      <vt:lpstr>Wingdings 3</vt:lpstr>
      <vt:lpstr>Calibri</vt:lpstr>
      <vt:lpstr>Edwardian Script ITC</vt:lpstr>
      <vt:lpstr>Brain</vt:lpstr>
      <vt:lpstr>“How Undiagnosed Brain Injury in Childhood  leads to a life of ongoing Trauma” Alice Bellavance, RPN, CEO BISNO Joseph Rule, Survivor</vt:lpstr>
      <vt:lpstr>Childhood History</vt:lpstr>
      <vt:lpstr>Childhood History  con’t</vt:lpstr>
      <vt:lpstr>Childhood History  con’t</vt:lpstr>
      <vt:lpstr>Childhood History con’t</vt:lpstr>
      <vt:lpstr>Journey with BISNO</vt:lpstr>
      <vt:lpstr>Journey with BISNO</vt:lpstr>
      <vt:lpstr>Journey with BISNO</vt:lpstr>
      <vt:lpstr>Journey with BISNO</vt:lpstr>
      <vt:lpstr>Journey with BISNO</vt:lpstr>
      <vt:lpstr>Thank you for your attention and limit your questions to his recovery journey with BISNO as it relates to the brain injuries he has sustained.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alice</dc:creator>
  <cp:lastModifiedBy>Sherry Sim</cp:lastModifiedBy>
  <cp:revision>50</cp:revision>
  <dcterms:created xsi:type="dcterms:W3CDTF">2010-03-24T21:40:07Z</dcterms:created>
  <dcterms:modified xsi:type="dcterms:W3CDTF">2015-11-14T14:49:46Z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TC300040801033</vt:lpwstr>
  </property>
</Properties>
</file>